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1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65" r:id="rId2"/>
    <p:sldId id="266" r:id="rId3"/>
    <p:sldId id="267" r:id="rId4"/>
    <p:sldId id="268" r:id="rId5"/>
    <p:sldId id="283" r:id="rId6"/>
    <p:sldId id="269" r:id="rId7"/>
    <p:sldId id="282" r:id="rId8"/>
    <p:sldId id="271" r:id="rId9"/>
    <p:sldId id="272" r:id="rId10"/>
    <p:sldId id="274" r:id="rId11"/>
    <p:sldId id="273" r:id="rId12"/>
    <p:sldId id="276" r:id="rId13"/>
    <p:sldId id="277" r:id="rId14"/>
    <p:sldId id="278" r:id="rId15"/>
    <p:sldId id="279" r:id="rId16"/>
    <p:sldId id="280" r:id="rId17"/>
    <p:sldId id="281" r:id="rId18"/>
  </p:sldIdLst>
  <p:sldSz cx="9144000" cy="6858000" type="screen4x3"/>
  <p:notesSz cx="6858000" cy="994568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6000" b="1" kern="1200" baseline="120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 Black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6000" b="1" kern="1200" baseline="120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 Black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6000" b="1" kern="1200" baseline="120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 Black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6000" b="1" kern="1200" baseline="120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 Black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6000" b="1" kern="1200" baseline="120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 Black" pitchFamily="34" charset="0"/>
        <a:ea typeface="+mn-ea"/>
        <a:cs typeface="+mn-cs"/>
      </a:defRPr>
    </a:lvl5pPr>
    <a:lvl6pPr marL="2286000" algn="l" defTabSz="914400" rtl="0" eaLnBrk="1" latinLnBrk="0" hangingPunct="1">
      <a:defRPr sz="6000" b="1" kern="1200" baseline="120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 Black" pitchFamily="34" charset="0"/>
        <a:ea typeface="+mn-ea"/>
        <a:cs typeface="+mn-cs"/>
      </a:defRPr>
    </a:lvl6pPr>
    <a:lvl7pPr marL="2743200" algn="l" defTabSz="914400" rtl="0" eaLnBrk="1" latinLnBrk="0" hangingPunct="1">
      <a:defRPr sz="6000" b="1" kern="1200" baseline="120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 Black" pitchFamily="34" charset="0"/>
        <a:ea typeface="+mn-ea"/>
        <a:cs typeface="+mn-cs"/>
      </a:defRPr>
    </a:lvl7pPr>
    <a:lvl8pPr marL="3200400" algn="l" defTabSz="914400" rtl="0" eaLnBrk="1" latinLnBrk="0" hangingPunct="1">
      <a:defRPr sz="6000" b="1" kern="1200" baseline="120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 Black" pitchFamily="34" charset="0"/>
        <a:ea typeface="+mn-ea"/>
        <a:cs typeface="+mn-cs"/>
      </a:defRPr>
    </a:lvl8pPr>
    <a:lvl9pPr marL="3657600" algn="l" defTabSz="914400" rtl="0" eaLnBrk="1" latinLnBrk="0" hangingPunct="1">
      <a:defRPr sz="6000" b="1" kern="1200" baseline="120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 Black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  <a:srgbClr val="FF6600"/>
    <a:srgbClr val="00CC00"/>
    <a:srgbClr val="FF3399"/>
    <a:srgbClr val="009900"/>
    <a:srgbClr val="333300"/>
    <a:srgbClr val="CC3300"/>
    <a:srgbClr val="F6960A"/>
    <a:srgbClr val="6699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642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1860" y="-96"/>
      </p:cViewPr>
      <p:guideLst>
        <p:guide orient="horz" pos="3133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 baseline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 baseline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5C6CBA23-4DFD-43E7-9BA2-7961E7223CA6}" type="datetimeFigureOut">
              <a:rPr lang="ru-RU"/>
              <a:pPr>
                <a:defRPr/>
              </a:pPr>
              <a:t>09.11.2013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 baseline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 baseline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907110AF-4D71-4C42-8D08-26BEB46714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7110AF-4D71-4C42-8D08-26BEB4671469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4FE87-45F7-42DD-9BAD-1AB6B724EC78}" type="datetimeFigureOut">
              <a:rPr lang="ru-RU"/>
              <a:pPr>
                <a:defRPr/>
              </a:pPr>
              <a:t>09.11.2013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415C33-2607-4BCA-AA4E-15F09D2A6F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8A85D-6E4C-4303-A327-D660BA588EDF}" type="datetimeFigureOut">
              <a:rPr lang="ru-RU"/>
              <a:pPr>
                <a:defRPr/>
              </a:pPr>
              <a:t>09.11.2013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10ECC-62B2-4B27-8003-2B314CC484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C3B8CA-4F10-4926-B8E7-FCD67998044C}" type="datetimeFigureOut">
              <a:rPr lang="ru-RU"/>
              <a:pPr>
                <a:defRPr/>
              </a:pPr>
              <a:t>09.11.2013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0F00F-F6E1-435E-8E6C-58305D6BDD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96EB5-A500-4158-B0BE-64219731F237}" type="datetimeFigureOut">
              <a:rPr lang="ru-RU"/>
              <a:pPr>
                <a:defRPr/>
              </a:pPr>
              <a:t>09.11.2013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4F867-2376-440D-AA3D-C6AE40BC4F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C9990C-2E2F-4183-834D-C671185529A4}" type="datetimeFigureOut">
              <a:rPr lang="ru-RU"/>
              <a:pPr>
                <a:defRPr/>
              </a:pPr>
              <a:t>09.11.2013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CB526D-AAA5-498D-BF9C-D81FB3D14D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F2FA8-F1E5-4ACB-AFCF-95B25C286384}" type="datetimeFigureOut">
              <a:rPr lang="ru-RU"/>
              <a:pPr>
                <a:defRPr/>
              </a:pPr>
              <a:t>09.11.2013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95C7C-9E80-4738-B31D-B17F5BD5B9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A5B503-C978-4809-9182-45C0A5D31317}" type="datetimeFigureOut">
              <a:rPr lang="ru-RU"/>
              <a:pPr>
                <a:defRPr/>
              </a:pPr>
              <a:t>09.11.2013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ED94D-8E7B-44F3-99DA-B4533270C2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15D7C7-245A-4A7B-8D7D-4213DD33EED9}" type="datetimeFigureOut">
              <a:rPr lang="ru-RU"/>
              <a:pPr>
                <a:defRPr/>
              </a:pPr>
              <a:t>09.11.2013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F72E81-DBB5-42FC-860C-8D87D93662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C73AA7-20B5-4D74-A19C-9F49ED1B3B4B}" type="datetimeFigureOut">
              <a:rPr lang="ru-RU"/>
              <a:pPr>
                <a:defRPr/>
              </a:pPr>
              <a:t>09.11.2013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B1B2AF-3B5C-4FD7-938F-39C854FA20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A9BA84-6B59-4A11-B715-EA496646F9A0}" type="datetimeFigureOut">
              <a:rPr lang="ru-RU"/>
              <a:pPr>
                <a:defRPr/>
              </a:pPr>
              <a:t>09.11.2013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46F00-4F9D-489C-A70A-01EFE940D7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20A23-EEF5-48F7-B468-2FD71C036DFE}" type="datetimeFigureOut">
              <a:rPr lang="ru-RU"/>
              <a:pPr>
                <a:defRPr/>
              </a:pPr>
              <a:t>09.11.2013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63BF1-5B77-44DE-AC3C-E90798B621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 baseline="0">
                <a:solidFill>
                  <a:schemeClr val="tx1">
                    <a:tint val="75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7ED8B33A-36A7-4DC0-970C-62080B4DF140}" type="datetimeFigureOut">
              <a:rPr lang="ru-RU"/>
              <a:pPr>
                <a:defRPr/>
              </a:pPr>
              <a:t>09.11.2013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 baseline="0">
                <a:solidFill>
                  <a:schemeClr val="tx1">
                    <a:tint val="75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 baseline="0">
                <a:solidFill>
                  <a:schemeClr val="tx1">
                    <a:tint val="75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9C1597B1-2ADD-43E4-96E4-6D7B9BC607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2055" name="Рисунок 15" descr="14.jpg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1" r:id="rId2"/>
    <p:sldLayoutId id="2147483680" r:id="rId3"/>
    <p:sldLayoutId id="2147483679" r:id="rId4"/>
    <p:sldLayoutId id="2147483678" r:id="rId5"/>
    <p:sldLayoutId id="2147483677" r:id="rId6"/>
    <p:sldLayoutId id="2147483676" r:id="rId7"/>
    <p:sldLayoutId id="2147483675" r:id="rId8"/>
    <p:sldLayoutId id="2147483674" r:id="rId9"/>
    <p:sldLayoutId id="2147483673" r:id="rId10"/>
    <p:sldLayoutId id="214748367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 ?><Relationships xmlns="http://schemas.openxmlformats.org/package/2006/relationships"><Relationship Id="rId2" Target="../media/image2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3.xml.rels><?xml version="1.0" encoding="UTF-8" standalone="yes" ?><Relationships xmlns="http://schemas.openxmlformats.org/package/2006/relationships"><Relationship Id="rId2" Target="../media/image2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4.xml.rels><?xml version="1.0" encoding="UTF-8" standalone="yes" ?><Relationships xmlns="http://schemas.openxmlformats.org/package/2006/relationships"><Relationship Id="rId3" Target="../media/image24.jpeg" Type="http://schemas.openxmlformats.org/officeDocument/2006/relationships/image"/><Relationship Id="rId2" Target="../media/image23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25.jpeg" Type="http://schemas.openxmlformats.org/officeDocument/2006/relationships/image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МОИ ДОКУМЕНТИ\вчитель року2014\СВ\foto\P1230152.JPG" id="1026" name="Picture 2"/>
          <p:cNvPicPr>
            <a:picLocks noChangeArrowheads="1" noChangeAspect="1"/>
          </p:cNvPicPr>
          <p:nvPr/>
        </p:nvPicPr>
        <p:blipFill>
          <a:blip cstate="print" r:embed="rId2"/>
          <a:srcRect r="12"/>
          <a:stretch>
            <a:fillRect/>
          </a:stretch>
        </p:blipFill>
        <p:spPr bwMode="auto">
          <a:xfrm>
            <a:off x="1071538" y="1571611"/>
            <a:ext cx="7072363" cy="4789669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785786" y="0"/>
            <a:ext cx="7929618" cy="1323439"/>
          </a:xfrm>
          <a:prstGeom prst="rect">
            <a:avLst/>
          </a:prstGeom>
          <a:noFill/>
        </p:spPr>
        <p:txBody>
          <a:bodyPr anchor="ctr" bIns="45720" lIns="91440" rIns="91440" tIns="45720" wrap="squar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dirty="0" lang="ru-RU" smtClean="0" spc="150" sz="40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r>
              <a:rPr dirty="0" err="1" lang="uk-UA" smtClean="0" spc="150" sz="40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читель</a:t>
            </a:r>
            <a:r>
              <a:rPr dirty="0" lang="uk-UA" smtClean="0" spc="150" sz="40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dirty="0" lang="uk-UA" smtClean="0" spc="150" sz="40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початкових класів </a:t>
            </a:r>
          </a:p>
          <a:p>
            <a:pPr algn="ctr"/>
            <a:r>
              <a:rPr dirty="0" err="1" lang="uk-UA" smtClean="0" spc="150" sz="40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Коростенської</a:t>
            </a:r>
            <a:r>
              <a:rPr dirty="0" lang="uk-UA" smtClean="0" spc="150" sz="40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міської гімназії</a:t>
            </a:r>
          </a:p>
          <a:p>
            <a:pPr algn="ctr"/>
            <a:r>
              <a:rPr dirty="0" lang="uk-UA" smtClean="0" spc="150" sz="40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Антоненко Світлана Вікторівна</a:t>
            </a:r>
            <a:endParaRPr dirty="0" lang="ru-RU" spc="150" sz="40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14498" y="2332037"/>
            <a:ext cx="8229600" cy="4525963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Трирівневе</a:t>
            </a:r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Особливе</a:t>
            </a:r>
          </a:p>
          <a:p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Завдання масивом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428596" y="285728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uk-UA" sz="4800" spc="5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Види домашніх завдань </a:t>
            </a:r>
            <a:endParaRPr kumimoji="0" lang="ru-RU" sz="48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b="1" dirty="0" lang="uk-UA" smtClean="0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Особливе  домашнє завдання </a:t>
            </a:r>
            <a:endParaRPr b="1" dirty="0" lang="ru-RU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descr="D:\МОИ ДОКУМЕНТИ\вчитель року2014\СВ\foto\P1230058.JPG" id="2050" name="Picture 2"/>
          <p:cNvPicPr>
            <a:picLocks noChangeArrowheads="1" noChangeAspect="1" noGrp="1"/>
          </p:cNvPicPr>
          <p:nvPr>
            <p:ph idx="1"/>
          </p:nvPr>
        </p:nvPicPr>
        <p:blipFill>
          <a:blip cstate="print" r:embed="rId2">
            <a:lum contrast="30000"/>
          </a:blip>
          <a:srcRect b="13"/>
          <a:stretch>
            <a:fillRect/>
          </a:stretch>
        </p:blipFill>
        <p:spPr bwMode="auto">
          <a:xfrm>
            <a:off x="1357290" y="1785926"/>
            <a:ext cx="6500858" cy="4347877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Інтерактивні і комунікаційні технології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1285852" y="1785926"/>
            <a:ext cx="6929486" cy="4223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rrowheads="1" noChangeAspect="1"/>
          </p:cNvPicPr>
          <p:nvPr/>
        </p:nvPicPr>
        <p:blipFill>
          <a:blip cstate="print" r:embed="rId2"/>
          <a:srcRect b="79" r="53"/>
          <a:stretch>
            <a:fillRect/>
          </a:stretch>
        </p:blipFill>
        <p:spPr bwMode="auto">
          <a:xfrm rot="20747767">
            <a:off x="1415447" y="1105954"/>
            <a:ext cx="7138478" cy="4896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-24"/>
            <a:ext cx="8229600" cy="1143000"/>
          </a:xfrm>
        </p:spPr>
        <p:txBody>
          <a:bodyPr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b="1" dirty="0" lang="uk-UA" smtClean="0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Інтелект - карта</a:t>
            </a:r>
            <a:endParaRPr b="1" dirty="0" lang="ru-RU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b="1" dirty="0" lang="uk-UA" smtClean="0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ДОПОМАГА ПЕРНАТИМ ДРУЗЯМ </a:t>
            </a:r>
            <a:endParaRPr b="1" dirty="0" lang="ru-RU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099" name="Picture 3"/>
          <p:cNvPicPr>
            <a:picLocks noChangeArrowheads="1" noChangeAspect="1" noGrp="1"/>
          </p:cNvPicPr>
          <p:nvPr>
            <p:ph idx="1"/>
          </p:nvPr>
        </p:nvPicPr>
        <p:blipFill>
          <a:blip cstate="print" r:embed="rId2"/>
          <a:srcRect b="42" r="15"/>
          <a:stretch>
            <a:fillRect/>
          </a:stretch>
        </p:blipFill>
        <p:spPr bwMode="auto">
          <a:xfrm rot="19089825">
            <a:off x="840235" y="2024667"/>
            <a:ext cx="3301787" cy="2282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rrowheads="1" noChangeAspect="1"/>
          </p:cNvPicPr>
          <p:nvPr/>
        </p:nvPicPr>
        <p:blipFill>
          <a:blip cstate="print" r:embed="rId3"/>
          <a:srcRect b="80" r="55"/>
          <a:stretch>
            <a:fillRect/>
          </a:stretch>
        </p:blipFill>
        <p:spPr bwMode="auto">
          <a:xfrm rot="2611760">
            <a:off x="4832088" y="2054101"/>
            <a:ext cx="3358014" cy="2303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rrowheads="1" noChangeAspect="1"/>
          </p:cNvPicPr>
          <p:nvPr/>
        </p:nvPicPr>
        <p:blipFill>
          <a:blip cstate="print" r:embed="rId4"/>
          <a:srcRect b="79" r="53"/>
          <a:stretch>
            <a:fillRect/>
          </a:stretch>
        </p:blipFill>
        <p:spPr bwMode="auto">
          <a:xfrm rot="21255528">
            <a:off x="2401466" y="3032879"/>
            <a:ext cx="3631349" cy="24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D:\МОИ ДОКУМЕНТИ\вчитель року2014\годывнички\PB1200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2928934"/>
            <a:ext cx="2714644" cy="2036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D:\МОИ ДОКУМЕНТИ\вчитель року2014\годывнички\PB1200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357298"/>
            <a:ext cx="2720220" cy="2040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5" name="Picture 7" descr="D:\МОИ ДОКУМЕНТИ\вчитель року2014\годывнички\PB1200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428604"/>
            <a:ext cx="2698769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D:\МОИ ДОКУМЕНТИ\вчитель року2014\годывнички\PB12003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134020">
            <a:off x="6208340" y="3171752"/>
            <a:ext cx="2136097" cy="2847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 descr="D:\МОИ ДОКУМЕНТИ\вчитель року2014\годывнички\PB12002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6730822">
            <a:off x="882867" y="3690103"/>
            <a:ext cx="2693495" cy="2020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D:\МОИ ДОКУМЕНТИ\вчитель року2014\годывнички\PB12002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57884" y="1285860"/>
            <a:ext cx="2540542" cy="19825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G_0281.JPG" id="6" name="Содержимое 5"/>
          <p:cNvPicPr>
            <a:picLocks noChangeAspect="1" noGrp="1"/>
          </p:cNvPicPr>
          <p:nvPr>
            <p:ph idx="1"/>
          </p:nvPr>
        </p:nvPicPr>
        <p:blipFill>
          <a:blip cstate="print" r:embed="rId2">
            <a:lum contrast="20000"/>
          </a:blip>
          <a:stretch>
            <a:fillRect/>
          </a:stretch>
        </p:blipFill>
        <p:spPr>
          <a:xfrm>
            <a:off x="285720" y="214290"/>
            <a:ext cx="3143270" cy="2357453"/>
          </a:xfrm>
        </p:spPr>
      </p:pic>
      <p:pic>
        <p:nvPicPr>
          <p:cNvPr descr="E:\100OLYMP\PA090005.JPG" id="5123" name="Picture 3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4834000" y="3643314"/>
            <a:ext cx="3433706" cy="2575509"/>
          </a:xfrm>
          <a:prstGeom prst="rect">
            <a:avLst/>
          </a:prstGeom>
          <a:noFill/>
        </p:spPr>
      </p:pic>
      <p:pic>
        <p:nvPicPr>
          <p:cNvPr descr="D:\МОИ ДОКУМЕНТИ\Тетяна Олексіївна\Фото 2009-2013\Закосичення 1 клас\DSC00225.JPG" id="1026" name="Picture 2"/>
          <p:cNvPicPr>
            <a:picLocks noChangeArrowheads="1" noChangeAspect="1"/>
          </p:cNvPicPr>
          <p:nvPr/>
        </p:nvPicPr>
        <p:blipFill>
          <a:blip cstate="print" r:embed="rId4"/>
          <a:stretch>
            <a:fillRect/>
          </a:stretch>
        </p:blipFill>
        <p:spPr bwMode="auto">
          <a:xfrm>
            <a:off x="5715008" y="214290"/>
            <a:ext cx="2928958" cy="2510512"/>
          </a:xfrm>
          <a:prstGeom prst="rect">
            <a:avLst/>
          </a:prstGeom>
          <a:noFill/>
        </p:spPr>
      </p:pic>
      <p:pic>
        <p:nvPicPr>
          <p:cNvPr descr="D:\МОИ ДОКУМЕНТИ\Тетяна Олексіївна\Фото 2009-2013\Бджілка\DSC00244.JPG" id="1027" name="Picture 3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428596" y="3643314"/>
            <a:ext cx="3429024" cy="2571768"/>
          </a:xfrm>
          <a:prstGeom prst="rect">
            <a:avLst/>
          </a:prstGeom>
          <a:noFill/>
        </p:spPr>
      </p:pic>
      <p:pic>
        <p:nvPicPr>
          <p:cNvPr descr="F:\2 вч.року\PA061606.JPG" id="5122" name="Picture 2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3500430" y="1000108"/>
            <a:ext cx="2071702" cy="27622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85728"/>
            <a:ext cx="8229600" cy="828668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Досягнення  моїх учнів 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357158" y="1500174"/>
            <a:ext cx="8229600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985838" marR="0" lvl="1" indent="-6302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Blip>
                <a:blip r:embed="rId2"/>
              </a:buBlip>
              <a:tabLst/>
              <a:defRPr/>
            </a:pP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Переможці та призери міського конкурсу  мовознавців           ім. П. </a:t>
            </a:r>
            <a:r>
              <a:rPr kumimoji="0" lang="uk-UA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Яцика</a:t>
            </a: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- Стретович М. , Колесник С.,  </a:t>
            </a:r>
            <a:r>
              <a:rPr kumimoji="0" lang="uk-UA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Супруненко</a:t>
            </a: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Є.</a:t>
            </a:r>
          </a:p>
          <a:p>
            <a:pPr marL="985838" marR="0" lvl="1" indent="-6302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Blip>
                <a:blip r:embed="rId2"/>
              </a:buBlip>
              <a:tabLst/>
              <a:defRPr/>
            </a:pPr>
            <a:r>
              <a:rPr lang="uk-UA" sz="2000" baseline="0" dirty="0" smtClean="0">
                <a:solidFill>
                  <a:srgbClr val="3333CC"/>
                </a:solidFill>
                <a:effectLst/>
                <a:latin typeface="+mn-lt"/>
              </a:rPr>
              <a:t>Переможець шкільної олімпіади з математики – </a:t>
            </a:r>
            <a:r>
              <a:rPr lang="uk-UA" sz="2000" baseline="0" dirty="0" err="1" smtClean="0">
                <a:solidFill>
                  <a:srgbClr val="3333CC"/>
                </a:solidFill>
                <a:effectLst/>
                <a:latin typeface="+mn-lt"/>
              </a:rPr>
              <a:t>Поторжицький</a:t>
            </a:r>
            <a:r>
              <a:rPr lang="uk-UA" sz="2000" baseline="0" dirty="0" smtClean="0">
                <a:solidFill>
                  <a:srgbClr val="3333CC"/>
                </a:solidFill>
                <a:effectLst/>
                <a:latin typeface="+mn-lt"/>
              </a:rPr>
              <a:t> В., Ковальський І., Коваленко Д.</a:t>
            </a:r>
          </a:p>
          <a:p>
            <a:pPr marL="985838" lvl="1" indent="-630238" eaLnBrk="0" hangingPunct="0">
              <a:spcBef>
                <a:spcPct val="20000"/>
              </a:spcBef>
              <a:buBlip>
                <a:blip r:embed="rId2"/>
              </a:buBlip>
            </a:pP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Міжнародний математичний конкурс </a:t>
            </a:r>
            <a:r>
              <a:rPr kumimoji="0" lang="uk-UA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“Кенгуру”</a:t>
            </a: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 </a:t>
            </a:r>
            <a:r>
              <a:rPr lang="uk-UA" sz="2000" baseline="0" dirty="0" smtClean="0">
                <a:solidFill>
                  <a:srgbClr val="3333CC"/>
                </a:solidFill>
                <a:effectLst/>
                <a:latin typeface="+mn-lt"/>
              </a:rPr>
              <a:t>11 </a:t>
            </a:r>
            <a:r>
              <a:rPr lang="uk-UA" sz="2000" baseline="0" dirty="0" err="1" smtClean="0">
                <a:solidFill>
                  <a:srgbClr val="3333CC"/>
                </a:solidFill>
                <a:effectLst/>
                <a:latin typeface="+mn-lt"/>
              </a:rPr>
              <a:t>уч</a:t>
            </a:r>
            <a:r>
              <a:rPr lang="uk-UA" sz="2000" baseline="0" dirty="0" smtClean="0">
                <a:solidFill>
                  <a:srgbClr val="3333CC"/>
                </a:solidFill>
                <a:effectLst/>
                <a:latin typeface="+mn-lt"/>
              </a:rPr>
              <a:t>.,           з них 7 </a:t>
            </a:r>
            <a:r>
              <a:rPr lang="uk-UA" sz="2000" baseline="0" dirty="0" err="1" smtClean="0">
                <a:solidFill>
                  <a:srgbClr val="3333CC"/>
                </a:solidFill>
                <a:effectLst/>
                <a:latin typeface="+mn-lt"/>
              </a:rPr>
              <a:t>уч</a:t>
            </a:r>
            <a:r>
              <a:rPr lang="uk-UA" sz="2000" baseline="0" dirty="0" smtClean="0">
                <a:solidFill>
                  <a:srgbClr val="3333CC"/>
                </a:solidFill>
                <a:effectLst/>
                <a:latin typeface="+mn-lt"/>
              </a:rPr>
              <a:t>. – отримали сертифікат </a:t>
            </a:r>
            <a:r>
              <a:rPr lang="en-US" sz="2000" baseline="0" dirty="0" smtClean="0">
                <a:solidFill>
                  <a:srgbClr val="3333CC"/>
                </a:solidFill>
                <a:effectLst/>
                <a:latin typeface="+mn-lt"/>
              </a:rPr>
              <a:t> </a:t>
            </a:r>
            <a:r>
              <a:rPr lang="uk-UA" sz="2000" baseline="0" dirty="0" err="1" smtClean="0">
                <a:solidFill>
                  <a:srgbClr val="3333CC"/>
                </a:solidFill>
                <a:effectLst/>
                <a:latin typeface="+mn-lt"/>
              </a:rPr>
              <a:t>“Добре”</a:t>
            </a:r>
            <a:r>
              <a:rPr lang="en-US" sz="2000" baseline="0" dirty="0" smtClean="0">
                <a:solidFill>
                  <a:srgbClr val="3333CC"/>
                </a:solidFill>
                <a:effectLst/>
                <a:latin typeface="+mn-lt"/>
              </a:rPr>
              <a:t>.               </a:t>
            </a:r>
            <a:r>
              <a:rPr lang="uk-UA" sz="2000" baseline="0" dirty="0" smtClean="0">
                <a:solidFill>
                  <a:srgbClr val="3333CC"/>
                </a:solidFill>
                <a:effectLst/>
                <a:latin typeface="+mn-lt"/>
              </a:rPr>
              <a:t>Ковальський І. – </a:t>
            </a:r>
            <a:r>
              <a:rPr lang="en-US" sz="2000" baseline="0" dirty="0" smtClean="0">
                <a:solidFill>
                  <a:srgbClr val="3333CC"/>
                </a:solidFill>
                <a:effectLst/>
                <a:latin typeface="+mn-lt"/>
              </a:rPr>
              <a:t> </a:t>
            </a:r>
            <a:r>
              <a:rPr lang="uk-UA" sz="2000" baseline="0" dirty="0" smtClean="0">
                <a:solidFill>
                  <a:srgbClr val="3333CC"/>
                </a:solidFill>
                <a:effectLst/>
                <a:latin typeface="+mn-lt"/>
              </a:rPr>
              <a:t>отримав сертифікат </a:t>
            </a:r>
            <a:r>
              <a:rPr lang="uk-UA" sz="2000" baseline="0" dirty="0" err="1" smtClean="0">
                <a:solidFill>
                  <a:srgbClr val="3333CC"/>
                </a:solidFill>
                <a:effectLst/>
                <a:latin typeface="+mn-lt"/>
              </a:rPr>
              <a:t>“Відмінно”</a:t>
            </a:r>
            <a:r>
              <a:rPr lang="uk-UA" sz="2000" baseline="0" dirty="0" smtClean="0">
                <a:solidFill>
                  <a:srgbClr val="3333CC"/>
                </a:solidFill>
                <a:effectLst/>
                <a:latin typeface="+mn-lt"/>
              </a:rPr>
              <a:t> </a:t>
            </a:r>
          </a:p>
          <a:p>
            <a:pPr marL="985838" lvl="1" indent="-630238" eaLnBrk="0" hangingPunct="0">
              <a:spcBef>
                <a:spcPct val="20000"/>
              </a:spcBef>
              <a:buBlip>
                <a:blip r:embed="rId2"/>
              </a:buBlip>
            </a:pPr>
            <a:r>
              <a:rPr lang="uk-UA" sz="2000" baseline="0" dirty="0" smtClean="0">
                <a:solidFill>
                  <a:srgbClr val="3333CC"/>
                </a:solidFill>
                <a:effectLst/>
                <a:latin typeface="+mn-lt"/>
              </a:rPr>
              <a:t>Інтелектуальна гра </a:t>
            </a:r>
            <a:r>
              <a:rPr lang="uk-UA" sz="2000" baseline="0" dirty="0" err="1" smtClean="0">
                <a:solidFill>
                  <a:srgbClr val="3333CC"/>
                </a:solidFill>
                <a:effectLst/>
                <a:latin typeface="+mn-lt"/>
              </a:rPr>
              <a:t>“Найрозумніший”</a:t>
            </a:r>
            <a:r>
              <a:rPr lang="uk-UA" sz="2000" baseline="0" dirty="0" smtClean="0">
                <a:solidFill>
                  <a:srgbClr val="3333CC"/>
                </a:solidFill>
                <a:effectLst/>
                <a:latin typeface="+mn-lt"/>
              </a:rPr>
              <a:t> – </a:t>
            </a:r>
            <a:r>
              <a:rPr lang="uk-UA" sz="2000" baseline="0" dirty="0" err="1" smtClean="0">
                <a:solidFill>
                  <a:srgbClr val="3333CC"/>
                </a:solidFill>
                <a:effectLst/>
                <a:latin typeface="+mn-lt"/>
              </a:rPr>
              <a:t>Прокопчук</a:t>
            </a:r>
            <a:r>
              <a:rPr lang="uk-UA" sz="2000" baseline="0" dirty="0" smtClean="0">
                <a:solidFill>
                  <a:srgbClr val="3333CC"/>
                </a:solidFill>
                <a:effectLst/>
                <a:latin typeface="+mn-lt"/>
              </a:rPr>
              <a:t> А.</a:t>
            </a:r>
          </a:p>
          <a:p>
            <a:pPr marL="985838" lvl="1" indent="-630238" eaLnBrk="0" hangingPunct="0">
              <a:spcBef>
                <a:spcPct val="20000"/>
              </a:spcBef>
              <a:buBlip>
                <a:blip r:embed="rId2"/>
              </a:buBlip>
            </a:pPr>
            <a:r>
              <a:rPr lang="uk-UA" sz="2000" baseline="0" dirty="0" smtClean="0">
                <a:solidFill>
                  <a:srgbClr val="3333CC"/>
                </a:solidFill>
                <a:effectLst/>
                <a:latin typeface="+mn-lt"/>
              </a:rPr>
              <a:t>Чемпіон України з карате  - до  - Гур’янов В.</a:t>
            </a:r>
          </a:p>
          <a:p>
            <a:pPr marL="985838" lvl="1" indent="-630238" eaLnBrk="0" hangingPunct="0">
              <a:spcBef>
                <a:spcPct val="20000"/>
              </a:spcBef>
              <a:buBlip>
                <a:blip r:embed="rId2"/>
              </a:buBlip>
            </a:pPr>
            <a:r>
              <a:rPr lang="uk-UA" sz="2000" baseline="0" dirty="0" smtClean="0">
                <a:solidFill>
                  <a:srgbClr val="3333CC"/>
                </a:solidFill>
                <a:effectLst/>
                <a:latin typeface="+mn-lt"/>
              </a:rPr>
              <a:t>Переможці чемпіонату України з бальних танців  </a:t>
            </a:r>
            <a:r>
              <a:rPr lang="uk-UA" sz="2000" baseline="0" dirty="0" err="1" smtClean="0">
                <a:solidFill>
                  <a:srgbClr val="3333CC"/>
                </a:solidFill>
                <a:effectLst/>
                <a:latin typeface="+mn-lt"/>
              </a:rPr>
              <a:t>Конишев</a:t>
            </a:r>
            <a:r>
              <a:rPr lang="uk-UA" sz="2000" baseline="0" dirty="0" smtClean="0">
                <a:solidFill>
                  <a:srgbClr val="3333CC"/>
                </a:solidFill>
                <a:effectLst/>
                <a:latin typeface="+mn-lt"/>
              </a:rPr>
              <a:t> К., Новікова Є.</a:t>
            </a:r>
          </a:p>
          <a:p>
            <a:pPr marL="985838" lvl="1" indent="-630238" eaLnBrk="0" hangingPunct="0">
              <a:spcBef>
                <a:spcPct val="20000"/>
              </a:spcBef>
              <a:buBlip>
                <a:blip r:embed="rId2"/>
              </a:buBlip>
            </a:pPr>
            <a:r>
              <a:rPr lang="uk-UA" sz="2000" baseline="0" dirty="0" smtClean="0">
                <a:solidFill>
                  <a:srgbClr val="3333CC"/>
                </a:solidFill>
                <a:effectLst/>
                <a:latin typeface="+mn-lt"/>
              </a:rPr>
              <a:t>Члени гімназійної футбольної команди , яка стала переможцем міського турніру </a:t>
            </a:r>
            <a:r>
              <a:rPr lang="en-US" sz="2000" baseline="0" dirty="0" smtClean="0">
                <a:solidFill>
                  <a:srgbClr val="3333CC"/>
                </a:solidFill>
                <a:effectLst/>
                <a:latin typeface="+mn-lt"/>
              </a:rPr>
              <a:t> </a:t>
            </a:r>
            <a:r>
              <a:rPr lang="uk-UA" sz="2000" baseline="0" dirty="0" err="1" smtClean="0">
                <a:solidFill>
                  <a:srgbClr val="3333CC"/>
                </a:solidFill>
                <a:effectLst/>
                <a:latin typeface="+mn-lt"/>
              </a:rPr>
              <a:t>“Шкіряний</a:t>
            </a:r>
            <a:r>
              <a:rPr lang="uk-UA" sz="2000" baseline="0" dirty="0" smtClean="0">
                <a:solidFill>
                  <a:srgbClr val="3333CC"/>
                </a:solidFill>
                <a:effectLst/>
                <a:latin typeface="+mn-lt"/>
              </a:rPr>
              <a:t> м</a:t>
            </a:r>
            <a:r>
              <a:rPr lang="en-US" sz="2000" baseline="0" dirty="0" smtClean="0">
                <a:solidFill>
                  <a:srgbClr val="3333CC"/>
                </a:solidFill>
                <a:effectLst/>
                <a:latin typeface="+mn-lt"/>
              </a:rPr>
              <a:t>’</a:t>
            </a:r>
            <a:r>
              <a:rPr lang="uk-UA" sz="2000" baseline="0" dirty="0" err="1" smtClean="0">
                <a:solidFill>
                  <a:srgbClr val="3333CC"/>
                </a:solidFill>
                <a:effectLst/>
                <a:latin typeface="+mn-lt"/>
              </a:rPr>
              <a:t>яч”-</a:t>
            </a:r>
            <a:r>
              <a:rPr lang="uk-UA" sz="2000" baseline="0" dirty="0" smtClean="0">
                <a:solidFill>
                  <a:srgbClr val="3333CC"/>
                </a:solidFill>
                <a:effectLst/>
                <a:latin typeface="+mn-lt"/>
              </a:rPr>
              <a:t> </a:t>
            </a:r>
            <a:r>
              <a:rPr lang="en-US" sz="2000" baseline="0" dirty="0" smtClean="0">
                <a:solidFill>
                  <a:srgbClr val="3333CC"/>
                </a:solidFill>
                <a:effectLst/>
                <a:latin typeface="+mn-lt"/>
              </a:rPr>
              <a:t>        </a:t>
            </a:r>
            <a:r>
              <a:rPr lang="uk-UA" sz="2000" baseline="0" dirty="0" err="1" smtClean="0">
                <a:solidFill>
                  <a:srgbClr val="3333CC"/>
                </a:solidFill>
                <a:effectLst/>
                <a:latin typeface="+mn-lt"/>
              </a:rPr>
              <a:t>Прокопчук</a:t>
            </a:r>
            <a:r>
              <a:rPr lang="uk-UA" sz="2000" baseline="0" dirty="0" smtClean="0">
                <a:solidFill>
                  <a:srgbClr val="3333CC"/>
                </a:solidFill>
                <a:effectLst/>
                <a:latin typeface="+mn-lt"/>
              </a:rPr>
              <a:t> А., Коваленко Д., Смик Д.</a:t>
            </a:r>
          </a:p>
          <a:p>
            <a:pPr marL="985838" marR="0" lvl="1" indent="-63023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Blip>
                <a:blip r:embed="rId2"/>
              </a:buBlip>
              <a:tabLst/>
              <a:defRPr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3333C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50" name="AutoShape 2" descr="Безымянный"/>
          <p:cNvSpPr>
            <a:spLocks noChangeArrowheads="1"/>
          </p:cNvSpPr>
          <p:nvPr/>
        </p:nvSpPr>
        <p:spPr bwMode="auto">
          <a:xfrm>
            <a:off x="0" y="0"/>
            <a:ext cx="1500166" cy="1142984"/>
          </a:xfrm>
          <a:prstGeom prst="roundRect">
            <a:avLst>
              <a:gd name="adj" fmla="val 13000"/>
            </a:avLst>
          </a:prstGeom>
          <a:blipFill dpi="0" rotWithShape="0">
            <a:blip r:embed="rId3" cstate="print"/>
            <a:srcRect/>
            <a:stretch>
              <a:fillRect/>
            </a:stretch>
          </a:blip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 descr="D:\МОИ ДОКУМЕНТИ\мои фото\фото ризне\P115096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8710" y="0"/>
            <a:ext cx="1755290" cy="13164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b="1" dirty="0" lang="uk-UA" smtClean="0" spc="50" sz="4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Кожна дитина </a:t>
            </a:r>
          </a:p>
          <a:p>
            <a:pPr algn="ctr">
              <a:buNone/>
            </a:pPr>
            <a:r>
              <a:rPr b="1" dirty="0" lang="uk-UA" smtClean="0" spc="50" sz="4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має свій неповторний дар, </a:t>
            </a:r>
          </a:p>
          <a:p>
            <a:pPr algn="ctr">
              <a:buNone/>
            </a:pPr>
            <a:r>
              <a:rPr b="1" dirty="0" lang="uk-UA" smtClean="0" spc="50" sz="4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який потрібно помітити, </a:t>
            </a:r>
          </a:p>
          <a:p>
            <a:pPr algn="ctr">
              <a:buNone/>
            </a:pPr>
            <a:r>
              <a:rPr b="1" dirty="0" lang="uk-UA" smtClean="0" spc="50" sz="4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віднайти, відшліфувати.</a:t>
            </a:r>
          </a:p>
          <a:p>
            <a:pPr algn="ctr">
              <a:buNone/>
            </a:pPr>
            <a:r>
              <a:rPr b="1" dirty="0" lang="uk-UA" smtClean="0" spc="50" sz="4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І тоді він засяє, заіскриться коштовним діамантом. </a:t>
            </a:r>
            <a:endParaRPr b="1" dirty="0" lang="ru-RU" spc="50" sz="44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descr="P1230122.JPG" id="4" name="Рисунок 3"/>
          <p:cNvPicPr/>
          <p:nvPr/>
        </p:nvPicPr>
        <p:blipFill>
          <a:blip cstate="print" r:embed="rId3"/>
          <a:stretch>
            <a:fillRect/>
          </a:stretch>
        </p:blipFill>
        <p:spPr>
          <a:xfrm>
            <a:off x="0" y="0"/>
            <a:ext cx="1571604" cy="1190282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pic>
        <p:nvPicPr>
          <p:cNvPr descr="P1230091.JPG" id="5" name="Рисунок 4"/>
          <p:cNvPicPr/>
          <p:nvPr/>
        </p:nvPicPr>
        <p:blipFill>
          <a:blip cstate="print" r:embed="rId4"/>
          <a:stretch>
            <a:fillRect/>
          </a:stretch>
        </p:blipFill>
        <p:spPr>
          <a:xfrm>
            <a:off x="7715240" y="0"/>
            <a:ext cx="1428760" cy="1196426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D:\МОИ ДОКУМЕНТИ\Тетяна Олексіївна\Фото 2009-2013\Бджілка\DSC00244.JPG" id="1026" name="Picture 2"/>
          <p:cNvPicPr>
            <a:picLocks noChangeArrowheads="1" noChangeAspect="1"/>
          </p:cNvPicPr>
          <p:nvPr/>
        </p:nvPicPr>
        <p:blipFill>
          <a:blip cstate="print" r:embed="rId5"/>
          <a:stretch>
            <a:fillRect/>
          </a:stretch>
        </p:blipFill>
        <p:spPr bwMode="auto">
          <a:xfrm>
            <a:off x="6500826" y="-9252"/>
            <a:ext cx="1518028" cy="1214422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D:\МОИ ДОКУМЕНТИ\вчитель року2014\СВ\свято книги\P1200618.JPG" id="1028" name="Picture 4"/>
          <p:cNvPicPr>
            <a:picLocks noChangeArrowheads="1" noChangeAspect="1"/>
          </p:cNvPicPr>
          <p:nvPr/>
        </p:nvPicPr>
        <p:blipFill>
          <a:blip cstate="print" r:embed="rId6"/>
          <a:stretch>
            <a:fillRect/>
          </a:stretch>
        </p:blipFill>
        <p:spPr bwMode="auto">
          <a:xfrm>
            <a:off x="2643174" y="-71156"/>
            <a:ext cx="1214446" cy="1278364"/>
          </a:xfrm>
          <a:prstGeom prst="rect">
            <a:avLst/>
          </a:prstGeom>
          <a:noFill/>
        </p:spPr>
      </p:pic>
      <p:pic>
        <p:nvPicPr>
          <p:cNvPr descr="D:\МОИ ДОКУМЕНТИ\вчитель року2014\СВ\свято книги\P1200612.JPG" id="1029" name="Picture 5"/>
          <p:cNvPicPr>
            <a:picLocks noChangeArrowheads="1" noChangeAspect="1"/>
          </p:cNvPicPr>
          <p:nvPr/>
        </p:nvPicPr>
        <p:blipFill>
          <a:blip cstate="print" r:embed="rId7"/>
          <a:stretch>
            <a:fillRect/>
          </a:stretch>
        </p:blipFill>
        <p:spPr bwMode="auto">
          <a:xfrm>
            <a:off x="1357291" y="-45576"/>
            <a:ext cx="1285884" cy="1247692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D:\МОИ ДОКУМЕНТИ\вчитель року2014\СВ\свято книги\IMG_0305.JPG" id="1030" name="Picture 6"/>
          <p:cNvPicPr>
            <a:picLocks noChangeArrowheads="1" noChangeAspect="1"/>
          </p:cNvPicPr>
          <p:nvPr/>
        </p:nvPicPr>
        <p:blipFill>
          <a:blip cstate="print" r:embed="rId8"/>
          <a:srcRect r="25"/>
          <a:stretch>
            <a:fillRect/>
          </a:stretch>
        </p:blipFill>
        <p:spPr bwMode="auto">
          <a:xfrm>
            <a:off x="5072066" y="-23752"/>
            <a:ext cx="1500198" cy="1237664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D:\МОИ ДОКУМЕНТИ\Тетяна Олексіївна\Фото 2009-2013\Закосичення 1 клас\DSC00225.JPG" id="10" name="Picture 2"/>
          <p:cNvPicPr>
            <a:picLocks noChangeArrowheads="1" noChangeAspect="1"/>
          </p:cNvPicPr>
          <p:nvPr/>
        </p:nvPicPr>
        <p:blipFill>
          <a:blip cstate="print" r:embed="rId9"/>
          <a:srcRect r="76"/>
          <a:stretch>
            <a:fillRect/>
          </a:stretch>
        </p:blipFill>
        <p:spPr bwMode="auto">
          <a:xfrm>
            <a:off x="3786182" y="-11876"/>
            <a:ext cx="1428760" cy="1224640"/>
          </a:xfrm>
          <a:prstGeom prst="rect">
            <a:avLst/>
          </a:prstGeom>
          <a:noFill/>
        </p:spPr>
      </p:pic>
      <p:sp>
        <p:nvSpPr>
          <p:cNvPr id="11" name="Содержимое 2"/>
          <p:cNvSpPr txBox="1">
            <a:spLocks/>
          </p:cNvSpPr>
          <p:nvPr/>
        </p:nvSpPr>
        <p:spPr bwMode="auto">
          <a:xfrm>
            <a:off x="-285784" y="1428736"/>
            <a:ext cx="1571636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  <a:no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defTabSz="914400" eaLnBrk="0" fontAlgn="base" hangingPunct="0" indent="-342900" latinLnBrk="0" lvl="0" marL="342900" marR="0" rtl="0">
              <a:lnSpc>
                <a:spcPts val="35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charset="0" typeface="Arial"/>
              <a:buNone/>
              <a:tabLst/>
              <a:defRPr/>
            </a:pPr>
            <a:r>
              <a:rPr b="1" baseline="0" cap="none" dirty="0" i="0" kern="1200" kumimoji="0" lang="uk-UA" noProof="0" normalizeH="0" smtClean="0" spc="50" strike="noStrike" sz="4400" u="none">
                <a:ln w="11430"/>
                <a:solidFill>
                  <a:srgbClr val="C0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М</a:t>
            </a:r>
          </a:p>
          <a:p>
            <a:pPr algn="ctr" defTabSz="914400" eaLnBrk="0" fontAlgn="base" hangingPunct="0" indent="-342900" latinLnBrk="0" lvl="0" marL="342900" marR="0" rtl="0">
              <a:lnSpc>
                <a:spcPts val="35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charset="0" typeface="Arial"/>
              <a:buNone/>
              <a:tabLst/>
              <a:defRPr/>
            </a:pPr>
            <a:r>
              <a:rPr baseline="0" dirty="0" lang="uk-UA" smtClean="0" spc="50" sz="4400">
                <a:ln w="11430"/>
                <a:solidFill>
                  <a:srgbClr val="C0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О</a:t>
            </a:r>
          </a:p>
          <a:p>
            <a:pPr algn="ctr" defTabSz="914400" eaLnBrk="0" fontAlgn="base" hangingPunct="0" indent="-342900" latinLnBrk="0" lvl="0" marL="342900" marR="0" rtl="0">
              <a:lnSpc>
                <a:spcPts val="35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charset="0" typeface="Arial"/>
              <a:buNone/>
              <a:tabLst/>
              <a:defRPr/>
            </a:pPr>
            <a:r>
              <a:rPr baseline="0" dirty="0" lang="uk-UA" smtClean="0" spc="50" sz="4400">
                <a:ln w="11430"/>
                <a:solidFill>
                  <a:srgbClr val="C0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Є</a:t>
            </a:r>
          </a:p>
          <a:p>
            <a:pPr algn="ctr" defTabSz="914400" eaLnBrk="0" fontAlgn="base" hangingPunct="0" indent="-342900" latinLnBrk="0" lvl="0" marL="342900" marR="0" rtl="0">
              <a:lnSpc>
                <a:spcPts val="35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charset="0" typeface="Arial"/>
              <a:buNone/>
              <a:tabLst/>
              <a:defRPr/>
            </a:pPr>
            <a:r>
              <a:rPr b="1" baseline="0" cap="none" dirty="0" i="0" kern="1200" kumimoji="0" lang="uk-UA" noProof="0" normalizeH="0" smtClean="0" spc="50" strike="noStrike" sz="4400" u="none">
                <a:ln w="11430"/>
                <a:solidFill>
                  <a:srgbClr val="C0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algn="ctr" defTabSz="914400" eaLnBrk="0" fontAlgn="base" hangingPunct="0" indent="-342900" latinLnBrk="0" lvl="0" marL="342900" marR="0" rtl="0">
              <a:lnSpc>
                <a:spcPts val="35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charset="0" typeface="Arial"/>
              <a:buNone/>
              <a:tabLst/>
              <a:defRPr/>
            </a:pPr>
            <a:r>
              <a:rPr baseline="0" dirty="0" lang="uk-UA" smtClean="0" spc="50" sz="4400">
                <a:ln w="11430"/>
                <a:solidFill>
                  <a:srgbClr val="C0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К</a:t>
            </a:r>
          </a:p>
          <a:p>
            <a:pPr algn="ctr" defTabSz="914400" eaLnBrk="0" fontAlgn="base" hangingPunct="0" indent="-342900" latinLnBrk="0" lvl="0" marL="342900" marR="0" rtl="0">
              <a:lnSpc>
                <a:spcPts val="35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charset="0" typeface="Arial"/>
              <a:buNone/>
              <a:tabLst/>
              <a:defRPr/>
            </a:pPr>
            <a:r>
              <a:rPr b="1" baseline="0" cap="none" dirty="0" i="0" kern="1200" kumimoji="0" lang="uk-UA" noProof="0" normalizeH="0" smtClean="0" spc="50" strike="noStrike" sz="4400" u="none">
                <a:ln w="11430"/>
                <a:solidFill>
                  <a:srgbClr val="C0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Р</a:t>
            </a:r>
          </a:p>
          <a:p>
            <a:pPr algn="ctr" defTabSz="914400" eaLnBrk="0" fontAlgn="base" hangingPunct="0" indent="-342900" latinLnBrk="0" lvl="0" marL="342900" marR="0" rtl="0">
              <a:lnSpc>
                <a:spcPts val="35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charset="0" typeface="Arial"/>
              <a:buNone/>
              <a:tabLst/>
              <a:defRPr/>
            </a:pPr>
            <a:r>
              <a:rPr baseline="0" dirty="0" lang="uk-UA" smtClean="0" spc="50" sz="4400">
                <a:ln w="11430"/>
                <a:solidFill>
                  <a:srgbClr val="C0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Е</a:t>
            </a:r>
          </a:p>
          <a:p>
            <a:pPr algn="ctr" defTabSz="914400" eaLnBrk="0" fontAlgn="base" hangingPunct="0" indent="-342900" latinLnBrk="0" lvl="0" marL="342900" marR="0" rtl="0">
              <a:lnSpc>
                <a:spcPts val="35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charset="0" typeface="Arial"/>
              <a:buNone/>
              <a:tabLst/>
              <a:defRPr/>
            </a:pPr>
            <a:r>
              <a:rPr b="1" baseline="0" cap="none" dirty="0" i="0" kern="1200" kumimoji="0" lang="uk-UA" noProof="0" normalizeH="0" smtClean="0" spc="50" strike="noStrike" sz="4400" u="none">
                <a:ln w="11430"/>
                <a:solidFill>
                  <a:srgbClr val="C0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Д</a:t>
            </a:r>
          </a:p>
          <a:p>
            <a:pPr algn="ctr" defTabSz="914400" eaLnBrk="0" fontAlgn="base" hangingPunct="0" indent="-342900" latinLnBrk="0" lvl="0" marL="342900" marR="0" rtl="0">
              <a:lnSpc>
                <a:spcPts val="35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charset="0" typeface="Arial"/>
              <a:buNone/>
              <a:tabLst/>
              <a:defRPr/>
            </a:pPr>
            <a:r>
              <a:rPr baseline="0" dirty="0" lang="uk-UA" smtClean="0" spc="50" sz="4400">
                <a:ln w="11430"/>
                <a:solidFill>
                  <a:srgbClr val="C0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О</a:t>
            </a:r>
            <a:endParaRPr b="1" baseline="0" cap="none" dirty="0" i="0" kern="1200" kumimoji="0" lang="ru-RU" noProof="0" normalizeH="0" spc="50" strike="noStrike" sz="4400" u="none">
              <a:ln w="11430"/>
              <a:solidFill>
                <a:srgbClr val="C00000"/>
              </a:soli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Формування творчого мислення </a:t>
            </a:r>
          </a:p>
          <a:p>
            <a:pPr algn="ctr">
              <a:buNone/>
            </a:pP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учнів початкових класів </a:t>
            </a:r>
          </a:p>
          <a:p>
            <a:pPr algn="ctr">
              <a:buNone/>
            </a:pP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шляхом використання </a:t>
            </a:r>
          </a:p>
          <a:p>
            <a:pPr algn="ctr">
              <a:buNone/>
            </a:pPr>
            <a:r>
              <a:rPr lang="uk-UA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акмеологічних</a:t>
            </a: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 і комунікаційних</a:t>
            </a:r>
          </a:p>
          <a:p>
            <a:pPr algn="ctr">
              <a:buNone/>
            </a:pP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 технологій 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428596" y="285728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uk-UA" sz="36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Comic Sans MS" pitchFamily="66" charset="0"/>
                <a:ea typeface="+mn-ea"/>
                <a:cs typeface="+mn-cs"/>
              </a:rPr>
              <a:t>ПРОБЛЕМНА ТЕМА </a:t>
            </a:r>
            <a:endParaRPr kumimoji="0" lang="ru-RU" sz="36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 rot="21210720">
            <a:off x="355252" y="461811"/>
            <a:ext cx="8511721" cy="59582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85838" lvl="1" indent="-630238">
              <a:buBlip>
                <a:blip r:embed="rId2"/>
              </a:buBlip>
            </a:pPr>
            <a:r>
              <a:rPr lang="uk-UA" b="1" dirty="0" smtClean="0">
                <a:solidFill>
                  <a:srgbClr val="3333CC"/>
                </a:solidFill>
              </a:rPr>
              <a:t>Початок уроку.</a:t>
            </a:r>
            <a:endParaRPr lang="ru-RU" b="1" dirty="0" smtClean="0">
              <a:solidFill>
                <a:srgbClr val="3333CC"/>
              </a:solidFill>
            </a:endParaRPr>
          </a:p>
          <a:p>
            <a:pPr marL="985838" lvl="1" indent="-630238">
              <a:buBlip>
                <a:blip r:embed="rId2"/>
              </a:buBlip>
            </a:pPr>
            <a:r>
              <a:rPr lang="uk-UA" b="1" dirty="0" smtClean="0">
                <a:solidFill>
                  <a:srgbClr val="3333CC"/>
                </a:solidFill>
              </a:rPr>
              <a:t>Пояснення нового матеріалу.</a:t>
            </a:r>
            <a:endParaRPr lang="ru-RU" b="1" dirty="0" smtClean="0">
              <a:solidFill>
                <a:srgbClr val="3333CC"/>
              </a:solidFill>
            </a:endParaRPr>
          </a:p>
          <a:p>
            <a:pPr marL="985838" lvl="1" indent="-630238">
              <a:buBlip>
                <a:blip r:embed="rId2"/>
              </a:buBlip>
            </a:pPr>
            <a:r>
              <a:rPr lang="uk-UA" b="1" dirty="0" smtClean="0">
                <a:solidFill>
                  <a:srgbClr val="3333CC"/>
                </a:solidFill>
              </a:rPr>
              <a:t>Закріплення, тренування, 	   відпрацювання умінь.</a:t>
            </a:r>
            <a:endParaRPr lang="ru-RU" b="1" dirty="0" smtClean="0">
              <a:solidFill>
                <a:srgbClr val="3333CC"/>
              </a:solidFill>
            </a:endParaRPr>
          </a:p>
          <a:p>
            <a:pPr marL="985838" lvl="1" indent="-630238">
              <a:buBlip>
                <a:blip r:embed="rId2"/>
              </a:buBlip>
            </a:pPr>
            <a:r>
              <a:rPr lang="uk-UA" b="1" dirty="0" smtClean="0">
                <a:solidFill>
                  <a:srgbClr val="3333CC"/>
                </a:solidFill>
              </a:rPr>
              <a:t>Повторення.</a:t>
            </a:r>
            <a:endParaRPr lang="ru-RU" b="1" dirty="0" smtClean="0">
              <a:solidFill>
                <a:srgbClr val="3333CC"/>
              </a:solidFill>
            </a:endParaRPr>
          </a:p>
          <a:p>
            <a:pPr marL="985838" lvl="1" indent="-630238">
              <a:buBlip>
                <a:blip r:embed="rId2"/>
              </a:buBlip>
            </a:pPr>
            <a:r>
              <a:rPr lang="uk-UA" b="1" dirty="0" smtClean="0">
                <a:solidFill>
                  <a:srgbClr val="3333CC"/>
                </a:solidFill>
              </a:rPr>
              <a:t>Контроль.</a:t>
            </a:r>
            <a:endParaRPr lang="ru-RU" b="1" dirty="0" smtClean="0">
              <a:solidFill>
                <a:srgbClr val="3333CC"/>
              </a:solidFill>
            </a:endParaRPr>
          </a:p>
          <a:p>
            <a:pPr marL="985838" lvl="1" indent="-630238">
              <a:buBlip>
                <a:blip r:embed="rId2"/>
              </a:buBlip>
            </a:pPr>
            <a:r>
              <a:rPr lang="uk-UA" b="1" dirty="0" smtClean="0">
                <a:solidFill>
                  <a:srgbClr val="3333CC"/>
                </a:solidFill>
              </a:rPr>
              <a:t>Домашнє завдання.</a:t>
            </a:r>
            <a:endParaRPr lang="ru-RU" b="1" dirty="0" smtClean="0">
              <a:solidFill>
                <a:srgbClr val="3333CC"/>
              </a:solidFill>
            </a:endParaRPr>
          </a:p>
          <a:p>
            <a:pPr marL="985838" lvl="1" indent="-630238">
              <a:buBlip>
                <a:blip r:embed="rId2"/>
              </a:buBlip>
            </a:pPr>
            <a:r>
              <a:rPr lang="uk-UA" b="1" dirty="0" smtClean="0">
                <a:solidFill>
                  <a:srgbClr val="3333CC"/>
                </a:solidFill>
              </a:rPr>
              <a:t>Кінець уроку.</a:t>
            </a:r>
            <a:endParaRPr lang="ru-RU" b="1" dirty="0" smtClean="0">
              <a:solidFill>
                <a:srgbClr val="3333CC"/>
              </a:solidFill>
            </a:endParaRPr>
          </a:p>
          <a:p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428596" y="285728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uk-UA" sz="36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Comic Sans MS" pitchFamily="66" charset="0"/>
                <a:ea typeface="+mn-ea"/>
                <a:cs typeface="+mn-cs"/>
              </a:rPr>
              <a:t>СТРУКТУРА УРОКУ </a:t>
            </a:r>
            <a:endParaRPr kumimoji="0" lang="ru-RU" sz="36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318435646_1aafnsmlngemcns500.jpg" id="4" name="Рисунок 3"/>
          <p:cNvPicPr>
            <a:picLocks noChangeAspect="1"/>
          </p:cNvPicPr>
          <p:nvPr/>
        </p:nvPicPr>
        <p:blipFill>
          <a:blip cstate="print" r:embed="rId2"/>
          <a:srcRect b="-1442" l="68133" r="-967" t="80530"/>
          <a:stretch>
            <a:fillRect/>
          </a:stretch>
        </p:blipFill>
        <p:spPr>
          <a:xfrm>
            <a:off x="5929322" y="1643050"/>
            <a:ext cx="2071702" cy="20717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1318435646_1aafnsmlngemcns500.jpg" id="5" name="Рисунок 4"/>
          <p:cNvPicPr>
            <a:picLocks noChangeAspect="1"/>
          </p:cNvPicPr>
          <p:nvPr/>
        </p:nvPicPr>
        <p:blipFill>
          <a:blip cstate="print" r:embed="rId2"/>
          <a:srcRect b="-1042" l="-1051" r="67408" t="80952"/>
          <a:stretch>
            <a:fillRect/>
          </a:stretch>
        </p:blipFill>
        <p:spPr>
          <a:xfrm>
            <a:off x="3214678" y="2509236"/>
            <a:ext cx="2428892" cy="22770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1318435646_1aafnsmlngemcns500.jpg" id="6" name="Рисунок 5"/>
          <p:cNvPicPr>
            <a:picLocks noChangeAspect="1"/>
          </p:cNvPicPr>
          <p:nvPr/>
        </p:nvPicPr>
        <p:blipFill>
          <a:blip cstate="print" r:embed="rId2"/>
          <a:srcRect b="61141" l="14079" r="11047" t="-1766"/>
          <a:stretch>
            <a:fillRect/>
          </a:stretch>
        </p:blipFill>
        <p:spPr>
          <a:xfrm>
            <a:off x="1000100" y="1643050"/>
            <a:ext cx="1928826" cy="16430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1320590330_1aabrmdsmls500.jpg" id="7" name="Рисунок 6"/>
          <p:cNvPicPr>
            <a:picLocks noChangeAspect="1"/>
          </p:cNvPicPr>
          <p:nvPr/>
        </p:nvPicPr>
        <p:blipFill>
          <a:blip cstate="print" r:embed="rId3"/>
          <a:srcRect b="10" r="67364" t="82601"/>
          <a:stretch>
            <a:fillRect/>
          </a:stretch>
        </p:blipFill>
        <p:spPr>
          <a:xfrm>
            <a:off x="1357290" y="4143380"/>
            <a:ext cx="1857388" cy="18573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1320590330_1aabrmdsmls500.jpg" id="8" name="Рисунок 7"/>
          <p:cNvPicPr>
            <a:picLocks noChangeAspect="1"/>
          </p:cNvPicPr>
          <p:nvPr/>
        </p:nvPicPr>
        <p:blipFill>
          <a:blip cstate="print" r:embed="rId3"/>
          <a:srcRect b="65221" l="20398" r="52"/>
          <a:stretch>
            <a:fillRect/>
          </a:stretch>
        </p:blipFill>
        <p:spPr>
          <a:xfrm>
            <a:off x="5786446" y="4410810"/>
            <a:ext cx="2286016" cy="18756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Заголовок 38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b="1" dirty="0" err="1" lang="ru-RU" smtClean="0" spc="50" sz="5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Прийом</a:t>
            </a:r>
            <a:r>
              <a:rPr b="1" dirty="0" lang="ru-RU" smtClean="0" spc="50" sz="5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«Мордочки»</a:t>
            </a:r>
            <a:endParaRPr b="1" dirty="0" lang="ru-RU" spc="50" sz="54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2" name="Text Box 8"/>
          <p:cNvSpPr txBox="1">
            <a:spLocks noChangeArrowheads="1"/>
          </p:cNvSpPr>
          <p:nvPr/>
        </p:nvSpPr>
        <p:spPr bwMode="gray">
          <a:xfrm>
            <a:off x="1285852" y="5561013"/>
            <a:ext cx="1285884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uk-UA" sz="18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 ВЕРЕСНЯ              </a:t>
            </a:r>
            <a:endParaRPr lang="en-US" sz="1800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4613275" y="3378200"/>
            <a:ext cx="1763713" cy="2133600"/>
            <a:chOff x="2880" y="2126"/>
            <a:chExt cx="1111" cy="1344"/>
          </a:xfrm>
        </p:grpSpPr>
        <p:sp>
          <p:nvSpPr>
            <p:cNvPr id="26634" name="Line 10"/>
            <p:cNvSpPr>
              <a:spLocks noChangeShapeType="1"/>
            </p:cNvSpPr>
            <p:nvPr/>
          </p:nvSpPr>
          <p:spPr bwMode="gray">
            <a:xfrm flipV="1">
              <a:off x="2887" y="2126"/>
              <a:ext cx="912" cy="658"/>
            </a:xfrm>
            <a:prstGeom prst="line">
              <a:avLst/>
            </a:prstGeom>
            <a:noFill/>
            <a:ln w="38100" cap="rnd">
              <a:solidFill>
                <a:srgbClr val="4D4D4D"/>
              </a:solidFill>
              <a:prstDash val="sysDot"/>
              <a:round/>
              <a:headEnd/>
              <a:tailEnd type="triangle" w="lg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35" name="Line 11"/>
            <p:cNvSpPr>
              <a:spLocks noChangeShapeType="1"/>
            </p:cNvSpPr>
            <p:nvPr/>
          </p:nvSpPr>
          <p:spPr bwMode="gray">
            <a:xfrm flipV="1">
              <a:off x="2887" y="2784"/>
              <a:ext cx="1104" cy="0"/>
            </a:xfrm>
            <a:prstGeom prst="line">
              <a:avLst/>
            </a:prstGeom>
            <a:noFill/>
            <a:ln w="38100" cap="rnd">
              <a:solidFill>
                <a:srgbClr val="4D4D4D"/>
              </a:solidFill>
              <a:prstDash val="sysDot"/>
              <a:round/>
              <a:headEnd/>
              <a:tailEnd type="triangle" w="lg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36" name="Line 12"/>
            <p:cNvSpPr>
              <a:spLocks noChangeShapeType="1"/>
            </p:cNvSpPr>
            <p:nvPr/>
          </p:nvSpPr>
          <p:spPr bwMode="gray">
            <a:xfrm>
              <a:off x="2880" y="2791"/>
              <a:ext cx="878" cy="679"/>
            </a:xfrm>
            <a:prstGeom prst="line">
              <a:avLst/>
            </a:prstGeom>
            <a:noFill/>
            <a:ln w="38100" cap="rnd">
              <a:solidFill>
                <a:srgbClr val="4D4D4D"/>
              </a:solidFill>
              <a:prstDash val="sysDot"/>
              <a:round/>
              <a:headEnd/>
              <a:tailEnd type="triangle" w="lg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13"/>
          <p:cNvGrpSpPr>
            <a:grpSpLocks/>
          </p:cNvGrpSpPr>
          <p:nvPr/>
        </p:nvGrpSpPr>
        <p:grpSpPr bwMode="auto">
          <a:xfrm flipH="1">
            <a:off x="2860675" y="3367088"/>
            <a:ext cx="1763713" cy="2133600"/>
            <a:chOff x="2880" y="2126"/>
            <a:chExt cx="1111" cy="1344"/>
          </a:xfrm>
        </p:grpSpPr>
        <p:sp>
          <p:nvSpPr>
            <p:cNvPr id="26638" name="Line 14"/>
            <p:cNvSpPr>
              <a:spLocks noChangeShapeType="1"/>
            </p:cNvSpPr>
            <p:nvPr/>
          </p:nvSpPr>
          <p:spPr bwMode="gray">
            <a:xfrm flipV="1">
              <a:off x="2887" y="2126"/>
              <a:ext cx="912" cy="658"/>
            </a:xfrm>
            <a:prstGeom prst="line">
              <a:avLst/>
            </a:prstGeom>
            <a:noFill/>
            <a:ln w="38100" cap="rnd">
              <a:solidFill>
                <a:srgbClr val="4D4D4D"/>
              </a:solidFill>
              <a:prstDash val="sysDot"/>
              <a:round/>
              <a:headEnd/>
              <a:tailEnd type="triangle" w="lg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39" name="Line 15"/>
            <p:cNvSpPr>
              <a:spLocks noChangeShapeType="1"/>
            </p:cNvSpPr>
            <p:nvPr/>
          </p:nvSpPr>
          <p:spPr bwMode="gray">
            <a:xfrm flipV="1">
              <a:off x="2887" y="2784"/>
              <a:ext cx="1104" cy="0"/>
            </a:xfrm>
            <a:prstGeom prst="line">
              <a:avLst/>
            </a:prstGeom>
            <a:noFill/>
            <a:ln w="38100" cap="rnd">
              <a:solidFill>
                <a:srgbClr val="4D4D4D"/>
              </a:solidFill>
              <a:prstDash val="sysDot"/>
              <a:round/>
              <a:headEnd/>
              <a:tailEnd type="triangle" w="lg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40" name="Line 16"/>
            <p:cNvSpPr>
              <a:spLocks noChangeShapeType="1"/>
            </p:cNvSpPr>
            <p:nvPr/>
          </p:nvSpPr>
          <p:spPr bwMode="gray">
            <a:xfrm>
              <a:off x="2880" y="2791"/>
              <a:ext cx="878" cy="679"/>
            </a:xfrm>
            <a:prstGeom prst="line">
              <a:avLst/>
            </a:prstGeom>
            <a:noFill/>
            <a:ln w="38100" cap="rnd">
              <a:solidFill>
                <a:srgbClr val="4D4D4D"/>
              </a:solidFill>
              <a:prstDash val="sysDot"/>
              <a:round/>
              <a:headEnd/>
              <a:tailEnd type="triangle" w="lg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6642" name="Oval 18"/>
          <p:cNvSpPr>
            <a:spLocks noChangeArrowheads="1"/>
          </p:cNvSpPr>
          <p:nvPr/>
        </p:nvSpPr>
        <p:spPr bwMode="gray">
          <a:xfrm>
            <a:off x="3786182" y="3429000"/>
            <a:ext cx="1930405" cy="1787537"/>
          </a:xfrm>
          <a:prstGeom prst="ellipse">
            <a:avLst/>
          </a:prstGeom>
          <a:gradFill rotWithShape="1">
            <a:gsLst>
              <a:gs pos="0">
                <a:srgbClr val="0383F7">
                  <a:gamma/>
                  <a:tint val="10196"/>
                  <a:invGamma/>
                </a:srgbClr>
              </a:gs>
              <a:gs pos="50000">
                <a:srgbClr val="0383F7"/>
              </a:gs>
              <a:gs pos="100000">
                <a:srgbClr val="0383F7">
                  <a:gamma/>
                  <a:tint val="10196"/>
                  <a:invGamma/>
                </a:srgbClr>
              </a:gs>
            </a:gsLst>
            <a:lin ang="5400000" scaled="1"/>
          </a:gradFill>
          <a:ln w="12700">
            <a:solidFill>
              <a:srgbClr val="2F6ACB"/>
            </a:solidFill>
            <a:round/>
            <a:headEnd/>
            <a:tailEnd/>
          </a:ln>
          <a:effectLst>
            <a:outerShdw dist="50800" dir="54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26643" name="Oval 19"/>
          <p:cNvSpPr>
            <a:spLocks noChangeArrowheads="1"/>
          </p:cNvSpPr>
          <p:nvPr/>
        </p:nvSpPr>
        <p:spPr bwMode="gray">
          <a:xfrm>
            <a:off x="3786182" y="3429000"/>
            <a:ext cx="1893893" cy="1751024"/>
          </a:xfrm>
          <a:prstGeom prst="ellipse">
            <a:avLst/>
          </a:prstGeom>
          <a:gradFill rotWithShape="1">
            <a:gsLst>
              <a:gs pos="0">
                <a:srgbClr val="B6E7F6"/>
              </a:gs>
              <a:gs pos="50000">
                <a:srgbClr val="3958BD"/>
              </a:gs>
              <a:gs pos="100000">
                <a:srgbClr val="B6E7F6"/>
              </a:gs>
            </a:gsLst>
            <a:lin ang="5400000" scaled="1"/>
          </a:gradFill>
          <a:ln w="19050">
            <a:solidFill>
              <a:srgbClr val="3376C7">
                <a:alpha val="2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" name="Group 22"/>
          <p:cNvGrpSpPr>
            <a:grpSpLocks/>
          </p:cNvGrpSpPr>
          <p:nvPr/>
        </p:nvGrpSpPr>
        <p:grpSpPr bwMode="auto">
          <a:xfrm>
            <a:off x="6018213" y="5214951"/>
            <a:ext cx="768365" cy="723888"/>
            <a:chOff x="3745" y="1818"/>
            <a:chExt cx="382" cy="382"/>
          </a:xfrm>
        </p:grpSpPr>
        <p:sp>
          <p:nvSpPr>
            <p:cNvPr id="26647" name="Oval 23"/>
            <p:cNvSpPr>
              <a:spLocks noChangeArrowheads="1"/>
            </p:cNvSpPr>
            <p:nvPr/>
          </p:nvSpPr>
          <p:spPr bwMode="gray">
            <a:xfrm>
              <a:off x="3745" y="1818"/>
              <a:ext cx="382" cy="38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69804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tint val="69804"/>
                    <a:invGamma/>
                  </a:schemeClr>
                </a:gs>
              </a:gsLst>
              <a:lin ang="5400000" scaled="1"/>
            </a:gradFill>
            <a:ln w="6350">
              <a:solidFill>
                <a:schemeClr val="accent1"/>
              </a:solidFill>
              <a:round/>
              <a:headEnd/>
              <a:tailEnd/>
            </a:ln>
            <a:effectLst>
              <a:outerShdw dist="38100" dir="54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48" name="Oval 24"/>
            <p:cNvSpPr>
              <a:spLocks noChangeArrowheads="1"/>
            </p:cNvSpPr>
            <p:nvPr/>
          </p:nvSpPr>
          <p:spPr bwMode="gray">
            <a:xfrm>
              <a:off x="3756" y="1829"/>
              <a:ext cx="358" cy="36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69804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tint val="69804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accent1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" name="Group 25"/>
          <p:cNvGrpSpPr>
            <a:grpSpLocks/>
          </p:cNvGrpSpPr>
          <p:nvPr/>
        </p:nvGrpSpPr>
        <p:grpSpPr bwMode="auto">
          <a:xfrm>
            <a:off x="6067425" y="2714621"/>
            <a:ext cx="790591" cy="765180"/>
            <a:chOff x="3745" y="1818"/>
            <a:chExt cx="382" cy="382"/>
          </a:xfrm>
        </p:grpSpPr>
        <p:sp>
          <p:nvSpPr>
            <p:cNvPr id="26650" name="Oval 26"/>
            <p:cNvSpPr>
              <a:spLocks noChangeArrowheads="1"/>
            </p:cNvSpPr>
            <p:nvPr/>
          </p:nvSpPr>
          <p:spPr bwMode="gray">
            <a:xfrm>
              <a:off x="3745" y="1818"/>
              <a:ext cx="382" cy="38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69804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69804"/>
                    <a:invGamma/>
                  </a:schemeClr>
                </a:gs>
              </a:gsLst>
              <a:lin ang="5400000" scaled="1"/>
            </a:gradFill>
            <a:ln w="6350">
              <a:solidFill>
                <a:schemeClr val="hlink"/>
              </a:solidFill>
              <a:round/>
              <a:headEnd/>
              <a:tailEnd/>
            </a:ln>
            <a:effectLst>
              <a:outerShdw dist="38100" dir="5400000" algn="ctr" rotWithShape="0">
                <a:srgbClr val="5F5F5F"/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51" name="Oval 27"/>
            <p:cNvSpPr>
              <a:spLocks noChangeArrowheads="1"/>
            </p:cNvSpPr>
            <p:nvPr/>
          </p:nvSpPr>
          <p:spPr bwMode="gray">
            <a:xfrm>
              <a:off x="3756" y="1829"/>
              <a:ext cx="358" cy="36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69804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69804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hlink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</p:grpSp>
      <p:grpSp>
        <p:nvGrpSpPr>
          <p:cNvPr id="6" name="Group 28"/>
          <p:cNvGrpSpPr>
            <a:grpSpLocks/>
          </p:cNvGrpSpPr>
          <p:nvPr/>
        </p:nvGrpSpPr>
        <p:grpSpPr bwMode="auto">
          <a:xfrm>
            <a:off x="2571737" y="5286389"/>
            <a:ext cx="687402" cy="657212"/>
            <a:chOff x="3745" y="1818"/>
            <a:chExt cx="382" cy="382"/>
          </a:xfrm>
        </p:grpSpPr>
        <p:sp>
          <p:nvSpPr>
            <p:cNvPr id="26653" name="Oval 29"/>
            <p:cNvSpPr>
              <a:spLocks noChangeArrowheads="1"/>
            </p:cNvSpPr>
            <p:nvPr/>
          </p:nvSpPr>
          <p:spPr bwMode="gray">
            <a:xfrm>
              <a:off x="3745" y="1818"/>
              <a:ext cx="382" cy="382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60392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60392"/>
                    <a:invGamma/>
                  </a:schemeClr>
                </a:gs>
              </a:gsLst>
              <a:lin ang="5400000" scaled="1"/>
            </a:gradFill>
            <a:ln w="6350">
              <a:solidFill>
                <a:schemeClr val="folHlink"/>
              </a:solidFill>
              <a:round/>
              <a:headEnd/>
              <a:tailEnd/>
            </a:ln>
            <a:effectLst>
              <a:outerShdw dist="38100" dir="5400000" algn="ctr" rotWithShape="0">
                <a:srgbClr val="5F5F5F"/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54" name="Oval 30"/>
            <p:cNvSpPr>
              <a:spLocks noChangeArrowheads="1"/>
            </p:cNvSpPr>
            <p:nvPr/>
          </p:nvSpPr>
          <p:spPr bwMode="gray">
            <a:xfrm>
              <a:off x="3756" y="1829"/>
              <a:ext cx="358" cy="360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60392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60392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folHlink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" name="Group 31"/>
          <p:cNvGrpSpPr>
            <a:grpSpLocks/>
          </p:cNvGrpSpPr>
          <p:nvPr/>
        </p:nvGrpSpPr>
        <p:grpSpPr bwMode="auto">
          <a:xfrm>
            <a:off x="2428861" y="2786059"/>
            <a:ext cx="765190" cy="676280"/>
            <a:chOff x="3745" y="1818"/>
            <a:chExt cx="382" cy="382"/>
          </a:xfrm>
        </p:grpSpPr>
        <p:sp>
          <p:nvSpPr>
            <p:cNvPr id="26656" name="Oval 32"/>
            <p:cNvSpPr>
              <a:spLocks noChangeArrowheads="1"/>
            </p:cNvSpPr>
            <p:nvPr/>
          </p:nvSpPr>
          <p:spPr bwMode="gray">
            <a:xfrm>
              <a:off x="3745" y="1818"/>
              <a:ext cx="382" cy="38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50980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tint val="50980"/>
                    <a:invGamma/>
                  </a:schemeClr>
                </a:gs>
              </a:gsLst>
              <a:lin ang="5400000" scaled="1"/>
            </a:gradFill>
            <a:ln w="6350">
              <a:solidFill>
                <a:schemeClr val="accent2"/>
              </a:solidFill>
              <a:round/>
              <a:headEnd/>
              <a:tailEnd/>
            </a:ln>
            <a:effectLst>
              <a:outerShdw dist="38100" dir="5400000" algn="ctr" rotWithShape="0">
                <a:srgbClr val="5F5F5F"/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57" name="Oval 33"/>
            <p:cNvSpPr>
              <a:spLocks noChangeArrowheads="1"/>
            </p:cNvSpPr>
            <p:nvPr/>
          </p:nvSpPr>
          <p:spPr bwMode="gray">
            <a:xfrm>
              <a:off x="3756" y="1829"/>
              <a:ext cx="358" cy="36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50980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tint val="50980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accent2">
                  <a:alpha val="20000"/>
                </a:scheme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" name="Group 34"/>
          <p:cNvGrpSpPr>
            <a:grpSpLocks/>
          </p:cNvGrpSpPr>
          <p:nvPr/>
        </p:nvGrpSpPr>
        <p:grpSpPr bwMode="auto">
          <a:xfrm>
            <a:off x="6500826" y="4071942"/>
            <a:ext cx="723918" cy="728660"/>
            <a:chOff x="3600" y="1279"/>
            <a:chExt cx="288" cy="288"/>
          </a:xfrm>
        </p:grpSpPr>
        <p:sp>
          <p:nvSpPr>
            <p:cNvPr id="26659" name="Oval 35"/>
            <p:cNvSpPr>
              <a:spLocks noChangeArrowheads="1"/>
            </p:cNvSpPr>
            <p:nvPr/>
          </p:nvSpPr>
          <p:spPr bwMode="gray">
            <a:xfrm>
              <a:off x="3600" y="1279"/>
              <a:ext cx="288" cy="288"/>
            </a:xfrm>
            <a:prstGeom prst="ellipse">
              <a:avLst/>
            </a:prstGeom>
            <a:gradFill rotWithShape="1">
              <a:gsLst>
                <a:gs pos="0">
                  <a:srgbClr val="99CC00">
                    <a:gamma/>
                    <a:tint val="10196"/>
                    <a:invGamma/>
                  </a:srgbClr>
                </a:gs>
                <a:gs pos="50000">
                  <a:srgbClr val="99CC00"/>
                </a:gs>
                <a:gs pos="100000">
                  <a:srgbClr val="99CC00">
                    <a:gamma/>
                    <a:tint val="10196"/>
                    <a:invGamma/>
                  </a:srgbClr>
                </a:gs>
              </a:gsLst>
              <a:lin ang="5400000" scaled="1"/>
            </a:gradFill>
            <a:ln w="6350">
              <a:solidFill>
                <a:srgbClr val="99CC00"/>
              </a:solidFill>
              <a:round/>
              <a:headEnd/>
              <a:tailEnd/>
            </a:ln>
            <a:effectLst>
              <a:outerShdw dist="50800" dir="54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60" name="Oval 36"/>
            <p:cNvSpPr>
              <a:spLocks noChangeArrowheads="1"/>
            </p:cNvSpPr>
            <p:nvPr/>
          </p:nvSpPr>
          <p:spPr bwMode="gray">
            <a:xfrm>
              <a:off x="3615" y="1294"/>
              <a:ext cx="256" cy="256"/>
            </a:xfrm>
            <a:prstGeom prst="ellipse">
              <a:avLst/>
            </a:prstGeom>
            <a:gradFill rotWithShape="1">
              <a:gsLst>
                <a:gs pos="0">
                  <a:srgbClr val="99CC00">
                    <a:gamma/>
                    <a:tint val="34902"/>
                    <a:invGamma/>
                  </a:srgbClr>
                </a:gs>
                <a:gs pos="50000">
                  <a:srgbClr val="99CC00"/>
                </a:gs>
                <a:gs pos="100000">
                  <a:srgbClr val="99CC00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19050">
              <a:solidFill>
                <a:srgbClr val="99CC00">
                  <a:alpha val="2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9" name="Group 37"/>
          <p:cNvGrpSpPr>
            <a:grpSpLocks/>
          </p:cNvGrpSpPr>
          <p:nvPr/>
        </p:nvGrpSpPr>
        <p:grpSpPr bwMode="auto">
          <a:xfrm>
            <a:off x="2000232" y="3929066"/>
            <a:ext cx="762018" cy="657222"/>
            <a:chOff x="3600" y="1279"/>
            <a:chExt cx="288" cy="288"/>
          </a:xfrm>
        </p:grpSpPr>
        <p:sp>
          <p:nvSpPr>
            <p:cNvPr id="26662" name="Oval 38"/>
            <p:cNvSpPr>
              <a:spLocks noChangeArrowheads="1"/>
            </p:cNvSpPr>
            <p:nvPr/>
          </p:nvSpPr>
          <p:spPr bwMode="gray">
            <a:xfrm>
              <a:off x="3600" y="1279"/>
              <a:ext cx="288" cy="288"/>
            </a:xfrm>
            <a:prstGeom prst="ellipse">
              <a:avLst/>
            </a:prstGeom>
            <a:gradFill rotWithShape="1">
              <a:gsLst>
                <a:gs pos="0">
                  <a:srgbClr val="FF66CC">
                    <a:gamma/>
                    <a:tint val="10196"/>
                    <a:invGamma/>
                  </a:srgbClr>
                </a:gs>
                <a:gs pos="50000">
                  <a:srgbClr val="FF66CC"/>
                </a:gs>
                <a:gs pos="100000">
                  <a:srgbClr val="FF66CC">
                    <a:gamma/>
                    <a:tint val="10196"/>
                    <a:invGamma/>
                  </a:srgbClr>
                </a:gs>
              </a:gsLst>
              <a:lin ang="5400000" scaled="1"/>
            </a:gradFill>
            <a:ln w="6350">
              <a:solidFill>
                <a:srgbClr val="FF66CC"/>
              </a:solidFill>
              <a:round/>
              <a:headEnd/>
              <a:tailEnd/>
            </a:ln>
            <a:effectLst>
              <a:outerShdw dist="50800" dir="54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63" name="Oval 39"/>
            <p:cNvSpPr>
              <a:spLocks noChangeArrowheads="1"/>
            </p:cNvSpPr>
            <p:nvPr/>
          </p:nvSpPr>
          <p:spPr bwMode="gray">
            <a:xfrm>
              <a:off x="3615" y="1294"/>
              <a:ext cx="256" cy="256"/>
            </a:xfrm>
            <a:prstGeom prst="ellipse">
              <a:avLst/>
            </a:prstGeom>
            <a:gradFill rotWithShape="1">
              <a:gsLst>
                <a:gs pos="0">
                  <a:srgbClr val="FF66CC">
                    <a:gamma/>
                    <a:tint val="34902"/>
                    <a:invGamma/>
                  </a:srgbClr>
                </a:gs>
                <a:gs pos="50000">
                  <a:srgbClr val="FF66CC"/>
                </a:gs>
                <a:gs pos="100000">
                  <a:srgbClr val="FF66CC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19050">
              <a:solidFill>
                <a:srgbClr val="FF66CC">
                  <a:alpha val="2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9" name="Заголовок 38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Асоціативний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кущ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0" name="Text Box 4"/>
          <p:cNvSpPr txBox="1">
            <a:spLocks noChangeArrowheads="1"/>
          </p:cNvSpPr>
          <p:nvPr/>
        </p:nvSpPr>
        <p:spPr bwMode="gray">
          <a:xfrm>
            <a:off x="3786182" y="4143380"/>
            <a:ext cx="1958975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uk-UA" sz="36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ОСІНЬ </a:t>
            </a:r>
            <a:endParaRPr lang="en-US" sz="36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gray">
          <a:xfrm>
            <a:off x="6756429" y="5580893"/>
            <a:ext cx="1958975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1800" b="1" dirty="0" smtClean="0">
                <a:solidFill>
                  <a:schemeClr val="tx2">
                    <a:lumMod val="50000"/>
                  </a:schemeClr>
                </a:solidFill>
              </a:rPr>
              <a:t>ПОХМУРЕ НЕБО </a:t>
            </a:r>
            <a:endParaRPr lang="en-US" sz="1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8" name="Text Box 21"/>
          <p:cNvSpPr txBox="1">
            <a:spLocks noChangeArrowheads="1"/>
          </p:cNvSpPr>
          <p:nvPr/>
        </p:nvSpPr>
        <p:spPr bwMode="gray">
          <a:xfrm>
            <a:off x="1071538" y="3009125"/>
            <a:ext cx="1387471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18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ЛИСТОПАД</a:t>
            </a:r>
            <a:endParaRPr lang="en-US" sz="18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gray">
          <a:xfrm>
            <a:off x="6858016" y="2928934"/>
            <a:ext cx="1285898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b="1" dirty="0" smtClean="0">
                <a:solidFill>
                  <a:srgbClr val="3333CC"/>
                </a:solidFill>
              </a:rPr>
              <a:t>ЧАСТІ ДОЩІ</a:t>
            </a:r>
            <a:endParaRPr lang="en-US" sz="1800" b="1" dirty="0">
              <a:solidFill>
                <a:srgbClr val="3333CC"/>
              </a:solidFill>
            </a:endParaRP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gray">
          <a:xfrm>
            <a:off x="7234240" y="4214818"/>
            <a:ext cx="1695478" cy="5539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uk-UA" sz="1800" b="1" dirty="0" smtClean="0">
                <a:solidFill>
                  <a:schemeClr val="accent3">
                    <a:lumMod val="50000"/>
                  </a:schemeClr>
                </a:solidFill>
              </a:rPr>
              <a:t>ВІДЛІТ</a:t>
            </a:r>
          </a:p>
          <a:p>
            <a:pPr>
              <a:spcBef>
                <a:spcPct val="50000"/>
              </a:spcBef>
            </a:pPr>
            <a:r>
              <a:rPr lang="uk-UA" sz="1800" b="1" dirty="0" smtClean="0">
                <a:solidFill>
                  <a:schemeClr val="accent3">
                    <a:lumMod val="50000"/>
                  </a:schemeClr>
                </a:solidFill>
              </a:rPr>
              <a:t> ПТАХІВ</a:t>
            </a:r>
            <a:endParaRPr lang="en-US" sz="1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1" name="Text Box 21"/>
          <p:cNvSpPr txBox="1">
            <a:spLocks noChangeArrowheads="1"/>
          </p:cNvSpPr>
          <p:nvPr/>
        </p:nvSpPr>
        <p:spPr bwMode="gray">
          <a:xfrm>
            <a:off x="642910" y="4143380"/>
            <a:ext cx="1387471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180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СПЛЯЧКА</a:t>
            </a:r>
            <a:endParaRPr lang="en-US" sz="180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71462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Відчуй пальчиками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D:\МОИ ДОКУМЕНТИ\вчитель року2014\СВ\foto\P12301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714488"/>
            <a:ext cx="5929354" cy="4447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P1290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882135">
            <a:off x="3428992" y="2143116"/>
            <a:ext cx="2290073" cy="30534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P12900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2132" y="1785926"/>
            <a:ext cx="2667017" cy="2000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P129000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8662" y="1785926"/>
            <a:ext cx="2640000" cy="19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P129001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6314" y="4071942"/>
            <a:ext cx="2880000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P129002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428728" y="4071942"/>
            <a:ext cx="2880000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0"/>
            <a:ext cx="7772400" cy="1470025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Ігромоделювання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</TotalTime>
  <Words>242</Words>
  <Application>Microsoft Office PowerPoint</Application>
  <PresentationFormat>Экран (4:3)</PresentationFormat>
  <Paragraphs>61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Специальное оформление</vt:lpstr>
      <vt:lpstr>Слайд 1</vt:lpstr>
      <vt:lpstr>Слайд 2</vt:lpstr>
      <vt:lpstr>Слайд 3</vt:lpstr>
      <vt:lpstr>Слайд 4</vt:lpstr>
      <vt:lpstr>Слайд 5</vt:lpstr>
      <vt:lpstr>Прийом «Мордочки»</vt:lpstr>
      <vt:lpstr>Асоціативний кущ</vt:lpstr>
      <vt:lpstr>Відчуй пальчиками</vt:lpstr>
      <vt:lpstr>Ігромоделювання</vt:lpstr>
      <vt:lpstr>Слайд 10</vt:lpstr>
      <vt:lpstr>Особливе  домашнє завдання </vt:lpstr>
      <vt:lpstr>Інтерактивні і комунікаційні технології</vt:lpstr>
      <vt:lpstr>Інтелект - карта</vt:lpstr>
      <vt:lpstr>ДОПОМАГА ПЕРНАТИМ ДРУЗЯМ </vt:lpstr>
      <vt:lpstr>Слайд 15</vt:lpstr>
      <vt:lpstr>Слайд 16</vt:lpstr>
      <vt:lpstr>Слайд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good</cp:lastModifiedBy>
  <cp:revision>63</cp:revision>
  <dcterms:created xsi:type="dcterms:W3CDTF">2011-09-13T15:51:40Z</dcterms:created>
  <dcterms:modified xsi:type="dcterms:W3CDTF">2013-11-09T18:21:13Z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1090615</vt:lpwstr>
  </property>
  <property fmtid="{D5CDD505-2E9C-101B-9397-08002B2CF9AE}" name="NXPowerLiteVersion" pid="3">
    <vt:lpwstr>D4.1.4</vt:lpwstr>
  </property>
</Properties>
</file>