
<file path=[Content_Types].xml><?xml version="1.0" encoding="utf-8"?>
<Types xmlns="http://schemas.openxmlformats.org/package/2006/content-types">
  <Override ContentType="application/vnd.openxmlformats-officedocument.presentationml.slide+xml" PartName="/ppt/slides/slide29.xml"/>
  <Override ContentType="application/vnd.openxmlformats-officedocument.presentationml.slide+xml" PartName="/ppt/slides/slide47.xml"/>
  <Override ContentType="application/vnd.openxmlformats-officedocument.presentationml.notesSlide+xml" PartName="/ppt/notesSlides/notesSlide2.xml"/>
  <Override ContentType="application/vnd.ms-office.drawingml.diagramDrawing+xml" PartName="/ppt/diagrams/drawing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5.xml"/>
  <Override ContentType="application/vnd.openxmlformats-officedocument.drawingml.chart+xml" PartName="/ppt/charts/chart1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drawingml.diagramColors+xml" PartName="/ppt/diagrams/colors2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drawingml.diagramLayout+xml" PartName="/ppt/diagrams/layout2.xml"/>
  <Override ContentType="application/vnd.openxmlformats-officedocument.presentationml.notesSlide+xml" PartName="/ppt/notesSlides/notesSlide6.xml"/>
  <Override ContentType="application/vnd.openxmlformats-officedocument.presentationml.slide+xml" PartName="/ppt/slides/slide8.xml"/>
  <Override ContentType="application/vnd.openxmlformats-officedocument.presentationml.slide+xml" PartName="/ppt/slides/slide49.xml"/>
  <Override ContentType="application/vnd.openxmlformats-officedocument.drawingml.diagramData+xml" PartName="/ppt/diagrams/data1.xml"/>
  <Override ContentType="application/vnd.openxmlformats-officedocument.presentationml.notesSlide+xml" PartName="/ppt/notesSlides/notesSlide4.xml"/>
  <Override ContentType="application/vnd.openxmlformats-officedocument.drawingml.chart+xml" PartName="/ppt/charts/chart2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+xml" PartName="/ppt/slides/slide38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sldIdLst>
    <p:sldId id="256" r:id="rId2"/>
    <p:sldId id="274" r:id="rId3"/>
    <p:sldId id="310" r:id="rId4"/>
    <p:sldId id="273" r:id="rId5"/>
    <p:sldId id="262" r:id="rId6"/>
    <p:sldId id="263" r:id="rId7"/>
    <p:sldId id="275" r:id="rId8"/>
    <p:sldId id="264" r:id="rId9"/>
    <p:sldId id="301" r:id="rId10"/>
    <p:sldId id="302" r:id="rId11"/>
    <p:sldId id="265" r:id="rId12"/>
    <p:sldId id="277" r:id="rId13"/>
    <p:sldId id="278" r:id="rId14"/>
    <p:sldId id="311" r:id="rId15"/>
    <p:sldId id="279" r:id="rId16"/>
    <p:sldId id="284" r:id="rId17"/>
    <p:sldId id="285" r:id="rId18"/>
    <p:sldId id="286" r:id="rId19"/>
    <p:sldId id="280" r:id="rId20"/>
    <p:sldId id="281" r:id="rId21"/>
    <p:sldId id="287" r:id="rId22"/>
    <p:sldId id="288" r:id="rId23"/>
    <p:sldId id="283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312" r:id="rId33"/>
    <p:sldId id="309" r:id="rId34"/>
    <p:sldId id="297" r:id="rId35"/>
    <p:sldId id="305" r:id="rId36"/>
    <p:sldId id="319" r:id="rId37"/>
    <p:sldId id="320" r:id="rId38"/>
    <p:sldId id="307" r:id="rId39"/>
    <p:sldId id="300" r:id="rId40"/>
    <p:sldId id="313" r:id="rId41"/>
    <p:sldId id="314" r:id="rId42"/>
    <p:sldId id="315" r:id="rId43"/>
    <p:sldId id="316" r:id="rId44"/>
    <p:sldId id="317" r:id="rId45"/>
    <p:sldId id="318" r:id="rId46"/>
    <p:sldId id="321" r:id="rId47"/>
    <p:sldId id="322" r:id="rId48"/>
    <p:sldId id="324" r:id="rId49"/>
    <p:sldId id="325" r:id="rId50"/>
    <p:sldId id="326" r:id="rId51"/>
    <p:sldId id="327" r:id="rId52"/>
    <p:sldId id="323" r:id="rId53"/>
  </p:sldIdLst>
  <p:sldSz cx="9144000" cy="6858000" type="screen4x3"/>
  <p:notesSz cx="7105650" cy="102393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0000"/>
    <a:srgbClr val="006600"/>
    <a:srgbClr val="A50021"/>
    <a:srgbClr val="0000FF"/>
    <a:srgbClr val="800000"/>
    <a:srgbClr val="660033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8" autoAdjust="0"/>
    <p:restoredTop sz="86572" autoAdjust="0"/>
  </p:normalViewPr>
  <p:slideViewPr>
    <p:cSldViewPr>
      <p:cViewPr varScale="1">
        <p:scale>
          <a:sx n="63" d="100"/>
          <a:sy n="63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2526" y="-72"/>
      </p:cViewPr>
      <p:guideLst>
        <p:guide orient="horz" pos="3225"/>
        <p:guide pos="223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4;&#1082;&#1089;&#1072;&#1085;&#1072;\Documents\&#1088;&#1110;&#1074;&#1077;&#1085;&#1100;%20&#1085;&#1072;&#1074;&#1095;&#1072;&#1083;&#1100;&#1085;&#1080;&#1093;%20%20&#1076;&#1086;&#1089;&#1103;&#1075;&#1085;&#1077;&#1085;&#1100;%20&#1091;&#1095;&#1085;&#1110;&#1074;.docx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4;&#1082;&#1089;&#1072;&#1085;&#1072;\Documents\&#1056;&#1077;&#1079;&#1091;&#1083;&#1100;&#1090;&#1072;&#1090;&#1080;%20&#1044;&#1055;&#1040;%20-%204&#1082;&#1083;&#1072;&#1089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view3D>
      <c:depthPercent val="100"/>
      <c:rAngAx val="1"/>
    </c:view3D>
    <c:plotArea>
      <c:layout>
        <c:manualLayout>
          <c:layoutTarget val="inner"/>
          <c:xMode val="edge"/>
          <c:yMode val="edge"/>
          <c:x val="6.7155646640060407E-2"/>
          <c:y val="2.030235191189339E-2"/>
          <c:w val="0.55660356667745303"/>
          <c:h val="0.88058540476558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Лист1!$A$3</c:f>
              <c:strCache>
                <c:ptCount val="1"/>
                <c:pt idx="0">
                  <c:v>Математика</c:v>
                </c:pt>
              </c:strCache>
            </c:strRef>
          </c:tx>
          <c:dLbls>
            <c:dLbl>
              <c:idx val="1"/>
              <c:layout>
                <c:manualLayout>
                  <c:x val="1.2573672314258664E-2"/>
                  <c:y val="-6.4282836381453464E-3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>
                        <a:latin typeface="+mn-lt"/>
                      </a:rPr>
                      <a:t>52</a:t>
                    </a:r>
                    <a:r>
                      <a:rPr lang="en-US" sz="1800" dirty="0"/>
                      <a:t>%</a:t>
                    </a:r>
                  </a:p>
                </c:rich>
              </c:tx>
            </c:dLbl>
            <c:txPr>
              <a:bodyPr/>
              <a:lstStyle/>
              <a:p>
                <a:pPr>
                  <a:defRPr sz="1800"/>
                </a:pPr>
                <a:endParaRPr lang="uk-UA"/>
              </a:p>
            </c:txPr>
            <c:showVal val="1"/>
          </c:dLbls>
          <c:val>
            <c:numRef>
              <c:f>Лист1!$B$3:$C$3</c:f>
              <c:numCache>
                <c:formatCode>0%</c:formatCode>
                <c:ptCount val="2"/>
                <c:pt idx="1">
                  <c:v>0.52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Українська  мова</c:v>
                </c:pt>
              </c:strCache>
            </c:strRef>
          </c:tx>
          <c:dLbls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val>
            <c:numRef>
              <c:f>Лист1!$B$4:$C$4</c:f>
              <c:numCache>
                <c:formatCode>0%</c:formatCode>
                <c:ptCount val="2"/>
                <c:pt idx="1">
                  <c:v>0.58000000000000063</c:v>
                </c:pt>
              </c:numCache>
            </c:numRef>
          </c:val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Читання </c:v>
                </c:pt>
              </c:strCache>
            </c:strRef>
          </c:tx>
          <c:dLbls>
            <c:dLbl>
              <c:idx val="1"/>
              <c:layout>
                <c:manualLayout>
                  <c:x val="1.6666666666666705E-2"/>
                  <c:y val="-3.3898305084745853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/>
                      <a:t>76</a:t>
                    </a:r>
                    <a:r>
                      <a:rPr lang="en-US" sz="1400" b="1" dirty="0"/>
                      <a:t>%</a:t>
                    </a:r>
                  </a:p>
                </c:rich>
              </c:tx>
            </c:dLbl>
            <c:txPr>
              <a:bodyPr/>
              <a:lstStyle/>
              <a:p>
                <a:pPr>
                  <a:defRPr sz="1800"/>
                </a:pPr>
                <a:endParaRPr lang="uk-UA"/>
              </a:p>
            </c:txPr>
            <c:showVal val="1"/>
          </c:dLbls>
          <c:val>
            <c:numRef>
              <c:f>Лист1!$B$5:$C$5</c:f>
              <c:numCache>
                <c:formatCode>0%</c:formatCode>
                <c:ptCount val="2"/>
                <c:pt idx="1">
                  <c:v>0.76000000000000123</c:v>
                </c:pt>
              </c:numCache>
            </c:numRef>
          </c:val>
        </c:ser>
        <c:shape val="box"/>
        <c:axId val="48354432"/>
        <c:axId val="48355968"/>
        <c:axId val="0"/>
      </c:bar3DChart>
      <c:catAx>
        <c:axId val="48354432"/>
        <c:scaling>
          <c:orientation val="minMax"/>
        </c:scaling>
        <c:delete val="1"/>
        <c:axPos val="b"/>
        <c:numFmt formatCode="General" sourceLinked="1"/>
        <c:tickLblPos val="none"/>
        <c:crossAx val="48355968"/>
        <c:crosses val="autoZero"/>
        <c:auto val="1"/>
        <c:lblAlgn val="ctr"/>
        <c:lblOffset val="100"/>
      </c:catAx>
      <c:valAx>
        <c:axId val="48355968"/>
        <c:scaling>
          <c:orientation val="minMax"/>
        </c:scaling>
        <c:axPos val="l"/>
        <c:majorGridlines/>
        <c:numFmt formatCode="General" sourceLinked="1"/>
        <c:tickLblPos val="nextTo"/>
        <c:crossAx val="4835443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5500169794079111"/>
          <c:y val="0.22833516564725254"/>
          <c:w val="0.34499830205921239"/>
          <c:h val="0.61098024823168295"/>
        </c:manualLayout>
      </c:layout>
      <c:txPr>
        <a:bodyPr/>
        <a:lstStyle/>
        <a:p>
          <a:pPr>
            <a:defRPr sz="1600" b="1"/>
          </a:pPr>
          <a:endParaRPr lang="uk-UA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>
        <c:manualLayout>
          <c:layoutTarget val="inner"/>
          <c:xMode val="edge"/>
          <c:yMode val="edge"/>
          <c:x val="0.23055555555555557"/>
          <c:y val="0.19432888597258677"/>
          <c:w val="0.47477909011373576"/>
          <c:h val="0.68969123651210595"/>
        </c:manualLayout>
      </c:layout>
      <c:barChart>
        <c:barDir val="col"/>
        <c:grouping val="clustered"/>
        <c:ser>
          <c:idx val="0"/>
          <c:order val="0"/>
          <c:tx>
            <c:strRef>
              <c:f>Лист1!$A$3</c:f>
              <c:strCache>
                <c:ptCount val="1"/>
                <c:pt idx="0">
                  <c:v>Математика</c:v>
                </c:pt>
              </c:strCache>
            </c:strRef>
          </c:tx>
          <c:dLbls>
            <c:txPr>
              <a:bodyPr/>
              <a:lstStyle/>
              <a:p>
                <a:pPr>
                  <a:defRPr sz="1800">
                    <a:latin typeface="Arial Rounded MT Bold" pitchFamily="34" charset="0"/>
                  </a:defRPr>
                </a:pPr>
                <a:endParaRPr lang="uk-UA"/>
              </a:p>
            </c:txPr>
            <c:showVal val="1"/>
          </c:dLbls>
          <c:val>
            <c:numRef>
              <c:f>Лист1!$B$3:$C$3</c:f>
              <c:numCache>
                <c:formatCode>0%</c:formatCode>
                <c:ptCount val="2"/>
                <c:pt idx="1">
                  <c:v>0.89</c:v>
                </c:pt>
              </c:numCache>
            </c:numRef>
          </c:val>
        </c:ser>
        <c:ser>
          <c:idx val="1"/>
          <c:order val="1"/>
          <c:tx>
            <c:strRef>
              <c:f>Лист1!$A$4</c:f>
              <c:strCache>
                <c:ptCount val="1"/>
                <c:pt idx="0">
                  <c:v>Українська  мова</c:v>
                </c:pt>
              </c:strCache>
            </c:strRef>
          </c:tx>
          <c:dLbls>
            <c:txPr>
              <a:bodyPr/>
              <a:lstStyle/>
              <a:p>
                <a:pPr>
                  <a:defRPr sz="1800" b="1"/>
                </a:pPr>
                <a:endParaRPr lang="uk-UA"/>
              </a:p>
            </c:txPr>
            <c:showVal val="1"/>
          </c:dLbls>
          <c:val>
            <c:numRef>
              <c:f>Лист1!$B$4:$C$4</c:f>
              <c:numCache>
                <c:formatCode>0%</c:formatCode>
                <c:ptCount val="2"/>
                <c:pt idx="1">
                  <c:v>0.94000000000000061</c:v>
                </c:pt>
              </c:numCache>
            </c:numRef>
          </c:val>
        </c:ser>
        <c:ser>
          <c:idx val="2"/>
          <c:order val="2"/>
          <c:tx>
            <c:strRef>
              <c:f>Лист1!$A$5</c:f>
              <c:strCache>
                <c:ptCount val="1"/>
                <c:pt idx="0">
                  <c:v>Читання </c:v>
                </c:pt>
              </c:strCache>
            </c:strRef>
          </c:tx>
          <c:dLbls>
            <c:dLbl>
              <c:idx val="1"/>
              <c:spPr/>
              <c:txPr>
                <a:bodyPr/>
                <a:lstStyle/>
                <a:p>
                  <a:pPr>
                    <a:defRPr sz="1800" b="1"/>
                  </a:pPr>
                  <a:endParaRPr lang="uk-UA"/>
                </a:p>
              </c:txPr>
            </c:dLbl>
            <c:txPr>
              <a:bodyPr/>
              <a:lstStyle/>
              <a:p>
                <a:pPr>
                  <a:defRPr sz="1600" b="1"/>
                </a:pPr>
                <a:endParaRPr lang="uk-UA"/>
              </a:p>
            </c:txPr>
            <c:showVal val="1"/>
          </c:dLbls>
          <c:val>
            <c:numRef>
              <c:f>Лист1!$B$5:$C$5</c:f>
              <c:numCache>
                <c:formatCode>0%</c:formatCode>
                <c:ptCount val="2"/>
                <c:pt idx="1">
                  <c:v>1</c:v>
                </c:pt>
              </c:numCache>
            </c:numRef>
          </c:val>
        </c:ser>
        <c:axId val="48968832"/>
        <c:axId val="48970368"/>
      </c:barChart>
      <c:catAx>
        <c:axId val="48968832"/>
        <c:scaling>
          <c:orientation val="minMax"/>
        </c:scaling>
        <c:axPos val="b"/>
        <c:numFmt formatCode="General" sourceLinked="1"/>
        <c:majorTickMark val="none"/>
        <c:tickLblPos val="nextTo"/>
        <c:crossAx val="48970368"/>
        <c:crosses val="autoZero"/>
        <c:auto val="1"/>
        <c:lblAlgn val="ctr"/>
        <c:lblOffset val="100"/>
      </c:catAx>
      <c:valAx>
        <c:axId val="48970368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48968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073296393506359"/>
          <c:y val="0.30724888956188234"/>
          <c:w val="0.27926703606493625"/>
          <c:h val="0.49553225317989158"/>
        </c:manualLayout>
      </c:layout>
      <c:txPr>
        <a:bodyPr/>
        <a:lstStyle/>
        <a:p>
          <a:pPr>
            <a:defRPr sz="1600" b="1"/>
          </a:pPr>
          <a:endParaRPr lang="uk-UA"/>
        </a:p>
      </c:txPr>
    </c:legend>
    <c:plotVisOnly val="1"/>
    <c:dispBlanksAs val="gap"/>
  </c:chart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29493C-A117-4066-AD72-3AA28F00FFA4}" type="doc">
      <dgm:prSet loTypeId="urn:microsoft.com/office/officeart/2005/8/layout/vList4" loCatId="list" qsTypeId="urn:microsoft.com/office/officeart/2005/8/quickstyle/simple1#1" qsCatId="simple" csTypeId="urn:microsoft.com/office/officeart/2005/8/colors/accent4_1" csCatId="accent4" phldr="1"/>
      <dgm:spPr/>
      <dgm:t>
        <a:bodyPr/>
        <a:lstStyle/>
        <a:p>
          <a:endParaRPr lang="uk-UA"/>
        </a:p>
      </dgm:t>
    </dgm:pt>
    <dgm:pt modelId="{2A5BAF5C-738C-4EAE-82FB-038BD8FBEA97}">
      <dgm:prSet phldrT="[Текст]" custT="1"/>
      <dgm:spPr/>
      <dgm:t>
        <a:bodyPr/>
        <a:lstStyle/>
        <a:p>
          <a:pPr algn="ctr"/>
          <a:r>
            <a:rPr lang="uk-UA" sz="4000" b="1" dirty="0" smtClean="0">
              <a:solidFill>
                <a:srgbClr val="FF0000"/>
              </a:solidFill>
              <a:latin typeface="Monotype Corsiva" pitchFamily="66" charset="0"/>
            </a:rPr>
            <a:t>Портрет  автора </a:t>
          </a:r>
          <a:endParaRPr lang="uk-UA" sz="4000" b="1" dirty="0">
            <a:solidFill>
              <a:srgbClr val="FF0000"/>
            </a:solidFill>
            <a:latin typeface="Monotype Corsiva" pitchFamily="66" charset="0"/>
          </a:endParaRPr>
        </a:p>
      </dgm:t>
    </dgm:pt>
    <dgm:pt modelId="{CBB07956-7C99-4E03-A6E4-82D98EFA39B7}" type="parTrans" cxnId="{391C3534-32ED-4791-AF15-F480975322D0}">
      <dgm:prSet/>
      <dgm:spPr/>
      <dgm:t>
        <a:bodyPr/>
        <a:lstStyle/>
        <a:p>
          <a:endParaRPr lang="uk-UA"/>
        </a:p>
      </dgm:t>
    </dgm:pt>
    <dgm:pt modelId="{E398767A-6D94-4986-89E8-A84496554C11}" type="sibTrans" cxnId="{391C3534-32ED-4791-AF15-F480975322D0}">
      <dgm:prSet/>
      <dgm:spPr/>
      <dgm:t>
        <a:bodyPr/>
        <a:lstStyle/>
        <a:p>
          <a:endParaRPr lang="uk-UA"/>
        </a:p>
      </dgm:t>
    </dgm:pt>
    <dgm:pt modelId="{3B940189-54B7-465F-B40F-95D3F9884D3A}">
      <dgm:prSet phldrT="[Текст]" custT="1"/>
      <dgm:spPr/>
      <dgm:t>
        <a:bodyPr/>
        <a:lstStyle/>
        <a:p>
          <a:r>
            <a:rPr lang="uk-UA" sz="4800" b="1" dirty="0" smtClean="0">
              <a:solidFill>
                <a:srgbClr val="006600"/>
              </a:solidFill>
              <a:latin typeface="Monotype Corsiva" pitchFamily="66" charset="0"/>
            </a:rPr>
            <a:t>Я  у  світі   людей </a:t>
          </a:r>
          <a:endParaRPr lang="uk-UA" sz="4800" b="1" dirty="0">
            <a:solidFill>
              <a:srgbClr val="006600"/>
            </a:solidFill>
            <a:latin typeface="Monotype Corsiva" pitchFamily="66" charset="0"/>
          </a:endParaRPr>
        </a:p>
      </dgm:t>
    </dgm:pt>
    <dgm:pt modelId="{A9E067AB-6B98-4AD3-BF44-96975D9DA6D4}" type="parTrans" cxnId="{D167A614-03C7-406B-8C51-1B5473E1A4FD}">
      <dgm:prSet/>
      <dgm:spPr/>
      <dgm:t>
        <a:bodyPr/>
        <a:lstStyle/>
        <a:p>
          <a:endParaRPr lang="uk-UA"/>
        </a:p>
      </dgm:t>
    </dgm:pt>
    <dgm:pt modelId="{54390958-CF97-4D62-99BF-91B286C6F5BC}" type="sibTrans" cxnId="{D167A614-03C7-406B-8C51-1B5473E1A4FD}">
      <dgm:prSet/>
      <dgm:spPr/>
      <dgm:t>
        <a:bodyPr/>
        <a:lstStyle/>
        <a:p>
          <a:endParaRPr lang="uk-UA"/>
        </a:p>
      </dgm:t>
    </dgm:pt>
    <dgm:pt modelId="{560CB825-E9A9-4D64-BC34-7D55D48FAE52}">
      <dgm:prSet phldrT="[Текст]" custT="1"/>
      <dgm:spPr/>
      <dgm:t>
        <a:bodyPr/>
        <a:lstStyle/>
        <a:p>
          <a:pPr algn="l"/>
          <a:r>
            <a:rPr lang="uk-UA" sz="3600" b="1" dirty="0" smtClean="0">
              <a:solidFill>
                <a:srgbClr val="0000CC"/>
              </a:solidFill>
              <a:latin typeface="Monotype Corsiva" pitchFamily="66" charset="0"/>
            </a:rPr>
            <a:t>Науково – методична  діяльність</a:t>
          </a:r>
          <a:endParaRPr lang="uk-UA" sz="3600" b="1" dirty="0">
            <a:solidFill>
              <a:srgbClr val="0000CC"/>
            </a:solidFill>
            <a:latin typeface="Monotype Corsiva" pitchFamily="66" charset="0"/>
          </a:endParaRPr>
        </a:p>
      </dgm:t>
    </dgm:pt>
    <dgm:pt modelId="{CB9A632E-7EB3-447B-AB5E-AD870ECA5299}" type="parTrans" cxnId="{61E47E99-96FD-442A-9FC6-30D252402054}">
      <dgm:prSet/>
      <dgm:spPr/>
      <dgm:t>
        <a:bodyPr/>
        <a:lstStyle/>
        <a:p>
          <a:endParaRPr lang="uk-UA"/>
        </a:p>
      </dgm:t>
    </dgm:pt>
    <dgm:pt modelId="{6DC118AB-E293-4B50-8976-16F7801FED73}" type="sibTrans" cxnId="{61E47E99-96FD-442A-9FC6-30D252402054}">
      <dgm:prSet/>
      <dgm:spPr/>
      <dgm:t>
        <a:bodyPr/>
        <a:lstStyle/>
        <a:p>
          <a:endParaRPr lang="uk-UA"/>
        </a:p>
      </dgm:t>
    </dgm:pt>
    <dgm:pt modelId="{064CBBEE-BD9B-4BE0-8CEF-F5AEB1785203}">
      <dgm:prSet phldrT="[Текст]" custT="1"/>
      <dgm:spPr/>
      <dgm:t>
        <a:bodyPr/>
        <a:lstStyle/>
        <a:p>
          <a:pPr algn="l"/>
          <a:r>
            <a:rPr lang="uk-UA" sz="3600" b="1" i="1" dirty="0" smtClean="0">
              <a:solidFill>
                <a:srgbClr val="006600"/>
              </a:solidFill>
              <a:latin typeface="Monotype Corsiva" pitchFamily="66" charset="0"/>
            </a:rPr>
            <a:t>Позаурочна  діяльність з предмету</a:t>
          </a:r>
          <a:endParaRPr lang="uk-UA" sz="3600" b="1" i="1" dirty="0">
            <a:solidFill>
              <a:srgbClr val="006600"/>
            </a:solidFill>
            <a:latin typeface="Monotype Corsiva" pitchFamily="66" charset="0"/>
          </a:endParaRPr>
        </a:p>
      </dgm:t>
    </dgm:pt>
    <dgm:pt modelId="{188BA193-DE29-4CB0-B6F4-85194CE6301D}" type="parTrans" cxnId="{95836A3E-65C0-4966-BB1A-2B73F8F3F2A2}">
      <dgm:prSet/>
      <dgm:spPr/>
      <dgm:t>
        <a:bodyPr/>
        <a:lstStyle/>
        <a:p>
          <a:endParaRPr lang="uk-UA"/>
        </a:p>
      </dgm:t>
    </dgm:pt>
    <dgm:pt modelId="{380AF2BF-4037-4CF2-B59B-63104A431AA5}" type="sibTrans" cxnId="{95836A3E-65C0-4966-BB1A-2B73F8F3F2A2}">
      <dgm:prSet/>
      <dgm:spPr/>
      <dgm:t>
        <a:bodyPr/>
        <a:lstStyle/>
        <a:p>
          <a:endParaRPr lang="uk-UA"/>
        </a:p>
      </dgm:t>
    </dgm:pt>
    <dgm:pt modelId="{065F642D-28EF-4206-9864-ED0ECA558F5A}">
      <dgm:prSet phldrT="[Текст]" custT="1"/>
      <dgm:spPr/>
      <dgm:t>
        <a:bodyPr/>
        <a:lstStyle/>
        <a:p>
          <a:pPr algn="ctr"/>
          <a:r>
            <a:rPr lang="uk-UA" sz="3600" b="1" dirty="0" smtClean="0">
              <a:solidFill>
                <a:srgbClr val="FF0000"/>
              </a:solidFill>
              <a:latin typeface="Monotype Corsiva" pitchFamily="66" charset="0"/>
            </a:rPr>
            <a:t>Результати  педагогічної діяльності</a:t>
          </a:r>
          <a:endParaRPr lang="uk-UA" sz="3600" b="1" dirty="0">
            <a:solidFill>
              <a:srgbClr val="FF0000"/>
            </a:solidFill>
            <a:latin typeface="Monotype Corsiva" pitchFamily="66" charset="0"/>
          </a:endParaRPr>
        </a:p>
      </dgm:t>
    </dgm:pt>
    <dgm:pt modelId="{00881487-8E5D-4AB8-91C3-11D4C4CB90B7}" type="parTrans" cxnId="{EDC32917-8A8A-4D76-9323-EAC2A38C1C29}">
      <dgm:prSet/>
      <dgm:spPr/>
      <dgm:t>
        <a:bodyPr/>
        <a:lstStyle/>
        <a:p>
          <a:endParaRPr lang="uk-UA"/>
        </a:p>
      </dgm:t>
    </dgm:pt>
    <dgm:pt modelId="{C06AD9AE-9353-44E8-8B0A-12B96A968809}" type="sibTrans" cxnId="{EDC32917-8A8A-4D76-9323-EAC2A38C1C29}">
      <dgm:prSet/>
      <dgm:spPr/>
      <dgm:t>
        <a:bodyPr/>
        <a:lstStyle/>
        <a:p>
          <a:endParaRPr lang="uk-UA"/>
        </a:p>
      </dgm:t>
    </dgm:pt>
    <dgm:pt modelId="{0F37A65B-FC1A-479C-A499-09E3566104E3}">
      <dgm:prSet phldrT="[Текст]" custT="1"/>
      <dgm:spPr/>
      <dgm:t>
        <a:bodyPr/>
        <a:lstStyle/>
        <a:p>
          <a:pPr algn="l"/>
          <a:r>
            <a:rPr lang="uk-UA" sz="4000" b="1" dirty="0" err="1" smtClean="0">
              <a:solidFill>
                <a:srgbClr val="0000CC"/>
              </a:solidFill>
              <a:latin typeface="Monotype Corsiva" pitchFamily="66" charset="0"/>
            </a:rPr>
            <a:t>Навчально</a:t>
          </a:r>
          <a:r>
            <a:rPr lang="uk-UA" sz="4000" b="1" dirty="0" smtClean="0">
              <a:solidFill>
                <a:srgbClr val="0000CC"/>
              </a:solidFill>
              <a:latin typeface="Monotype Corsiva" pitchFamily="66" charset="0"/>
            </a:rPr>
            <a:t> - матеріальна база</a:t>
          </a:r>
          <a:endParaRPr lang="uk-UA" sz="4000" b="1" dirty="0">
            <a:solidFill>
              <a:srgbClr val="0000CC"/>
            </a:solidFill>
            <a:latin typeface="Monotype Corsiva" pitchFamily="66" charset="0"/>
          </a:endParaRPr>
        </a:p>
      </dgm:t>
    </dgm:pt>
    <dgm:pt modelId="{C7EAE93B-47BF-41C8-A32F-DC6F2369475D}" type="parTrans" cxnId="{2F76858C-EADA-449F-9CCA-3FC74BA58504}">
      <dgm:prSet/>
      <dgm:spPr/>
      <dgm:t>
        <a:bodyPr/>
        <a:lstStyle/>
        <a:p>
          <a:endParaRPr lang="uk-UA"/>
        </a:p>
      </dgm:t>
    </dgm:pt>
    <dgm:pt modelId="{9F86C93F-501E-4EA1-B2F5-1C9414F26631}" type="sibTrans" cxnId="{2F76858C-EADA-449F-9CCA-3FC74BA58504}">
      <dgm:prSet/>
      <dgm:spPr/>
      <dgm:t>
        <a:bodyPr/>
        <a:lstStyle/>
        <a:p>
          <a:endParaRPr lang="uk-UA"/>
        </a:p>
      </dgm:t>
    </dgm:pt>
    <dgm:pt modelId="{25FDD119-DA15-4A3E-A1E2-FB2D007E8938}" type="pres">
      <dgm:prSet presAssocID="{C529493C-A117-4066-AD72-3AA28F00FFA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BA612665-3D9E-4391-816D-C79F7973F38E}" type="pres">
      <dgm:prSet presAssocID="{2A5BAF5C-738C-4EAE-82FB-038BD8FBEA97}" presName="comp" presStyleCnt="0"/>
      <dgm:spPr/>
    </dgm:pt>
    <dgm:pt modelId="{E4BB5773-70F9-4B87-A03A-3517AB00ED37}" type="pres">
      <dgm:prSet presAssocID="{2A5BAF5C-738C-4EAE-82FB-038BD8FBEA97}" presName="box" presStyleLbl="node1" presStyleIdx="0" presStyleCnt="6" custLinFactNeighborX="935"/>
      <dgm:spPr/>
      <dgm:t>
        <a:bodyPr/>
        <a:lstStyle/>
        <a:p>
          <a:endParaRPr lang="uk-UA"/>
        </a:p>
      </dgm:t>
    </dgm:pt>
    <dgm:pt modelId="{D6237F67-6292-408E-968B-EFDA42E46087}" type="pres">
      <dgm:prSet presAssocID="{2A5BAF5C-738C-4EAE-82FB-038BD8FBEA97}" presName="img" presStyleLbl="fgImgPlace1" presStyleIdx="0" presStyleCnt="6" custScaleX="50053" custScaleY="125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61AB96A-FF52-4D37-B8AA-A1418E4A54C4}" type="pres">
      <dgm:prSet presAssocID="{2A5BAF5C-738C-4EAE-82FB-038BD8FBEA97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E464B61-5735-4A26-8CFE-28263D81D702}" type="pres">
      <dgm:prSet presAssocID="{E398767A-6D94-4986-89E8-A84496554C11}" presName="spacer" presStyleCnt="0"/>
      <dgm:spPr/>
    </dgm:pt>
    <dgm:pt modelId="{A32D95E6-7499-49C5-AC27-12B0D0E5C382}" type="pres">
      <dgm:prSet presAssocID="{560CB825-E9A9-4D64-BC34-7D55D48FAE52}" presName="comp" presStyleCnt="0"/>
      <dgm:spPr/>
    </dgm:pt>
    <dgm:pt modelId="{CD9DD030-5A21-42B3-A852-DDE4CDD1E348}" type="pres">
      <dgm:prSet presAssocID="{560CB825-E9A9-4D64-BC34-7D55D48FAE52}" presName="box" presStyleLbl="node1" presStyleIdx="1" presStyleCnt="6" custScaleY="127519" custLinFactNeighborY="6486"/>
      <dgm:spPr/>
      <dgm:t>
        <a:bodyPr/>
        <a:lstStyle/>
        <a:p>
          <a:endParaRPr lang="uk-UA"/>
        </a:p>
      </dgm:t>
    </dgm:pt>
    <dgm:pt modelId="{2F3A81D2-904A-4152-BF4D-F9A114E78F9B}" type="pres">
      <dgm:prSet presAssocID="{560CB825-E9A9-4D64-BC34-7D55D48FAE52}" presName="img" presStyleLbl="fgImgPlace1" presStyleIdx="1" presStyleCnt="6" custScaleX="52694" custScaleY="11152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D657714B-A6B3-42BE-9311-40DDDACEC010}" type="pres">
      <dgm:prSet presAssocID="{560CB825-E9A9-4D64-BC34-7D55D48FAE52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06DA0C5-A499-404D-99C0-E0B5DD535DC9}" type="pres">
      <dgm:prSet presAssocID="{6DC118AB-E293-4B50-8976-16F7801FED73}" presName="spacer" presStyleCnt="0"/>
      <dgm:spPr/>
    </dgm:pt>
    <dgm:pt modelId="{33B277CD-7F6F-46DD-8142-2B2D188B3D3F}" type="pres">
      <dgm:prSet presAssocID="{064CBBEE-BD9B-4BE0-8CEF-F5AEB1785203}" presName="comp" presStyleCnt="0"/>
      <dgm:spPr/>
    </dgm:pt>
    <dgm:pt modelId="{69B60EBE-D660-4D85-95B4-CF225D9F7372}" type="pres">
      <dgm:prSet presAssocID="{064CBBEE-BD9B-4BE0-8CEF-F5AEB1785203}" presName="box" presStyleLbl="node1" presStyleIdx="2" presStyleCnt="6" custScaleY="108712" custLinFactNeighborY="-5152"/>
      <dgm:spPr/>
      <dgm:t>
        <a:bodyPr/>
        <a:lstStyle/>
        <a:p>
          <a:endParaRPr lang="uk-UA"/>
        </a:p>
      </dgm:t>
    </dgm:pt>
    <dgm:pt modelId="{EDB9C570-F80C-44DD-996A-B9FCE410354C}" type="pres">
      <dgm:prSet presAssocID="{064CBBEE-BD9B-4BE0-8CEF-F5AEB1785203}" presName="img" presStyleLbl="fgImgPlace1" presStyleIdx="2" presStyleCnt="6" custScaleX="59665" custScaleY="11511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106E31F4-7950-4A0F-BBBD-4E51B7E3EE90}" type="pres">
      <dgm:prSet presAssocID="{064CBBEE-BD9B-4BE0-8CEF-F5AEB1785203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731BE3C-3C82-43B7-96E8-CE35D03730E3}" type="pres">
      <dgm:prSet presAssocID="{380AF2BF-4037-4CF2-B59B-63104A431AA5}" presName="spacer" presStyleCnt="0"/>
      <dgm:spPr/>
    </dgm:pt>
    <dgm:pt modelId="{665B5EDB-2761-4BF9-B042-4BAAAB70EAA1}" type="pres">
      <dgm:prSet presAssocID="{065F642D-28EF-4206-9864-ED0ECA558F5A}" presName="comp" presStyleCnt="0"/>
      <dgm:spPr/>
    </dgm:pt>
    <dgm:pt modelId="{627FC5A2-9D75-4CE5-9880-E3DF40C1B803}" type="pres">
      <dgm:prSet presAssocID="{065F642D-28EF-4206-9864-ED0ECA558F5A}" presName="box" presStyleLbl="node1" presStyleIdx="3" presStyleCnt="6" custScaleY="129676"/>
      <dgm:spPr/>
      <dgm:t>
        <a:bodyPr/>
        <a:lstStyle/>
        <a:p>
          <a:endParaRPr lang="uk-UA"/>
        </a:p>
      </dgm:t>
    </dgm:pt>
    <dgm:pt modelId="{B8CF30D7-3880-4235-9BC2-813B34FC37B8}" type="pres">
      <dgm:prSet presAssocID="{065F642D-28EF-4206-9864-ED0ECA558F5A}" presName="img" presStyleLbl="fgImgPlace1" presStyleIdx="3" presStyleCnt="6" custScaleX="59399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uk-UA"/>
        </a:p>
      </dgm:t>
    </dgm:pt>
    <dgm:pt modelId="{3A523436-D992-47F4-91A5-2B7B17CDAC9F}" type="pres">
      <dgm:prSet presAssocID="{065F642D-28EF-4206-9864-ED0ECA558F5A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0C22BC2B-C397-41D0-9971-57EF4E653E3A}" type="pres">
      <dgm:prSet presAssocID="{C06AD9AE-9353-44E8-8B0A-12B96A968809}" presName="spacer" presStyleCnt="0"/>
      <dgm:spPr/>
    </dgm:pt>
    <dgm:pt modelId="{ACE7F755-2EB9-4B11-886C-0FC2479EE98C}" type="pres">
      <dgm:prSet presAssocID="{0F37A65B-FC1A-479C-A499-09E3566104E3}" presName="comp" presStyleCnt="0"/>
      <dgm:spPr/>
    </dgm:pt>
    <dgm:pt modelId="{BC6D150B-CC34-41AC-BA29-8B4251D40C59}" type="pres">
      <dgm:prSet presAssocID="{0F37A65B-FC1A-479C-A499-09E3566104E3}" presName="box" presStyleLbl="node1" presStyleIdx="4" presStyleCnt="6"/>
      <dgm:spPr/>
      <dgm:t>
        <a:bodyPr/>
        <a:lstStyle/>
        <a:p>
          <a:endParaRPr lang="uk-UA"/>
        </a:p>
      </dgm:t>
    </dgm:pt>
    <dgm:pt modelId="{5796536B-B4F2-42EA-B0A3-1493ADF85F82}" type="pres">
      <dgm:prSet presAssocID="{0F37A65B-FC1A-479C-A499-09E3566104E3}" presName="img" presStyleLbl="fgImgPlace1" presStyleIdx="4" presStyleCnt="6" custScaleX="59399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B1B03AC0-3F27-4922-94B6-3D4DBBDAF0E1}" type="pres">
      <dgm:prSet presAssocID="{0F37A65B-FC1A-479C-A499-09E3566104E3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40CF5E9D-E9D5-4AA3-8FA8-D501CB35BB13}" type="pres">
      <dgm:prSet presAssocID="{9F86C93F-501E-4EA1-B2F5-1C9414F26631}" presName="spacer" presStyleCnt="0"/>
      <dgm:spPr/>
    </dgm:pt>
    <dgm:pt modelId="{C98AE9E6-84A3-4670-BF3F-0FDD30D5EC7D}" type="pres">
      <dgm:prSet presAssocID="{3B940189-54B7-465F-B40F-95D3F9884D3A}" presName="comp" presStyleCnt="0"/>
      <dgm:spPr/>
    </dgm:pt>
    <dgm:pt modelId="{E4D5B54F-9B3D-4D3E-9607-DF94BF3FE000}" type="pres">
      <dgm:prSet presAssocID="{3B940189-54B7-465F-B40F-95D3F9884D3A}" presName="box" presStyleLbl="node1" presStyleIdx="5" presStyleCnt="6" custLinFactNeighborX="-1869" custLinFactNeighborY="660"/>
      <dgm:spPr/>
      <dgm:t>
        <a:bodyPr/>
        <a:lstStyle/>
        <a:p>
          <a:endParaRPr lang="uk-UA"/>
        </a:p>
      </dgm:t>
    </dgm:pt>
    <dgm:pt modelId="{5526E02E-E23C-4893-B210-E0931F9EE279}" type="pres">
      <dgm:prSet presAssocID="{3B940189-54B7-465F-B40F-95D3F9884D3A}" presName="img" presStyleLbl="fgImgPlace1" presStyleIdx="5" presStyleCnt="6" custScaleX="58879" custLinFactNeighborX="260" custLinFactNeighborY="1563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  <dgm:pt modelId="{72939CBE-6597-4BE3-B1C9-190BFA6EA10B}" type="pres">
      <dgm:prSet presAssocID="{3B940189-54B7-465F-B40F-95D3F9884D3A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4CEFF05-B537-40B0-9F29-0A51B4027778}" type="presOf" srcId="{0F37A65B-FC1A-479C-A499-09E3566104E3}" destId="{BC6D150B-CC34-41AC-BA29-8B4251D40C59}" srcOrd="0" destOrd="0" presId="urn:microsoft.com/office/officeart/2005/8/layout/vList4"/>
    <dgm:cxn modelId="{8914A2C3-F662-4FF9-9CDE-E060C5A685F8}" type="presOf" srcId="{560CB825-E9A9-4D64-BC34-7D55D48FAE52}" destId="{D657714B-A6B3-42BE-9311-40DDDACEC010}" srcOrd="1" destOrd="0" presId="urn:microsoft.com/office/officeart/2005/8/layout/vList4"/>
    <dgm:cxn modelId="{DE196AAF-9F0B-4DED-BF10-E2DE1604581B}" type="presOf" srcId="{3B940189-54B7-465F-B40F-95D3F9884D3A}" destId="{72939CBE-6597-4BE3-B1C9-190BFA6EA10B}" srcOrd="1" destOrd="0" presId="urn:microsoft.com/office/officeart/2005/8/layout/vList4"/>
    <dgm:cxn modelId="{2AF05A60-3C9A-49F2-9991-AFBD336B09E9}" type="presOf" srcId="{560CB825-E9A9-4D64-BC34-7D55D48FAE52}" destId="{CD9DD030-5A21-42B3-A852-DDE4CDD1E348}" srcOrd="0" destOrd="0" presId="urn:microsoft.com/office/officeart/2005/8/layout/vList4"/>
    <dgm:cxn modelId="{559248D7-347F-402C-82A8-C2757E5DE978}" type="presOf" srcId="{064CBBEE-BD9B-4BE0-8CEF-F5AEB1785203}" destId="{69B60EBE-D660-4D85-95B4-CF225D9F7372}" srcOrd="0" destOrd="0" presId="urn:microsoft.com/office/officeart/2005/8/layout/vList4"/>
    <dgm:cxn modelId="{2F76858C-EADA-449F-9CCA-3FC74BA58504}" srcId="{C529493C-A117-4066-AD72-3AA28F00FFA4}" destId="{0F37A65B-FC1A-479C-A499-09E3566104E3}" srcOrd="4" destOrd="0" parTransId="{C7EAE93B-47BF-41C8-A32F-DC6F2369475D}" sibTransId="{9F86C93F-501E-4EA1-B2F5-1C9414F26631}"/>
    <dgm:cxn modelId="{23487783-13FA-493B-828C-5F8995DA31B6}" type="presOf" srcId="{3B940189-54B7-465F-B40F-95D3F9884D3A}" destId="{E4D5B54F-9B3D-4D3E-9607-DF94BF3FE000}" srcOrd="0" destOrd="0" presId="urn:microsoft.com/office/officeart/2005/8/layout/vList4"/>
    <dgm:cxn modelId="{391C3534-32ED-4791-AF15-F480975322D0}" srcId="{C529493C-A117-4066-AD72-3AA28F00FFA4}" destId="{2A5BAF5C-738C-4EAE-82FB-038BD8FBEA97}" srcOrd="0" destOrd="0" parTransId="{CBB07956-7C99-4E03-A6E4-82D98EFA39B7}" sibTransId="{E398767A-6D94-4986-89E8-A84496554C11}"/>
    <dgm:cxn modelId="{95836A3E-65C0-4966-BB1A-2B73F8F3F2A2}" srcId="{C529493C-A117-4066-AD72-3AA28F00FFA4}" destId="{064CBBEE-BD9B-4BE0-8CEF-F5AEB1785203}" srcOrd="2" destOrd="0" parTransId="{188BA193-DE29-4CB0-B6F4-85194CE6301D}" sibTransId="{380AF2BF-4037-4CF2-B59B-63104A431AA5}"/>
    <dgm:cxn modelId="{FD4F3486-E4FA-4D1F-B455-E714BEF00000}" type="presOf" srcId="{064CBBEE-BD9B-4BE0-8CEF-F5AEB1785203}" destId="{106E31F4-7950-4A0F-BBBD-4E51B7E3EE90}" srcOrd="1" destOrd="0" presId="urn:microsoft.com/office/officeart/2005/8/layout/vList4"/>
    <dgm:cxn modelId="{61E47E99-96FD-442A-9FC6-30D252402054}" srcId="{C529493C-A117-4066-AD72-3AA28F00FFA4}" destId="{560CB825-E9A9-4D64-BC34-7D55D48FAE52}" srcOrd="1" destOrd="0" parTransId="{CB9A632E-7EB3-447B-AB5E-AD870ECA5299}" sibTransId="{6DC118AB-E293-4B50-8976-16F7801FED73}"/>
    <dgm:cxn modelId="{778976BE-BFDA-471C-A4C1-98C9C0AC97ED}" type="presOf" srcId="{2A5BAF5C-738C-4EAE-82FB-038BD8FBEA97}" destId="{E4BB5773-70F9-4B87-A03A-3517AB00ED37}" srcOrd="0" destOrd="0" presId="urn:microsoft.com/office/officeart/2005/8/layout/vList4"/>
    <dgm:cxn modelId="{5E1B0F76-80BA-4C27-8075-998E52E55C4D}" type="presOf" srcId="{065F642D-28EF-4206-9864-ED0ECA558F5A}" destId="{627FC5A2-9D75-4CE5-9880-E3DF40C1B803}" srcOrd="0" destOrd="0" presId="urn:microsoft.com/office/officeart/2005/8/layout/vList4"/>
    <dgm:cxn modelId="{D167A614-03C7-406B-8C51-1B5473E1A4FD}" srcId="{C529493C-A117-4066-AD72-3AA28F00FFA4}" destId="{3B940189-54B7-465F-B40F-95D3F9884D3A}" srcOrd="5" destOrd="0" parTransId="{A9E067AB-6B98-4AD3-BF44-96975D9DA6D4}" sibTransId="{54390958-CF97-4D62-99BF-91B286C6F5BC}"/>
    <dgm:cxn modelId="{EDC32917-8A8A-4D76-9323-EAC2A38C1C29}" srcId="{C529493C-A117-4066-AD72-3AA28F00FFA4}" destId="{065F642D-28EF-4206-9864-ED0ECA558F5A}" srcOrd="3" destOrd="0" parTransId="{00881487-8E5D-4AB8-91C3-11D4C4CB90B7}" sibTransId="{C06AD9AE-9353-44E8-8B0A-12B96A968809}"/>
    <dgm:cxn modelId="{42F01E93-4656-4236-963F-679E00BA1EF3}" type="presOf" srcId="{0F37A65B-FC1A-479C-A499-09E3566104E3}" destId="{B1B03AC0-3F27-4922-94B6-3D4DBBDAF0E1}" srcOrd="1" destOrd="0" presId="urn:microsoft.com/office/officeart/2005/8/layout/vList4"/>
    <dgm:cxn modelId="{80731F6C-AF70-4CE3-B2E4-EA5B62BF7D24}" type="presOf" srcId="{2A5BAF5C-738C-4EAE-82FB-038BD8FBEA97}" destId="{A61AB96A-FF52-4D37-B8AA-A1418E4A54C4}" srcOrd="1" destOrd="0" presId="urn:microsoft.com/office/officeart/2005/8/layout/vList4"/>
    <dgm:cxn modelId="{B5E85DF5-12FA-4245-80A7-D18DE30A203C}" type="presOf" srcId="{C529493C-A117-4066-AD72-3AA28F00FFA4}" destId="{25FDD119-DA15-4A3E-A1E2-FB2D007E8938}" srcOrd="0" destOrd="0" presId="urn:microsoft.com/office/officeart/2005/8/layout/vList4"/>
    <dgm:cxn modelId="{71DC8811-180E-4CB7-BFCD-B33577C78573}" type="presOf" srcId="{065F642D-28EF-4206-9864-ED0ECA558F5A}" destId="{3A523436-D992-47F4-91A5-2B7B17CDAC9F}" srcOrd="1" destOrd="0" presId="urn:microsoft.com/office/officeart/2005/8/layout/vList4"/>
    <dgm:cxn modelId="{FCDB82A9-57E7-4B10-8A57-9A7D60A947A1}" type="presParOf" srcId="{25FDD119-DA15-4A3E-A1E2-FB2D007E8938}" destId="{BA612665-3D9E-4391-816D-C79F7973F38E}" srcOrd="0" destOrd="0" presId="urn:microsoft.com/office/officeart/2005/8/layout/vList4"/>
    <dgm:cxn modelId="{004C7E25-EDDE-439A-880B-9E95E33DBFE8}" type="presParOf" srcId="{BA612665-3D9E-4391-816D-C79F7973F38E}" destId="{E4BB5773-70F9-4B87-A03A-3517AB00ED37}" srcOrd="0" destOrd="0" presId="urn:microsoft.com/office/officeart/2005/8/layout/vList4"/>
    <dgm:cxn modelId="{D9A5A1E6-7994-44C4-B05C-DDC87F6A82A7}" type="presParOf" srcId="{BA612665-3D9E-4391-816D-C79F7973F38E}" destId="{D6237F67-6292-408E-968B-EFDA42E46087}" srcOrd="1" destOrd="0" presId="urn:microsoft.com/office/officeart/2005/8/layout/vList4"/>
    <dgm:cxn modelId="{101AF0DF-972A-40BE-AAE4-7217BDC5D63A}" type="presParOf" srcId="{BA612665-3D9E-4391-816D-C79F7973F38E}" destId="{A61AB96A-FF52-4D37-B8AA-A1418E4A54C4}" srcOrd="2" destOrd="0" presId="urn:microsoft.com/office/officeart/2005/8/layout/vList4"/>
    <dgm:cxn modelId="{E3E01B44-BB7D-424D-B000-96DBAFD06717}" type="presParOf" srcId="{25FDD119-DA15-4A3E-A1E2-FB2D007E8938}" destId="{BE464B61-5735-4A26-8CFE-28263D81D702}" srcOrd="1" destOrd="0" presId="urn:microsoft.com/office/officeart/2005/8/layout/vList4"/>
    <dgm:cxn modelId="{621B00E2-EC2B-41E9-9156-086AE02B14F9}" type="presParOf" srcId="{25FDD119-DA15-4A3E-A1E2-FB2D007E8938}" destId="{A32D95E6-7499-49C5-AC27-12B0D0E5C382}" srcOrd="2" destOrd="0" presId="urn:microsoft.com/office/officeart/2005/8/layout/vList4"/>
    <dgm:cxn modelId="{5B4AA2D1-D0C8-43D8-BA54-16C734128416}" type="presParOf" srcId="{A32D95E6-7499-49C5-AC27-12B0D0E5C382}" destId="{CD9DD030-5A21-42B3-A852-DDE4CDD1E348}" srcOrd="0" destOrd="0" presId="urn:microsoft.com/office/officeart/2005/8/layout/vList4"/>
    <dgm:cxn modelId="{1E1507BE-B4A3-4BF6-8316-5083EF975A48}" type="presParOf" srcId="{A32D95E6-7499-49C5-AC27-12B0D0E5C382}" destId="{2F3A81D2-904A-4152-BF4D-F9A114E78F9B}" srcOrd="1" destOrd="0" presId="urn:microsoft.com/office/officeart/2005/8/layout/vList4"/>
    <dgm:cxn modelId="{C6867830-D668-46FB-A06B-01A910344373}" type="presParOf" srcId="{A32D95E6-7499-49C5-AC27-12B0D0E5C382}" destId="{D657714B-A6B3-42BE-9311-40DDDACEC010}" srcOrd="2" destOrd="0" presId="urn:microsoft.com/office/officeart/2005/8/layout/vList4"/>
    <dgm:cxn modelId="{19132E70-75EE-4861-9AD3-5027BA10F2A4}" type="presParOf" srcId="{25FDD119-DA15-4A3E-A1E2-FB2D007E8938}" destId="{406DA0C5-A499-404D-99C0-E0B5DD535DC9}" srcOrd="3" destOrd="0" presId="urn:microsoft.com/office/officeart/2005/8/layout/vList4"/>
    <dgm:cxn modelId="{3A15E493-D418-4398-AFAE-540C475387E6}" type="presParOf" srcId="{25FDD119-DA15-4A3E-A1E2-FB2D007E8938}" destId="{33B277CD-7F6F-46DD-8142-2B2D188B3D3F}" srcOrd="4" destOrd="0" presId="urn:microsoft.com/office/officeart/2005/8/layout/vList4"/>
    <dgm:cxn modelId="{80E9C75E-750A-42CD-9B83-5F98F2B0153A}" type="presParOf" srcId="{33B277CD-7F6F-46DD-8142-2B2D188B3D3F}" destId="{69B60EBE-D660-4D85-95B4-CF225D9F7372}" srcOrd="0" destOrd="0" presId="urn:microsoft.com/office/officeart/2005/8/layout/vList4"/>
    <dgm:cxn modelId="{74776B7A-9CFE-4E1E-8F3C-A19724CE40D0}" type="presParOf" srcId="{33B277CD-7F6F-46DD-8142-2B2D188B3D3F}" destId="{EDB9C570-F80C-44DD-996A-B9FCE410354C}" srcOrd="1" destOrd="0" presId="urn:microsoft.com/office/officeart/2005/8/layout/vList4"/>
    <dgm:cxn modelId="{D74AFF04-C216-4FE1-A057-AB8381E46B1F}" type="presParOf" srcId="{33B277CD-7F6F-46DD-8142-2B2D188B3D3F}" destId="{106E31F4-7950-4A0F-BBBD-4E51B7E3EE90}" srcOrd="2" destOrd="0" presId="urn:microsoft.com/office/officeart/2005/8/layout/vList4"/>
    <dgm:cxn modelId="{9468D85D-3D7C-429D-A04C-6CA8E74BA7C9}" type="presParOf" srcId="{25FDD119-DA15-4A3E-A1E2-FB2D007E8938}" destId="{4731BE3C-3C82-43B7-96E8-CE35D03730E3}" srcOrd="5" destOrd="0" presId="urn:microsoft.com/office/officeart/2005/8/layout/vList4"/>
    <dgm:cxn modelId="{C889E66E-2E6A-40CC-A35F-2A26F922C91D}" type="presParOf" srcId="{25FDD119-DA15-4A3E-A1E2-FB2D007E8938}" destId="{665B5EDB-2761-4BF9-B042-4BAAAB70EAA1}" srcOrd="6" destOrd="0" presId="urn:microsoft.com/office/officeart/2005/8/layout/vList4"/>
    <dgm:cxn modelId="{63C6E06A-8666-4C83-A544-B45DC106B53F}" type="presParOf" srcId="{665B5EDB-2761-4BF9-B042-4BAAAB70EAA1}" destId="{627FC5A2-9D75-4CE5-9880-E3DF40C1B803}" srcOrd="0" destOrd="0" presId="urn:microsoft.com/office/officeart/2005/8/layout/vList4"/>
    <dgm:cxn modelId="{E3A5AD5C-D4A6-413C-A64A-108E9E8C09A3}" type="presParOf" srcId="{665B5EDB-2761-4BF9-B042-4BAAAB70EAA1}" destId="{B8CF30D7-3880-4235-9BC2-813B34FC37B8}" srcOrd="1" destOrd="0" presId="urn:microsoft.com/office/officeart/2005/8/layout/vList4"/>
    <dgm:cxn modelId="{B9C9744C-9B95-4B65-A9CA-B8613E1B346D}" type="presParOf" srcId="{665B5EDB-2761-4BF9-B042-4BAAAB70EAA1}" destId="{3A523436-D992-47F4-91A5-2B7B17CDAC9F}" srcOrd="2" destOrd="0" presId="urn:microsoft.com/office/officeart/2005/8/layout/vList4"/>
    <dgm:cxn modelId="{55F0B837-E363-41BD-8AA4-DB00BC04B751}" type="presParOf" srcId="{25FDD119-DA15-4A3E-A1E2-FB2D007E8938}" destId="{0C22BC2B-C397-41D0-9971-57EF4E653E3A}" srcOrd="7" destOrd="0" presId="urn:microsoft.com/office/officeart/2005/8/layout/vList4"/>
    <dgm:cxn modelId="{432CF55F-1A89-465F-A393-F03391A1B749}" type="presParOf" srcId="{25FDD119-DA15-4A3E-A1E2-FB2D007E8938}" destId="{ACE7F755-2EB9-4B11-886C-0FC2479EE98C}" srcOrd="8" destOrd="0" presId="urn:microsoft.com/office/officeart/2005/8/layout/vList4"/>
    <dgm:cxn modelId="{6C3EA20E-6506-4B2F-B854-435C59BD01B3}" type="presParOf" srcId="{ACE7F755-2EB9-4B11-886C-0FC2479EE98C}" destId="{BC6D150B-CC34-41AC-BA29-8B4251D40C59}" srcOrd="0" destOrd="0" presId="urn:microsoft.com/office/officeart/2005/8/layout/vList4"/>
    <dgm:cxn modelId="{675A0976-00E8-4247-9F31-51B637D2AB47}" type="presParOf" srcId="{ACE7F755-2EB9-4B11-886C-0FC2479EE98C}" destId="{5796536B-B4F2-42EA-B0A3-1493ADF85F82}" srcOrd="1" destOrd="0" presId="urn:microsoft.com/office/officeart/2005/8/layout/vList4"/>
    <dgm:cxn modelId="{BBE1B89A-330D-4A76-8C1B-B37E29E80BB5}" type="presParOf" srcId="{ACE7F755-2EB9-4B11-886C-0FC2479EE98C}" destId="{B1B03AC0-3F27-4922-94B6-3D4DBBDAF0E1}" srcOrd="2" destOrd="0" presId="urn:microsoft.com/office/officeart/2005/8/layout/vList4"/>
    <dgm:cxn modelId="{F4D99085-4C05-477F-991C-7C5F626DE185}" type="presParOf" srcId="{25FDD119-DA15-4A3E-A1E2-FB2D007E8938}" destId="{40CF5E9D-E9D5-4AA3-8FA8-D501CB35BB13}" srcOrd="9" destOrd="0" presId="urn:microsoft.com/office/officeart/2005/8/layout/vList4"/>
    <dgm:cxn modelId="{72A665BD-EE8B-4F02-9253-4E23326CEB78}" type="presParOf" srcId="{25FDD119-DA15-4A3E-A1E2-FB2D007E8938}" destId="{C98AE9E6-84A3-4670-BF3F-0FDD30D5EC7D}" srcOrd="10" destOrd="0" presId="urn:microsoft.com/office/officeart/2005/8/layout/vList4"/>
    <dgm:cxn modelId="{0A867A30-CF40-4D53-93B0-235D469AA5F8}" type="presParOf" srcId="{C98AE9E6-84A3-4670-BF3F-0FDD30D5EC7D}" destId="{E4D5B54F-9B3D-4D3E-9607-DF94BF3FE000}" srcOrd="0" destOrd="0" presId="urn:microsoft.com/office/officeart/2005/8/layout/vList4"/>
    <dgm:cxn modelId="{ED1D39FF-DEF1-4F50-A1F9-C391B6CC1DAD}" type="presParOf" srcId="{C98AE9E6-84A3-4670-BF3F-0FDD30D5EC7D}" destId="{5526E02E-E23C-4893-B210-E0931F9EE279}" srcOrd="1" destOrd="0" presId="urn:microsoft.com/office/officeart/2005/8/layout/vList4"/>
    <dgm:cxn modelId="{A42409BF-3119-4CC0-93FD-0AF329EE829B}" type="presParOf" srcId="{C98AE9E6-84A3-4670-BF3F-0FDD30D5EC7D}" destId="{72939CBE-6597-4BE3-B1C9-190BFA6EA10B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285CC45-2163-47DE-BA4E-F8ED0608C43D}" type="doc">
      <dgm:prSet loTypeId="urn:microsoft.com/office/officeart/2005/8/layout/funnel1" loCatId="relationship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CA587E3-0666-4533-A3ED-81E81C7614EE}">
      <dgm:prSet phldrT="[Текст]" custT="1"/>
      <dgm:spPr/>
      <dgm:t>
        <a:bodyPr/>
        <a:lstStyle/>
        <a:p>
          <a:r>
            <a:rPr lang="uk-UA" sz="1800" b="1" i="1" dirty="0" smtClean="0">
              <a:latin typeface="Bookman Old Style" pitchFamily="18" charset="0"/>
            </a:rPr>
            <a:t>Виховна робота</a:t>
          </a:r>
          <a:endParaRPr lang="ru-RU" sz="1800" b="1" i="1" dirty="0">
            <a:latin typeface="Bookman Old Style" pitchFamily="18" charset="0"/>
          </a:endParaRPr>
        </a:p>
      </dgm:t>
    </dgm:pt>
    <dgm:pt modelId="{AAD258C6-FAB6-4483-A632-5B93B85D133B}" type="parTrans" cxnId="{CC3973CD-18C6-4DE8-A73C-25D7BB6BBBEC}">
      <dgm:prSet/>
      <dgm:spPr/>
      <dgm:t>
        <a:bodyPr/>
        <a:lstStyle/>
        <a:p>
          <a:endParaRPr lang="ru-RU"/>
        </a:p>
      </dgm:t>
    </dgm:pt>
    <dgm:pt modelId="{4C006D48-1404-4A6F-87E8-063ABB21EA38}" type="sibTrans" cxnId="{CC3973CD-18C6-4DE8-A73C-25D7BB6BBBEC}">
      <dgm:prSet/>
      <dgm:spPr/>
      <dgm:t>
        <a:bodyPr/>
        <a:lstStyle/>
        <a:p>
          <a:endParaRPr lang="ru-RU"/>
        </a:p>
      </dgm:t>
    </dgm:pt>
    <dgm:pt modelId="{7E9F2FC2-AB87-45CF-816B-92CDD4D468AA}">
      <dgm:prSet phldrT="[Текст]" custT="1"/>
      <dgm:spPr/>
      <dgm:t>
        <a:bodyPr/>
        <a:lstStyle/>
        <a:p>
          <a:r>
            <a:rPr lang="uk-UA" sz="1800" b="1" i="1" dirty="0" smtClean="0">
              <a:latin typeface="Bookman Old Style" pitchFamily="18" charset="0"/>
            </a:rPr>
            <a:t>Навчальна діяльність</a:t>
          </a:r>
          <a:endParaRPr lang="ru-RU" sz="1800" b="1" i="1" dirty="0">
            <a:latin typeface="Bookman Old Style" pitchFamily="18" charset="0"/>
          </a:endParaRPr>
        </a:p>
      </dgm:t>
    </dgm:pt>
    <dgm:pt modelId="{AFB2A67A-2A94-4D32-B6D9-B04994310AA2}" type="parTrans" cxnId="{F8DDFCC5-9069-4A6E-9946-73ECF34A11D4}">
      <dgm:prSet/>
      <dgm:spPr/>
      <dgm:t>
        <a:bodyPr/>
        <a:lstStyle/>
        <a:p>
          <a:endParaRPr lang="ru-RU"/>
        </a:p>
      </dgm:t>
    </dgm:pt>
    <dgm:pt modelId="{FC50C522-01CC-42C5-888C-0833106649AC}" type="sibTrans" cxnId="{F8DDFCC5-9069-4A6E-9946-73ECF34A11D4}">
      <dgm:prSet/>
      <dgm:spPr/>
      <dgm:t>
        <a:bodyPr/>
        <a:lstStyle/>
        <a:p>
          <a:endParaRPr lang="ru-RU"/>
        </a:p>
      </dgm:t>
    </dgm:pt>
    <dgm:pt modelId="{20526C72-9357-4FB2-AEDD-D6024B016344}">
      <dgm:prSet phldrT="[Текст]" custT="1"/>
      <dgm:spPr/>
      <dgm:t>
        <a:bodyPr/>
        <a:lstStyle/>
        <a:p>
          <a:r>
            <a:rPr lang="uk-UA" sz="1800" b="1" i="1" dirty="0" smtClean="0">
              <a:latin typeface="Bookman Old Style" pitchFamily="18" charset="0"/>
            </a:rPr>
            <a:t>Сучасні технології</a:t>
          </a:r>
          <a:endParaRPr lang="ru-RU" sz="1400" b="1" i="1" dirty="0">
            <a:latin typeface="Bookman Old Style" pitchFamily="18" charset="0"/>
          </a:endParaRPr>
        </a:p>
      </dgm:t>
    </dgm:pt>
    <dgm:pt modelId="{C0849BC6-B42E-42E5-8F5B-C358EC9A33FB}" type="parTrans" cxnId="{CD7E6426-EE1F-4465-B35B-B672201DD7D9}">
      <dgm:prSet/>
      <dgm:spPr/>
      <dgm:t>
        <a:bodyPr/>
        <a:lstStyle/>
        <a:p>
          <a:endParaRPr lang="ru-RU"/>
        </a:p>
      </dgm:t>
    </dgm:pt>
    <dgm:pt modelId="{7F9D937C-46F8-4E0F-815D-C356A83A77A1}" type="sibTrans" cxnId="{CD7E6426-EE1F-4465-B35B-B672201DD7D9}">
      <dgm:prSet/>
      <dgm:spPr/>
      <dgm:t>
        <a:bodyPr/>
        <a:lstStyle/>
        <a:p>
          <a:endParaRPr lang="ru-RU"/>
        </a:p>
      </dgm:t>
    </dgm:pt>
    <dgm:pt modelId="{84D59983-FA0C-4DC8-831C-A5D04C9951AE}">
      <dgm:prSet phldrT="[Текст]" custT="1"/>
      <dgm:spPr/>
      <dgm:t>
        <a:bodyPr/>
        <a:lstStyle/>
        <a:p>
          <a:r>
            <a:rPr lang="uk-UA" sz="2400" b="1" i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Високий рівень знань учнів, бажання вчитися</a:t>
          </a:r>
          <a:endParaRPr lang="ru-RU" sz="2400" b="1" i="1" dirty="0"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E5D6C2A-6100-4747-B95B-4A39361BE35D}" type="parTrans" cxnId="{226E7A9D-D83D-4C64-8379-303DB3F5E0C2}">
      <dgm:prSet/>
      <dgm:spPr/>
      <dgm:t>
        <a:bodyPr/>
        <a:lstStyle/>
        <a:p>
          <a:endParaRPr lang="ru-RU"/>
        </a:p>
      </dgm:t>
    </dgm:pt>
    <dgm:pt modelId="{400879AE-E68C-4C63-9D49-FB000BC33E5C}" type="sibTrans" cxnId="{226E7A9D-D83D-4C64-8379-303DB3F5E0C2}">
      <dgm:prSet/>
      <dgm:spPr/>
      <dgm:t>
        <a:bodyPr/>
        <a:lstStyle/>
        <a:p>
          <a:endParaRPr lang="ru-RU"/>
        </a:p>
      </dgm:t>
    </dgm:pt>
    <dgm:pt modelId="{5D89E07F-AB0B-4518-A931-5C00599D7944}" type="pres">
      <dgm:prSet presAssocID="{1285CC45-2163-47DE-BA4E-F8ED0608C43D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D9091F-A01D-47C0-853D-C8EE124A13D3}" type="pres">
      <dgm:prSet presAssocID="{1285CC45-2163-47DE-BA4E-F8ED0608C43D}" presName="ellipse" presStyleLbl="trBgShp" presStyleIdx="0" presStyleCnt="1" custScaleX="142337" custScaleY="142624" custLinFactNeighborX="-825" custLinFactNeighborY="1824"/>
      <dgm:spPr/>
      <dgm:t>
        <a:bodyPr/>
        <a:lstStyle/>
        <a:p>
          <a:endParaRPr lang="uk-UA"/>
        </a:p>
      </dgm:t>
    </dgm:pt>
    <dgm:pt modelId="{435B6C3B-3CA1-416A-AE4C-274A7F714D4F}" type="pres">
      <dgm:prSet presAssocID="{1285CC45-2163-47DE-BA4E-F8ED0608C43D}" presName="arrow1" presStyleLbl="fgShp" presStyleIdx="0" presStyleCnt="1" custLinFactNeighborX="8469" custLinFactNeighborY="-4133"/>
      <dgm:spPr/>
      <dgm:t>
        <a:bodyPr/>
        <a:lstStyle/>
        <a:p>
          <a:endParaRPr lang="uk-UA"/>
        </a:p>
      </dgm:t>
    </dgm:pt>
    <dgm:pt modelId="{86132D7B-A6FC-4AD3-ADB2-12355B71C0DC}" type="pres">
      <dgm:prSet presAssocID="{1285CC45-2163-47DE-BA4E-F8ED0608C43D}" presName="rectangle" presStyleLbl="revTx" presStyleIdx="0" presStyleCnt="1" custScaleX="146850" custScaleY="145468" custLinFactNeighborX="-649" custLinFactNeighborY="254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FCEC3-17D5-4BD5-97A6-3A90E7CEA7BC}" type="pres">
      <dgm:prSet presAssocID="{7E9F2FC2-AB87-45CF-816B-92CDD4D468AA}" presName="item1" presStyleLbl="node1" presStyleIdx="0" presStyleCnt="3" custScaleX="172537" custLinFactNeighborX="-9867" custLinFactNeighborY="-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8BC524-6666-4054-8F7F-460AA22142B1}" type="pres">
      <dgm:prSet presAssocID="{20526C72-9357-4FB2-AEDD-D6024B016344}" presName="item2" presStyleLbl="node1" presStyleIdx="1" presStyleCnt="3" custScaleX="160973" custScaleY="89933" custLinFactNeighborX="-20175" custLinFactNeighborY="-129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57AFA-D0E7-4E1B-8D0B-BC67A94EF17A}" type="pres">
      <dgm:prSet presAssocID="{84D59983-FA0C-4DC8-831C-A5D04C9951AE}" presName="item3" presStyleLbl="node1" presStyleIdx="2" presStyleCnt="3" custScaleX="168926" custLinFactNeighborX="53569" custLinFactNeighborY="10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5B13EA-8B09-4D5F-9B5D-C02F10744C44}" type="pres">
      <dgm:prSet presAssocID="{1285CC45-2163-47DE-BA4E-F8ED0608C43D}" presName="funnel" presStyleLbl="trAlignAcc1" presStyleIdx="0" presStyleCnt="1" custScaleX="132725" custLinFactNeighborX="1672" custLinFactNeighborY="1590"/>
      <dgm:spPr/>
      <dgm:t>
        <a:bodyPr/>
        <a:lstStyle/>
        <a:p>
          <a:endParaRPr lang="uk-UA"/>
        </a:p>
      </dgm:t>
    </dgm:pt>
  </dgm:ptLst>
  <dgm:cxnLst>
    <dgm:cxn modelId="{F8DDFCC5-9069-4A6E-9946-73ECF34A11D4}" srcId="{1285CC45-2163-47DE-BA4E-F8ED0608C43D}" destId="{7E9F2FC2-AB87-45CF-816B-92CDD4D468AA}" srcOrd="1" destOrd="0" parTransId="{AFB2A67A-2A94-4D32-B6D9-B04994310AA2}" sibTransId="{FC50C522-01CC-42C5-888C-0833106649AC}"/>
    <dgm:cxn modelId="{662658D0-5F6D-409F-98AF-8764376BDF14}" type="presOf" srcId="{84D59983-FA0C-4DC8-831C-A5D04C9951AE}" destId="{86132D7B-A6FC-4AD3-ADB2-12355B71C0DC}" srcOrd="0" destOrd="0" presId="urn:microsoft.com/office/officeart/2005/8/layout/funnel1"/>
    <dgm:cxn modelId="{FBB8688B-ECF4-4F6C-8548-EF0715FEF20F}" type="presOf" srcId="{ECA587E3-0666-4533-A3ED-81E81C7614EE}" destId="{77B57AFA-D0E7-4E1B-8D0B-BC67A94EF17A}" srcOrd="0" destOrd="0" presId="urn:microsoft.com/office/officeart/2005/8/layout/funnel1"/>
    <dgm:cxn modelId="{D97B8D4D-7394-475D-9948-3BE444B8AF79}" type="presOf" srcId="{7E9F2FC2-AB87-45CF-816B-92CDD4D468AA}" destId="{1E8BC524-6666-4054-8F7F-460AA22142B1}" srcOrd="0" destOrd="0" presId="urn:microsoft.com/office/officeart/2005/8/layout/funnel1"/>
    <dgm:cxn modelId="{CD7E6426-EE1F-4465-B35B-B672201DD7D9}" srcId="{1285CC45-2163-47DE-BA4E-F8ED0608C43D}" destId="{20526C72-9357-4FB2-AEDD-D6024B016344}" srcOrd="2" destOrd="0" parTransId="{C0849BC6-B42E-42E5-8F5B-C358EC9A33FB}" sibTransId="{7F9D937C-46F8-4E0F-815D-C356A83A77A1}"/>
    <dgm:cxn modelId="{226E7A9D-D83D-4C64-8379-303DB3F5E0C2}" srcId="{1285CC45-2163-47DE-BA4E-F8ED0608C43D}" destId="{84D59983-FA0C-4DC8-831C-A5D04C9951AE}" srcOrd="3" destOrd="0" parTransId="{FE5D6C2A-6100-4747-B95B-4A39361BE35D}" sibTransId="{400879AE-E68C-4C63-9D49-FB000BC33E5C}"/>
    <dgm:cxn modelId="{AC5EB046-4D05-4505-AC2A-31238651CA9F}" type="presOf" srcId="{1285CC45-2163-47DE-BA4E-F8ED0608C43D}" destId="{5D89E07F-AB0B-4518-A931-5C00599D7944}" srcOrd="0" destOrd="0" presId="urn:microsoft.com/office/officeart/2005/8/layout/funnel1"/>
    <dgm:cxn modelId="{CC3973CD-18C6-4DE8-A73C-25D7BB6BBBEC}" srcId="{1285CC45-2163-47DE-BA4E-F8ED0608C43D}" destId="{ECA587E3-0666-4533-A3ED-81E81C7614EE}" srcOrd="0" destOrd="0" parTransId="{AAD258C6-FAB6-4483-A632-5B93B85D133B}" sibTransId="{4C006D48-1404-4A6F-87E8-063ABB21EA38}"/>
    <dgm:cxn modelId="{C83CE70B-DA31-4167-9B2E-C779D044270C}" type="presOf" srcId="{20526C72-9357-4FB2-AEDD-D6024B016344}" destId="{2B2FCEC3-17D5-4BD5-97A6-3A90E7CEA7BC}" srcOrd="0" destOrd="0" presId="urn:microsoft.com/office/officeart/2005/8/layout/funnel1"/>
    <dgm:cxn modelId="{3BD72549-CD26-4C48-8031-4431F1A532AA}" type="presParOf" srcId="{5D89E07F-AB0B-4518-A931-5C00599D7944}" destId="{92D9091F-A01D-47C0-853D-C8EE124A13D3}" srcOrd="0" destOrd="0" presId="urn:microsoft.com/office/officeart/2005/8/layout/funnel1"/>
    <dgm:cxn modelId="{6B570664-6AF2-47AA-B08A-D43354FB9CD2}" type="presParOf" srcId="{5D89E07F-AB0B-4518-A931-5C00599D7944}" destId="{435B6C3B-3CA1-416A-AE4C-274A7F714D4F}" srcOrd="1" destOrd="0" presId="urn:microsoft.com/office/officeart/2005/8/layout/funnel1"/>
    <dgm:cxn modelId="{31B9B1C4-5CA5-4D02-AC12-9D8964F4395A}" type="presParOf" srcId="{5D89E07F-AB0B-4518-A931-5C00599D7944}" destId="{86132D7B-A6FC-4AD3-ADB2-12355B71C0DC}" srcOrd="2" destOrd="0" presId="urn:microsoft.com/office/officeart/2005/8/layout/funnel1"/>
    <dgm:cxn modelId="{B4046F7A-6796-4BF1-8FD2-2259F2542577}" type="presParOf" srcId="{5D89E07F-AB0B-4518-A931-5C00599D7944}" destId="{2B2FCEC3-17D5-4BD5-97A6-3A90E7CEA7BC}" srcOrd="3" destOrd="0" presId="urn:microsoft.com/office/officeart/2005/8/layout/funnel1"/>
    <dgm:cxn modelId="{FE54B467-7C08-4BC5-A07E-872BA8DE5BB7}" type="presParOf" srcId="{5D89E07F-AB0B-4518-A931-5C00599D7944}" destId="{1E8BC524-6666-4054-8F7F-460AA22142B1}" srcOrd="4" destOrd="0" presId="urn:microsoft.com/office/officeart/2005/8/layout/funnel1"/>
    <dgm:cxn modelId="{C3F042D8-47D7-447B-B02D-F21740C7E309}" type="presParOf" srcId="{5D89E07F-AB0B-4518-A931-5C00599D7944}" destId="{77B57AFA-D0E7-4E1B-8D0B-BC67A94EF17A}" srcOrd="5" destOrd="0" presId="urn:microsoft.com/office/officeart/2005/8/layout/funnel1"/>
    <dgm:cxn modelId="{DC34BC80-0B07-47EB-B702-1B37708B0731}" type="presParOf" srcId="{5D89E07F-AB0B-4518-A931-5C00599D7944}" destId="{415B13EA-8B09-4D5F-9B5D-C02F10744C44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BB5773-70F9-4B87-A03A-3517AB00ED37}">
      <dsp:nvSpPr>
        <dsp:cNvPr id="0" name=""/>
        <dsp:cNvSpPr/>
      </dsp:nvSpPr>
      <dsp:spPr>
        <a:xfrm>
          <a:off x="0" y="0"/>
          <a:ext cx="8305800" cy="6916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FF0000"/>
              </a:solidFill>
              <a:latin typeface="Monotype Corsiva" pitchFamily="66" charset="0"/>
            </a:rPr>
            <a:t>Портрет  автора </a:t>
          </a:r>
          <a:endParaRPr lang="uk-UA" sz="4000" b="1" kern="1200" dirty="0">
            <a:solidFill>
              <a:srgbClr val="FF0000"/>
            </a:solidFill>
            <a:latin typeface="Monotype Corsiva" pitchFamily="66" charset="0"/>
          </a:endParaRPr>
        </a:p>
      </dsp:txBody>
      <dsp:txXfrm>
        <a:off x="1730327" y="0"/>
        <a:ext cx="6575472" cy="691678"/>
      </dsp:txXfrm>
    </dsp:sp>
    <dsp:sp modelId="{D6237F67-6292-408E-968B-EFDA42E46087}">
      <dsp:nvSpPr>
        <dsp:cNvPr id="0" name=""/>
        <dsp:cNvSpPr/>
      </dsp:nvSpPr>
      <dsp:spPr>
        <a:xfrm>
          <a:off x="484017" y="0"/>
          <a:ext cx="831460" cy="69167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9DD030-5A21-42B3-A852-DDE4CDD1E348}">
      <dsp:nvSpPr>
        <dsp:cNvPr id="0" name=""/>
        <dsp:cNvSpPr/>
      </dsp:nvSpPr>
      <dsp:spPr>
        <a:xfrm>
          <a:off x="0" y="805708"/>
          <a:ext cx="8305800" cy="88202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rgbClr val="0000CC"/>
              </a:solidFill>
              <a:latin typeface="Monotype Corsiva" pitchFamily="66" charset="0"/>
            </a:rPr>
            <a:t>Науково – методична  діяльність</a:t>
          </a:r>
          <a:endParaRPr lang="uk-UA" sz="3600" b="1" kern="1200" dirty="0">
            <a:solidFill>
              <a:srgbClr val="0000CC"/>
            </a:solidFill>
            <a:latin typeface="Monotype Corsiva" pitchFamily="66" charset="0"/>
          </a:endParaRPr>
        </a:p>
      </dsp:txBody>
      <dsp:txXfrm>
        <a:off x="1730327" y="805708"/>
        <a:ext cx="6575472" cy="882021"/>
      </dsp:txXfrm>
    </dsp:sp>
    <dsp:sp modelId="{2F3A81D2-904A-4152-BF4D-F9A114E78F9B}">
      <dsp:nvSpPr>
        <dsp:cNvPr id="0" name=""/>
        <dsp:cNvSpPr/>
      </dsp:nvSpPr>
      <dsp:spPr>
        <a:xfrm>
          <a:off x="462082" y="893310"/>
          <a:ext cx="875331" cy="61709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B60EBE-D660-4D85-95B4-CF225D9F7372}">
      <dsp:nvSpPr>
        <dsp:cNvPr id="0" name=""/>
        <dsp:cNvSpPr/>
      </dsp:nvSpPr>
      <dsp:spPr>
        <a:xfrm>
          <a:off x="0" y="1676400"/>
          <a:ext cx="8305800" cy="75193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i="1" kern="1200" dirty="0" smtClean="0">
              <a:solidFill>
                <a:srgbClr val="006600"/>
              </a:solidFill>
              <a:latin typeface="Monotype Corsiva" pitchFamily="66" charset="0"/>
            </a:rPr>
            <a:t>Позаурочна  діяльність з предмету</a:t>
          </a:r>
          <a:endParaRPr lang="uk-UA" sz="3600" b="1" i="1" kern="1200" dirty="0">
            <a:solidFill>
              <a:srgbClr val="006600"/>
            </a:solidFill>
            <a:latin typeface="Monotype Corsiva" pitchFamily="66" charset="0"/>
          </a:endParaRPr>
        </a:p>
      </dsp:txBody>
      <dsp:txXfrm>
        <a:off x="1730327" y="1676400"/>
        <a:ext cx="6575472" cy="751937"/>
      </dsp:txXfrm>
    </dsp:sp>
    <dsp:sp modelId="{EDB9C570-F80C-44DD-996A-B9FCE410354C}">
      <dsp:nvSpPr>
        <dsp:cNvPr id="0" name=""/>
        <dsp:cNvSpPr/>
      </dsp:nvSpPr>
      <dsp:spPr>
        <a:xfrm>
          <a:off x="404182" y="1769520"/>
          <a:ext cx="991131" cy="63696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7FC5A2-9D75-4CE5-9880-E3DF40C1B803}">
      <dsp:nvSpPr>
        <dsp:cNvPr id="0" name=""/>
        <dsp:cNvSpPr/>
      </dsp:nvSpPr>
      <dsp:spPr>
        <a:xfrm>
          <a:off x="0" y="2533141"/>
          <a:ext cx="8305800" cy="89694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>
              <a:solidFill>
                <a:srgbClr val="FF0000"/>
              </a:solidFill>
              <a:latin typeface="Monotype Corsiva" pitchFamily="66" charset="0"/>
            </a:rPr>
            <a:t>Результати  педагогічної діяльності</a:t>
          </a:r>
          <a:endParaRPr lang="uk-UA" sz="3600" b="1" kern="1200" dirty="0">
            <a:solidFill>
              <a:srgbClr val="FF0000"/>
            </a:solidFill>
            <a:latin typeface="Monotype Corsiva" pitchFamily="66" charset="0"/>
          </a:endParaRPr>
        </a:p>
      </dsp:txBody>
      <dsp:txXfrm>
        <a:off x="1730327" y="2533141"/>
        <a:ext cx="6575472" cy="896941"/>
      </dsp:txXfrm>
    </dsp:sp>
    <dsp:sp modelId="{B8CF30D7-3880-4235-9BC2-813B34FC37B8}">
      <dsp:nvSpPr>
        <dsp:cNvPr id="0" name=""/>
        <dsp:cNvSpPr/>
      </dsp:nvSpPr>
      <dsp:spPr>
        <a:xfrm>
          <a:off x="406391" y="2704941"/>
          <a:ext cx="986712" cy="55334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6D150B-CC34-41AC-BA29-8B4251D40C59}">
      <dsp:nvSpPr>
        <dsp:cNvPr id="0" name=""/>
        <dsp:cNvSpPr/>
      </dsp:nvSpPr>
      <dsp:spPr>
        <a:xfrm>
          <a:off x="0" y="3499251"/>
          <a:ext cx="8305800" cy="6916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err="1" smtClean="0">
              <a:solidFill>
                <a:srgbClr val="0000CC"/>
              </a:solidFill>
              <a:latin typeface="Monotype Corsiva" pitchFamily="66" charset="0"/>
            </a:rPr>
            <a:t>Навчально</a:t>
          </a:r>
          <a:r>
            <a:rPr lang="uk-UA" sz="4000" b="1" kern="1200" dirty="0" smtClean="0">
              <a:solidFill>
                <a:srgbClr val="0000CC"/>
              </a:solidFill>
              <a:latin typeface="Monotype Corsiva" pitchFamily="66" charset="0"/>
            </a:rPr>
            <a:t> - матеріальна база</a:t>
          </a:r>
          <a:endParaRPr lang="uk-UA" sz="4000" b="1" kern="1200" dirty="0">
            <a:solidFill>
              <a:srgbClr val="0000CC"/>
            </a:solidFill>
            <a:latin typeface="Monotype Corsiva" pitchFamily="66" charset="0"/>
          </a:endParaRPr>
        </a:p>
      </dsp:txBody>
      <dsp:txXfrm>
        <a:off x="1730327" y="3499251"/>
        <a:ext cx="6575472" cy="691678"/>
      </dsp:txXfrm>
    </dsp:sp>
    <dsp:sp modelId="{5796536B-B4F2-42EA-B0A3-1493ADF85F82}">
      <dsp:nvSpPr>
        <dsp:cNvPr id="0" name=""/>
        <dsp:cNvSpPr/>
      </dsp:nvSpPr>
      <dsp:spPr>
        <a:xfrm>
          <a:off x="406391" y="3568418"/>
          <a:ext cx="986712" cy="55334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D5B54F-9B3D-4D3E-9607-DF94BF3FE000}">
      <dsp:nvSpPr>
        <dsp:cNvPr id="0" name=""/>
        <dsp:cNvSpPr/>
      </dsp:nvSpPr>
      <dsp:spPr>
        <a:xfrm>
          <a:off x="0" y="4261321"/>
          <a:ext cx="8305800" cy="6916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800" b="1" kern="1200" dirty="0" smtClean="0">
              <a:solidFill>
                <a:srgbClr val="006600"/>
              </a:solidFill>
              <a:latin typeface="Monotype Corsiva" pitchFamily="66" charset="0"/>
            </a:rPr>
            <a:t>Я  у  світі   людей </a:t>
          </a:r>
          <a:endParaRPr lang="uk-UA" sz="4800" b="1" kern="1200" dirty="0">
            <a:solidFill>
              <a:srgbClr val="006600"/>
            </a:solidFill>
            <a:latin typeface="Monotype Corsiva" pitchFamily="66" charset="0"/>
          </a:endParaRPr>
        </a:p>
      </dsp:txBody>
      <dsp:txXfrm>
        <a:off x="1730327" y="4261321"/>
        <a:ext cx="6575472" cy="691678"/>
      </dsp:txXfrm>
    </dsp:sp>
    <dsp:sp modelId="{5526E02E-E23C-4893-B210-E0931F9EE279}">
      <dsp:nvSpPr>
        <dsp:cNvPr id="0" name=""/>
        <dsp:cNvSpPr/>
      </dsp:nvSpPr>
      <dsp:spPr>
        <a:xfrm>
          <a:off x="415029" y="4337914"/>
          <a:ext cx="978074" cy="55334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2D9091F-A01D-47C0-853D-C8EE124A13D3}">
      <dsp:nvSpPr>
        <dsp:cNvPr id="0" name=""/>
        <dsp:cNvSpPr/>
      </dsp:nvSpPr>
      <dsp:spPr>
        <a:xfrm>
          <a:off x="1398502" y="-108518"/>
          <a:ext cx="5509130" cy="1917106"/>
        </a:xfrm>
        <a:prstGeom prst="ellipse">
          <a:avLst/>
        </a:prstGeom>
        <a:solidFill>
          <a:schemeClr val="accent4">
            <a:tint val="50000"/>
            <a:alpha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524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5B6C3B-3CA1-416A-AE4C-274A7F714D4F}">
      <dsp:nvSpPr>
        <dsp:cNvPr id="0" name=""/>
        <dsp:cNvSpPr/>
      </dsp:nvSpPr>
      <dsp:spPr>
        <a:xfrm>
          <a:off x="3879478" y="3425003"/>
          <a:ext cx="750093" cy="480060"/>
        </a:xfrm>
        <a:prstGeom prst="down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132D7B-A6FC-4AD3-ADB2-12355B71C0DC}">
      <dsp:nvSpPr>
        <dsp:cNvPr id="0" name=""/>
        <dsp:cNvSpPr/>
      </dsp:nvSpPr>
      <dsp:spPr>
        <a:xfrm>
          <a:off x="1524002" y="3624260"/>
          <a:ext cx="5287260" cy="1309375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Високий рівень знань учнів, бажання вчитися</a:t>
          </a:r>
          <a:endParaRPr lang="ru-RU" sz="2400" b="1" i="1" kern="1200" dirty="0">
            <a:solidFill>
              <a:srgbClr val="CC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524002" y="3624260"/>
        <a:ext cx="5287260" cy="1309375"/>
      </dsp:txXfrm>
    </dsp:sp>
    <dsp:sp modelId="{2B2FCEC3-17D5-4BD5-97A6-3A90E7CEA7BC}">
      <dsp:nvSpPr>
        <dsp:cNvPr id="0" name=""/>
        <dsp:cNvSpPr/>
      </dsp:nvSpPr>
      <dsp:spPr>
        <a:xfrm>
          <a:off x="3034026" y="1600900"/>
          <a:ext cx="2329540" cy="135016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 smtClean="0">
              <a:latin typeface="Bookman Old Style" pitchFamily="18" charset="0"/>
            </a:rPr>
            <a:t>Сучасні технології</a:t>
          </a:r>
          <a:endParaRPr lang="ru-RU" sz="1400" b="1" i="1" kern="1200" dirty="0">
            <a:latin typeface="Bookman Old Style" pitchFamily="18" charset="0"/>
          </a:endParaRPr>
        </a:p>
      </dsp:txBody>
      <dsp:txXfrm>
        <a:off x="3034026" y="1600900"/>
        <a:ext cx="2329540" cy="1350168"/>
      </dsp:txXfrm>
    </dsp:sp>
    <dsp:sp modelId="{1E8BC524-6666-4054-8F7F-460AA22142B1}">
      <dsp:nvSpPr>
        <dsp:cNvPr id="0" name=""/>
        <dsp:cNvSpPr/>
      </dsp:nvSpPr>
      <dsp:spPr>
        <a:xfrm>
          <a:off x="2006796" y="481587"/>
          <a:ext cx="2173407" cy="1214247"/>
        </a:xfrm>
        <a:prstGeom prst="ellipse">
          <a:avLst/>
        </a:prstGeom>
        <a:solidFill>
          <a:schemeClr val="accent4">
            <a:hueOff val="10211518"/>
            <a:satOff val="-11993"/>
            <a:lumOff val="460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 smtClean="0">
              <a:latin typeface="Bookman Old Style" pitchFamily="18" charset="0"/>
            </a:rPr>
            <a:t>Навчальна діяльність</a:t>
          </a:r>
          <a:endParaRPr lang="ru-RU" sz="1800" b="1" i="1" kern="1200" dirty="0">
            <a:latin typeface="Bookman Old Style" pitchFamily="18" charset="0"/>
          </a:endParaRPr>
        </a:p>
      </dsp:txBody>
      <dsp:txXfrm>
        <a:off x="2006796" y="481587"/>
        <a:ext cx="2173407" cy="1214247"/>
      </dsp:txXfrm>
    </dsp:sp>
    <dsp:sp modelId="{77B57AFA-D0E7-4E1B-8D0B-BC67A94EF17A}">
      <dsp:nvSpPr>
        <dsp:cNvPr id="0" name=""/>
        <dsp:cNvSpPr/>
      </dsp:nvSpPr>
      <dsp:spPr>
        <a:xfrm>
          <a:off x="4328948" y="275683"/>
          <a:ext cx="2280786" cy="1350168"/>
        </a:xfrm>
        <a:prstGeom prst="ellipse">
          <a:avLst/>
        </a:prstGeom>
        <a:solidFill>
          <a:schemeClr val="accent4">
            <a:hueOff val="20423036"/>
            <a:satOff val="-23986"/>
            <a:lumOff val="921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 smtClean="0">
              <a:latin typeface="Bookman Old Style" pitchFamily="18" charset="0"/>
            </a:rPr>
            <a:t>Виховна робота</a:t>
          </a:r>
          <a:endParaRPr lang="ru-RU" sz="1800" b="1" i="1" kern="1200" dirty="0">
            <a:latin typeface="Bookman Old Style" pitchFamily="18" charset="0"/>
          </a:endParaRPr>
        </a:p>
      </dsp:txBody>
      <dsp:txXfrm>
        <a:off x="4328948" y="275683"/>
        <a:ext cx="2280786" cy="1350168"/>
      </dsp:txXfrm>
    </dsp:sp>
    <dsp:sp modelId="{415B13EA-8B09-4D5F-9B5D-C02F10744C44}">
      <dsp:nvSpPr>
        <dsp:cNvPr id="0" name=""/>
        <dsp:cNvSpPr/>
      </dsp:nvSpPr>
      <dsp:spPr>
        <a:xfrm>
          <a:off x="1473659" y="41842"/>
          <a:ext cx="5575146" cy="336042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9750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112" tIns="49556" rIns="99112" bIns="49556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 bwMode="auto">
          <a:xfrm>
            <a:off x="4024313" y="0"/>
            <a:ext cx="3079750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112" tIns="49556" rIns="99112" bIns="49556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4E4EFA3F-66E9-45DA-9B6D-39D65BCB9364}" type="datetimeFigureOut">
              <a:rPr lang="ru-RU"/>
              <a:pPr/>
              <a:t>28.02.2015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9688" cy="3840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 bwMode="auto">
          <a:xfrm>
            <a:off x="711200" y="4864100"/>
            <a:ext cx="568325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112" tIns="49556" rIns="99112" bIns="4955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 bwMode="auto">
          <a:xfrm>
            <a:off x="0" y="9725025"/>
            <a:ext cx="3079750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112" tIns="49556" rIns="99112" bIns="49556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 bwMode="auto">
          <a:xfrm>
            <a:off x="4024313" y="9725025"/>
            <a:ext cx="3079750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112" tIns="49556" rIns="99112" bIns="49556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9C54E607-3F30-422F-B565-AA9A9CDE9E8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1E1A97-69E7-4E68-A103-0521F1B2239B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EDF6B8-1500-428D-B084-9F03D7815538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87E154-4511-4584-9A4D-1A13B7F1A707}" type="slidenum">
              <a:rPr lang="ru-RU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3277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75C582-5D13-4BB5-8372-6150E5D86590}" type="slidenum">
              <a:rPr lang="ru-RU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uk-UA" smtClean="0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48DC5C-545E-496B-A472-64E6EF282381}" type="slidenum">
              <a:rPr lang="ru-RU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64515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26189F-4BC4-49C4-B574-3D71E91F1039}" type="slidenum">
              <a:rPr lang="ru-RU"/>
              <a:pPr/>
              <a:t>44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E6AB0-D4F7-4C0A-8152-C5DB9D5830FA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8FC04-2973-48C7-B9F6-7F8632A2CE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25DC2-1F60-42CB-AE65-6DC0FF8404A8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02097-8A25-490E-B6A1-AF61C9D7B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79215-A560-4614-A1EB-020FEC60C668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9769A-34AA-4EE2-BCF1-52F52D672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32352-0933-41C6-9348-A52ACE0A29E3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A0FA4-A3D3-4330-A9AC-7FC51F1F4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0FE64-CE64-4CAC-8BF5-EAB5ECE994D7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B1A4A-6977-4C23-B877-BDCE538F6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09E-B763-4D8B-9F30-E42244A6331F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EEC94-7FA0-46AA-97C5-D9D73E557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C9E05-C7CA-4B4D-BE22-CAA01B8861E0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6C268-0F9C-45FD-822C-A9FC9BF1E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CBD98-EB4F-4C0B-9BB7-9ECBAAA6A598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A61E70-2582-4E00-B411-62999944FB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21F01-1B81-427D-AA24-F966D85181E1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B4EE9-C15D-4278-8B1B-DE3D129A8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29A6C-BA80-4CEB-BA94-27D3766C2F60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679EF-9E9C-4A81-AC25-5AA8442F1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41BA5-803C-40A9-8C01-48A1B0061167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B0091-C392-4227-905D-D286B719A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7AAE63-F880-4E32-BF02-2E4905B59AA1}" type="datetimeFigureOut">
              <a:rPr lang="ru-RU"/>
              <a:pPr>
                <a:defRPr/>
              </a:pPr>
              <a:t>28.02.2015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C9A877-07A4-49B3-AA8A-42132CC0ED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 ?><Relationships xmlns="http://schemas.openxmlformats.org/package/2006/relationships"><Relationship Id="rId3" Target="file:///G:\&#1073;&#1072;&#1085;&#1082;%20%20&#1074;&#1077;&#1073;%20-%20&#1088;&#1077;&#1089;&#1091;&#1088;&#1089;&#1110;&#1074;%20%20&#1047;&#1072;&#1087;&#1086;&#1088;&#1110;&#1079;&#1100;&#1082;&#1086;&#1111;%20%20&#1086;&#1073;&#1083;&#1072;&#1089;&#1090;&#1110;.docx" TargetMode="External" Type="http://schemas.openxmlformats.org/officeDocument/2006/relationships/hyperlink"/><Relationship Id="rId2" Target="&#1089;&#1082;&#1088;&#1080;&#1085;&#1096;&#1086;&#1090;&#1110;%20%20&#1082;%20&#1073;&#1083;&#1086;&#1075;&#1091;.docx" TargetMode="External" Type="http://schemas.openxmlformats.org/officeDocument/2006/relationships/hyperlink"/><Relationship Id="rId1" Target="../slideLayouts/slideLayout5.xml" Type="http://schemas.openxmlformats.org/officeDocument/2006/relationships/slideLayout"/><Relationship Id="rId4" Target="../media/image34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wmf"/><Relationship Id="rId4" Type="http://schemas.openxmlformats.org/officeDocument/2006/relationships/image" Target="../media/image41.jpeg"/></Relationships>
</file>

<file path=ppt/slides/_rels/slide13.xml.rels><?xml version="1.0" encoding="UTF-8" standalone="yes" ?><Relationships xmlns="http://schemas.openxmlformats.org/package/2006/relationships"><Relationship Id="rId3" Target="../media/image4.pn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image45.jpeg" Type="http://schemas.openxmlformats.org/officeDocument/2006/relationships/image"/><Relationship Id="rId5" Target="../media/image44.jpeg" Type="http://schemas.openxmlformats.org/officeDocument/2006/relationships/image"/><Relationship Id="rId4" Target="../media/image43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6.jpeg"/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hyperlink" Target="&#1055;&#1088;&#1077;&#1079;&#1077;&#1085;&#1090;&#1072;&#1094;&#1110;&#1103;%20%20&#1056;&#1052;&#1054;%20%20&#1074;&#1095;&#1080;&#1090;&#1077;&#1083;&#1110;&#1074;%201-&#1093;%20&#1082;&#1083;&#1072;&#1089;&#1110;&#1074;.ppt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&#1076;&#1080;&#1082;&#1090;&#1072;&#1085;&#1090;%20-%20&#1086;&#1076;&#1080;&#1085;%20%20&#1110;&#1079;%20&#1074;&#1072;&#1078;&#1083;&#1080;&#1074;&#1080;&#1093;%20&#1087;&#1088;&#1080;&#1081;&#1086;&#1084;&#1110;&#1074;%20%20&#1085;&#1072;&#1074;&#1095;&#1072;&#1085;&#1085;&#1103;.doc" TargetMode="External"/><Relationship Id="rId3" Type="http://schemas.openxmlformats.org/officeDocument/2006/relationships/hyperlink" Target="../Downloads" TargetMode="External"/><Relationship Id="rId7" Type="http://schemas.openxmlformats.org/officeDocument/2006/relationships/hyperlink" Target="&#1044;&#1110;&#1083;&#1086;&#1074;&#1072;%20%20&#1075;&#1088;&#1072;%20&#1030;&#1085;&#1090;&#1077;&#1088;&#1072;&#1082;&#1090;&#1080;&#1074;&#1085;&#1110;%20&#1090;&#1077;&#1093;&#1085;&#1086;&#1083;&#1086;&#1075;&#1110;&#1111;%20&#1085;&#1072;&#1074;&#1095;&#1072;&#1085;&#1085;&#1103;.doc" TargetMode="External"/><Relationship Id="rId12" Type="http://schemas.openxmlformats.org/officeDocument/2006/relationships/image" Target="../media/image52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&#1087;&#1089;&#1080;&#1093;&#1086;&#1083;&#1086;&#1075;&#1086;%20-&#1087;&#1077;&#1076;&#1072;&#1075;&#1086;&#1075;&#1110;&#1095;&#1085;&#1110;%20&#1072;&#1089;&#1087;&#1077;&#1082;&#1090;&#1080;%20&#1086;&#1088;&#1075;&#1072;&#1085;&#1110;&#1079;&#1072;&#1094;&#1110;&#1111;%20&#1091;&#1088;&#1086;&#1082;&#1091;.doc" TargetMode="External"/><Relationship Id="rId11" Type="http://schemas.openxmlformats.org/officeDocument/2006/relationships/hyperlink" Target="&#1089;&#1082;&#1088;&#1080;&#1085;&#1096;&#1086;&#1090;&#1080;%20%20&#1082;%20&#1073;&#1083;&#1086;&#1075;&#1091;%20-%20&#1087;&#1077;&#1088;&#1077;&#1076;&#1079;&#1074;&#1110;&#1085;.docx" TargetMode="External"/><Relationship Id="rId5" Type="http://schemas.openxmlformats.org/officeDocument/2006/relationships/hyperlink" Target="&#1082;&#1086;&#1084;&#1087;&#1077;&#1090;&#1077;&#1085;&#1090;&#1085;&#1110;&#1089;&#1085;&#1080;&#1081;%20%20%20&#1087;&#1110;&#1076;&#1093;&#1110;&#1076;.docx" TargetMode="External"/><Relationship Id="rId10" Type="http://schemas.openxmlformats.org/officeDocument/2006/relationships/hyperlink" Target="&#1057;&#1082;&#1088;&#1080;&#1085;&#1096;&#1086;&#1090;&#1080;%20&#1082;%20&#1079;&#1072;&#1087;&#1086;&#1074;&#1080;&#1082;&#1080;.docx" TargetMode="External"/><Relationship Id="rId4" Type="http://schemas.openxmlformats.org/officeDocument/2006/relationships/hyperlink" Target="&#1082;&#1086;&#1084;&#1087;&#1077;&#1090;&#1077;&#1085;&#1090;&#1110;&#1089;&#1085;&#1080;&#1081;%20&#1087;&#1110;&#1076;&#1093;&#1110;&#1076;%20&#1091;%20&#1085;&#1072;&#1074;&#1095;&#1072;&#1085;&#1085;&#1110;%20&#1075;&#1088;&#1072;&#1084;&#1086;&#1090;&#1080;%20&#1087;&#1077;&#1088;&#1096;&#1086;&#1082;&#1083;&#1072;&#1089;&#1085;&#1080;&#1082;&#1110;&#1074;..doc" TargetMode="External"/><Relationship Id="rId9" Type="http://schemas.openxmlformats.org/officeDocument/2006/relationships/hyperlink" Target="&#1052;&#1086;&#1076;&#1077;&#1083;&#1100;%20%20&#1074;&#1080;&#1087;&#1091;&#1089;&#1082;&#1085;&#1080;&#1082;&#1072;%204%20&#1082;&#1083;&#1072;&#1089;&#1091;.pptx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gif"/><Relationship Id="rId3" Type="http://schemas.openxmlformats.org/officeDocument/2006/relationships/hyperlink" Target="&#1087;&#1089;&#1080;&#1093;&#1086;&#1083;&#1086;&#1075;&#1086;%20-&#1087;&#1077;&#1076;&#1072;&#1075;&#1086;&#1075;&#1110;&#1095;&#1085;&#1110;%20&#1072;&#1089;&#1087;&#1077;&#1082;&#1090;&#1080;%20&#1086;&#1088;&#1075;&#1072;&#1085;&#1110;&#1079;&#1072;&#1094;&#1110;&#1111;%20&#1091;&#1088;&#1086;&#1082;&#1091;.doc" TargetMode="External"/><Relationship Id="rId7" Type="http://schemas.openxmlformats.org/officeDocument/2006/relationships/hyperlink" Target="&#1082;&#1086;&#1084;&#1087;&#1077;&#1090;&#1077;&#1085;&#1090;&#1110;&#1089;&#1085;&#1080;&#1081;%20&#1087;&#1110;&#1076;&#1093;&#1110;&#1076;%20&#1091;%20&#1085;&#1072;&#1074;&#1095;&#1072;&#1085;&#1085;&#1110;%20&#1075;&#1088;&#1072;&#1084;&#1086;&#1090;&#1080;%20&#1087;&#1077;&#1088;&#1096;&#1086;&#1082;&#1083;&#1072;&#1089;&#1085;&#1080;&#1082;&#1110;&#1074;..doc" TargetMode="External"/><Relationship Id="rId2" Type="http://schemas.openxmlformats.org/officeDocument/2006/relationships/hyperlink" Target="&#1055;&#1110;&#1076;&#1075;&#1086;&#1090;&#1086;&#1074;&#1082;&#1072;%20%20&#1074;&#1095;&#1080;&#1090;&#1077;&#1083;&#1103;%20%20&#1076;&#1086;%20&#1074;&#1087;&#1088;&#1086;&#1074;&#1072;&#1076;&#1078;&#1077;&#1085;&#1085;&#1103;%20&#1053;&#1086;&#1074;&#1086;&#1075;&#1086;%20&#1076;&#1077;&#1088;&#1078;&#1089;&#1090;&#1072;&#1085;&#1076;&#1072;&#1088;&#1090;&#1091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82;&#1086;&#1084;&#1077;&#1085;&#1090;&#1072;&#1088;%20%20&#1076;&#1086;%20&#1087;&#1088;&#1086;&#1075;&#1088;&#1072;&#1084;&#1080;%20%20&#1079;%20&#1084;&#1072;&#1090;&#1077;&#1084;&#1072;&#1090;&#1080;&#1082;&#1080;.docx" TargetMode="External"/><Relationship Id="rId5" Type="http://schemas.openxmlformats.org/officeDocument/2006/relationships/hyperlink" Target="file:///G:\&#1056;&#1052;&#1054;%20%201-&#1093;%20&#1082;&#1083;&#1072;&#1089;&#1110;&#1074;\&#1089;&#1077;&#1088;&#1087;&#1077;&#1085;&#1100;%202013\&#1082;&#1086;&#1084;&#1087;&#1077;&#1090;&#1077;&#1085;&#1090;&#1085;&#1110;&#1089;&#1085;&#1072;%20&#1089;&#1087;&#1088;&#1103;&#1084;&#1086;&#1074;&#1072;&#1085;&#1110;&#1089;&#1090;&#1100;%20&#1085;&#1086;&#1074;&#1080;&#1093;%20%20&#1085;&#1072;&#1074;&#1095;&#1072;&#1083;&#1100;&#1085;&#1080;&#1093;%20%20&#1087;&#1088;&#1086;&#1075;&#1088;&#1072;&#1084;%20%20&#1076;&#1083;&#1103;%20%20&#1087;&#1086;&#1095;&#1072;&#1090;&#1082;&#1086;&#1074;&#1086;&#1111;%20%20&#1096;&#1082;&#1086;&#1083;&#1080;.doc" TargetMode="External"/><Relationship Id="rId4" Type="http://schemas.openxmlformats.org/officeDocument/2006/relationships/hyperlink" Target="&#1072;&#1085;&#1072;&#1083;&#1110;&#1079;%20%20&#1088;&#1086;&#1073;&#1086;&#1090;&#1080;%20&#1056;&#1052;&#1054;%20&#1074;&#1095;&#1080;&#1090;&#1077;&#1083;&#1110;&#1074;%204-&#1093;%20&#1082;&#1083;&#1072;&#1089;&#1110;&#1074;.doc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hyperlink" Target="&#1054;&#1089;&#1086;&#1073;&#1083;&#1080;&#1074;&#1086;&#1089;&#1090;&#1110;%20%20&#1085;&#1072;&#1074;&#1095;&#1072;&#1083;&#1100;&#1085;&#1086;&#1075;&#1086;%20%20&#1079;&#1084;&#1110;&#1089;&#1090;&#1091;%20%20&#1087;&#1110;&#1076;&#1088;&#1091;&#1095;&#1085;&#1080;&#1082;&#1072;%20%20&#1059;&#1082;&#1088;&#1072;&#1111;&#1085;&#1089;&#1100;&#1082;&#1072;%20%20&#1084;&#1086;&#1074;&#1072;%20-%202%20&#1082;&#1083;&#1072;&#1089;.doc" TargetMode="External"/><Relationship Id="rId7" Type="http://schemas.openxmlformats.org/officeDocument/2006/relationships/image" Target="../media/image52.gif"/><Relationship Id="rId2" Type="http://schemas.openxmlformats.org/officeDocument/2006/relationships/hyperlink" Target="&#1040;&#1085;&#1072;&#1083;&#1110;&#1079;%20&#1088;&#1086;&#1073;&#1086;&#1090;&#1080;%20&#1056;&#1052;&#1054;%20%20&#1079;&#1072;%201%20&#1082;&#1083;&#1072;&#1089;%20-%202014%20%20&#1088;&#1110;&#1082;.do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56;&#1052;&#1054;%20%202%20&#1082;&#1083;&#1072;&#1089;%20-%202%20&#1079;&#1072;&#1089;&#1110;&#1076;&#1072;&#1085;&#1085;&#1103;/&#1079;&#1076;&#1086;&#1088;&#1086;&#1074;&#1103;&#1079;&#1073;&#1077;&#1088;&#1110;&#1075;&#1072;&#1102;&#1095;&#1110;%20%20&#1090;&#1077;&#1093;&#1085;&#1086;&#1083;&#1086;&#1075;&#1110;&#1110;.docx" TargetMode="External"/><Relationship Id="rId5" Type="http://schemas.openxmlformats.org/officeDocument/2006/relationships/hyperlink" Target="&#1079;&#1076;&#1086;&#1088;&#1086;&#1074;&#1103;&#1079;&#1073;&#1077;&#1088;&#1110;&#1075;&#1072;&#1102;&#1095;&#1110;%20%20&#1090;&#1077;&#1093;&#1085;&#1086;&#1083;&#1086;&#1075;&#1110;&#1110;.docx" TargetMode="External"/><Relationship Id="rId4" Type="http://schemas.openxmlformats.org/officeDocument/2006/relationships/hyperlink" Target="&#1086;&#1089;&#1086;&#1073;&#1083;&#1080;&#1074;&#1086;&#1089;&#1090;&#1110;%20%20&#1074;&#1080;&#1074;&#1095;&#1077;&#1085;&#1085;&#1103;%20%20&#1084;&#1072;&#1090;&#1077;&#1084;&#1072;&#1090;&#1080;&#1082;&#1080;.docx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&#1057;&#1077;&#1088;&#1090;&#1080;&#1092;&#1110;&#1082;&#1072;&#1090;%20-%20&#1088;&#1077;&#1089;&#1091;&#1088;&#1089;&#1080;%20&#1076;&#1083;&#1103;%20%20&#1084;&#1086;&#1090;&#1080;&#1074;&#1072;&#1094;&#1080;&#1111;.docx" TargetMode="External"/><Relationship Id="rId2" Type="http://schemas.openxmlformats.org/officeDocument/2006/relationships/hyperlink" Target="&#1052;&#1091;&#1083;&#1100;&#1090;&#1080;&#1084;&#1077;&#1076;&#1110;&#1081;&#1085;&#1080;&#1081;%20&#1089;&#1091;&#1087;&#1088;&#1086;&#1074;&#1086;&#1076;%20&#1091;&#1088;&#1086;&#1082;&#1091;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1096;&#1083;&#1103;&#1093;&#1080;%20%20&#1087;&#1110;&#1076;&#1074;&#1080;&#1097;&#1077;&#1085;&#1085;&#1103;%20&#1096;&#1082;&#1110;&#1083;&#1100;&#1085;&#1086;&#1075;&#1086;%20&#1091;&#1088;&#1086;&#1082;&#1091;.rtf" TargetMode="External"/><Relationship Id="rId4" Type="http://schemas.openxmlformats.org/officeDocument/2006/relationships/hyperlink" Target="&#1089;&#1077;&#1088;&#1090;&#1080;&#1092;&#1110;&#1082;&#1072;&#1090;%20-%20%20&#1076;&#1086;&#1084;.&#1079;&#1072;&#1074;&#1076;&#1072;&#1085;&#1085;&#1103;%20-%20%20&#1103;&#1082;%20&#1074;&#1083;&#1091;&#1095;&#1080;&#1090;&#1080;%20&#1074;%20&#1076;&#1110;&#1090;&#1077;&#1081;,%20&#1072;%20&#1085;&#1077;%20%20&#1074;%20%20&#1073;&#1072;&#1090;&#1100;&#1082;&#1110;&#1074;..docx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hyperlink" Target="&#1091;&#1088;&#1086;&#1082;%20%20&#1095;&#1080;&#1090;&#1072;&#1085;&#1085;&#1103;%20-%20%20%20%20%20%20%20%20%20&#1073;&#1091;&#1082;&#1074;&#1072;%20%20&#1090;.doc" TargetMode="External"/><Relationship Id="rId7" Type="http://schemas.openxmlformats.org/officeDocument/2006/relationships/image" Target="../media/image59.jpeg"/><Relationship Id="rId2" Type="http://schemas.openxmlformats.org/officeDocument/2006/relationships/hyperlink" Target="1%20&#1082;&#1083;&#1072;&#1089;%20%20&#1074;&#1110;&#1076;&#1082;&#1088;&#1080;&#1090;&#1080;&#1081;%20%20&#1091;&#1088;&#1086;&#1082;%20%20&#1079;%20&#1084;&#1072;&#1090;&#1077;&#1084;&#1072;&#1090;&#1080;&#1082;&#1080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hyperlink" Target="&#1091;&#1088;&#1086;&#1082;_&#1079;_&#1084;&#1072;&#1090;&#1077;&#1084;&#1072;&#1090;&#1080;&#1082;&#1080;_-_&#1089;&#1082;&#1083;&#1072;&#1076;_&#1095;&#1080;&#1089;&#1083;&#1072;_6..doc%20&#1091;%201%20&#1082;&#1083;&#1072;&#1089;&#1110;.doc" TargetMode="External"/><Relationship Id="rId4" Type="http://schemas.openxmlformats.org/officeDocument/2006/relationships/hyperlink" Target="file:///G:\&#1091;&#1088;&#1086;&#1082;%20%20&#1079;%20&#1084;&#1072;&#1090;&#1077;&#1084;&#1072;&#1090;&#1080;&#1082;&#1080;%201%20&#1082;&#1083;&#1072;&#1089;\&#1091;&#1088;&#1086;&#1082;_&#1079;_&#1084;&#1072;&#1090;&#1077;&#1084;&#1072;&#1090;&#1080;&#1082;&#1080;_-_&#1089;&#1082;&#1083;&#1072;&#1076;_&#1095;&#1080;&#1089;&#1083;&#1072;_6..doc%20&#1091;%201%20&#1082;&#1083;&#1072;&#1089;&#1110;.doc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&#1042;&#1110;&#1085;&#1086;&#1082;%20%20&#1087;&#1086;&#1077;&#1079;&#1110;&#1081;%20%20&#1076;&#1083;&#1103;%20&#1058;&#1072;&#1088;&#1072;&#1089;&#1072;.ppt" TargetMode="External"/><Relationship Id="rId2" Type="http://schemas.openxmlformats.org/officeDocument/2006/relationships/hyperlink" Target="&#1055;&#1088;&#1080;&#1089;&#1083;&#1110;&#1074;&#1085;&#1080;&#1082;%20-%204%20&#1082;&#1083;&#1072;&#1089;.ppt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hyperlink" Target="&#1042;&#1077;&#1083;&#1080;&#1082;&#1110;%20&#1087;&#1088;&#1072;&#1074;&#1072;%20&#1084;&#1072;&#1083;&#1077;&#1085;&#1100;&#1082;&#1086;&#1111;%20%20&#1083;&#1102;&#1076;&#1080;&#1085;&#1080;.pp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&#1087;&#1086;&#1088;&#1090;&#1092;&#1086;&#1083;&#1110;&#1086;/&#1044;&#1086;&#1087;&#1086;&#1084;&#1086;&#1078;&#1080;%20%20&#1087;&#1090;&#1072;&#1093;&#1072;&#1084;%20%20&#1074;&#1079;&#1080;&#1084;&#1082;&#1091;/&#1088;&#1077;&#1072;&#1083;&#1110;&#1079;&#1072;&#1094;&#1110;&#1103;%20&#1087;&#1088;&#1086;&#1077;&#1082;&#1090;&#1091;%20&#1076;&#1086;&#1087;&#1086;&#1084;&#1086;&#1078;&#1080;%20%20&#1087;&#1090;&#1072;&#1093;&#1072;&#1084;%20%20&#1074;&#1079;&#1080;&#1084;&#1082;&#1091;.doc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Gmail" TargetMode="External"/><Relationship Id="rId2" Type="http://schemas.openxmlformats.org/officeDocument/2006/relationships/hyperlink" Target="&#1057;&#1082;&#1088;&#1080;&#1085;&#1100;&#1082;&#1072;%20%20&#1089;&#1082;&#1086;&#1088;&#1086;&#1084;&#1086;&#1074;&#1086;&#1082;%20%20-%20&#1091;&#1088;&#1086;&#1082;%20&#1095;&#1080;&#1090;&#1072;&#1085;&#1085;&#1103;%20%20&#1091;%202%20&#1082;&#1083;&#1072;&#1089;&#1110;.doc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hyperlink" Target="Gmail/PICT2590.JPG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&#1046;&#1080;&#1090;&#1090;&#1103;%201-%20&#1073;%20&#1082;&#1083;&#1072;&#1089;&#1091;.ppt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file:///G:\&#1054;&#1088;&#1075;&#1072;&#1085;&#1110;&#1079;&#1072;&#1094;&#1110;&#1103;%20&#1085;&#1072;&#1074;&#1095;&#1072;&#1083;&#1100;&#1085;&#1086;&#1075;&#1086;%20%20&#1089;&#1077;&#1088;&#1077;&#1076;&#1086;&#1074;&#1080;&#1097;&#1072;%20&#1091;&#1095;&#1085;&#1110;&#1074;%201%20&#1082;&#1083;&#1072;&#1089;&#1091;.docx" TargetMode="External"/><Relationship Id="rId7" Type="http://schemas.openxmlformats.org/officeDocument/2006/relationships/image" Target="../media/image66.jpeg"/><Relationship Id="rId2" Type="http://schemas.openxmlformats.org/officeDocument/2006/relationships/slideLayout" Target="../slideLayouts/slideLayout4.xml"/><Relationship Id="rId1" Type="http://schemas.openxmlformats.org/officeDocument/2006/relationships/video" Target="file:///D:\Transcend\&#1087;&#1086;&#1088;&#1090;&#1092;&#1086;&#1083;&#1110;&#1086;%20%20&#1050;&#1110;&#1082;&#1086;&#1090;&#1100;%20&#1054;.%20&#1030;\&#1050;&#1048;&#1050;&#1054;&#1058;&#1068;%201&#1041;%20&#1050;&#1051;&#1040;&#1057;&#1057;.mp4" TargetMode="External"/><Relationship Id="rId6" Type="http://schemas.openxmlformats.org/officeDocument/2006/relationships/image" Target="../media/image65.png"/><Relationship Id="rId5" Type="http://schemas.openxmlformats.org/officeDocument/2006/relationships/hyperlink" Target="file:///G:\&#1050;&#1048;&#1050;&#1054;&#1058;&#1068;%201&#1041;%20&#1050;&#1051;&#1040;&#1057;&#1057;.mp4" TargetMode="External"/><Relationship Id="rId4" Type="http://schemas.openxmlformats.org/officeDocument/2006/relationships/hyperlink" Target="&#1054;&#1088;&#1075;&#1072;&#1085;&#1110;&#1079;&#1072;&#1094;&#1110;&#1103;%20%20&#1085;&#1072;&#1074;&#1095;&#1072;&#1083;&#1100;&#1085;&#1086;&#1075;&#1086;%20%20&#1089;&#1077;&#1088;&#1077;&#1076;&#1086;&#1074;&#1080;&#1097;&#1072;.doc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file:///G:\&#1075;&#1088;&#1091;&#1087;&#1072;\&#1084;&#1072;&#1088;&#1096;&#1088;&#1091;&#1090;&#1085;&#1080;&#1081;%20%20&#1083;&#1080;&#1089;&#1090;.doc" TargetMode="External"/><Relationship Id="rId2" Type="http://schemas.openxmlformats.org/officeDocument/2006/relationships/hyperlink" Target="file:///G:\&#1075;&#1088;&#1091;&#1087;&#1072;\&#1072;&#1082;&#1090;&#1080;&#1074;&#1085;&#1077;%20%20&#1076;&#1086;&#1079;&#1074;&#1110;&#1083;&#1083;&#1103;%20%20&#1074;%20%20&#1075;&#1088;&#1091;&#1087;&#1110;.doc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hyperlink" Target="file:///G:\&#1075;&#1088;&#1091;&#1087;&#1072;\&#1092;&#1110;&#1079;&#1080;&#1095;&#1085;&#1086;%20-&#1086;&#1079;&#1076;&#1086;&#1088;&#1086;&#1074;&#1095;&#1072;%20%20&#1088;&#1086;&#1073;&#1086;&#1090;&#1072;.doc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diagramLayout" Target="../diagrams/layout2.xml"/><Relationship Id="rId7" Type="http://schemas.openxmlformats.org/officeDocument/2006/relationships/image" Target="../media/image68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&#1087;&#1086;&#1088;&#1090;&#1092;&#1086;&#1083;&#1110;&#1086;/&#1044;&#1086;&#1087;&#1086;&#1084;&#1086;&#1078;&#1080;%20%20&#1087;&#1090;&#1072;&#1093;&#1072;&#1084;%20%20&#1074;&#1079;&#1080;&#1084;&#1082;&#1091;/&#1088;&#1077;&#1072;&#1083;&#1110;&#1079;&#1072;&#1094;&#1110;&#1103;%20&#1087;&#1088;&#1086;&#1077;&#1082;&#1090;&#1091;%20&#1076;&#1086;&#1087;&#1086;&#1084;&#1086;&#1078;&#1080;%20%20&#1087;&#1090;&#1072;&#1093;&#1072;&#1084;%20%20&#1074;&#1079;&#1080;&#1084;&#1082;&#1091;.doc" TargetMode="External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72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 ?><Relationships xmlns="http://schemas.openxmlformats.org/package/2006/relationships"><Relationship Id="rId3" Target="file:///G:\&#1082;&#1072;&#1073;&#1110;&#1085;&#1077;&#1090;\&#1055;&#1083;&#1072;&#1085;%20%20&#1088;&#1086;&#1073;&#1086;&#1090;&#1080;%20&#1082;&#1072;&#1073;&#1110;&#1085;&#1077;&#1090;&#1091;.doc" TargetMode="External" Type="http://schemas.openxmlformats.org/officeDocument/2006/relationships/hyperlink"/><Relationship Id="rId7" Target="../media/image74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2.xml" Type="http://schemas.openxmlformats.org/officeDocument/2006/relationships/slideLayout"/><Relationship Id="rId6" Target="file:///G:\&#1082;&#1072;&#1073;&#1110;&#1085;&#1077;&#1090;\&#1091;&#1082;&#1088;&#1072;&#1111;&#1085;&#1089;&#1100;&#1082;&#1072;%20%20&#1084;&#1086;&#1074;&#1072;.doc" TargetMode="External" Type="http://schemas.openxmlformats.org/officeDocument/2006/relationships/hyperlink"/><Relationship Id="rId5" Target="file:///G:\&#1082;&#1072;&#1073;&#1110;&#1085;&#1077;&#1090;\&#1090;&#1077;&#1082;&#1089;&#1090;&#1080;%20&#1076;&#1083;&#1103;%20%20&#1095;&#1080;&#1090;&#1072;&#1085;&#1085;&#1103;%20%20%20%20&#1084;&#1086;&#1074;&#1095;&#1082;&#1080;.doc" TargetMode="External" Type="http://schemas.openxmlformats.org/officeDocument/2006/relationships/hyperlink"/><Relationship Id="rId4" Target="file:///G:\&#1082;&#1072;&#1073;&#1110;&#1085;&#1077;&#1090;\&#1058;&#1072;&#1073;&#1083;&#1080;&#1094;&#1110;.doc" TargetMode="External" Type="http://schemas.openxmlformats.org/officeDocument/2006/relationships/hyperlink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gi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4.jpeg"/><Relationship Id="rId5" Type="http://schemas.openxmlformats.org/officeDocument/2006/relationships/image" Target="../media/image19.jpeg"/><Relationship Id="rId10" Type="http://schemas.openxmlformats.org/officeDocument/2006/relationships/image" Target="../media/image23.jpeg"/><Relationship Id="rId4" Type="http://schemas.openxmlformats.org/officeDocument/2006/relationships/image" Target="../media/image18.jpeg"/><Relationship Id="rId9" Type="http://schemas.openxmlformats.org/officeDocument/2006/relationships/image" Target="file:///C:\Users\&#1054;&#1082;&#1089;&#1072;&#1085;&#1072;\Desktop\media\image1.jpe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file:///C:\Users\&#1054;&#1082;&#1089;&#1072;&#1085;&#1072;\Desktop\media\image1.jpe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&#1054;&#1082;&#1089;&#1072;&#1085;&#1072;\Desktop\media\image1.jpeg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2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1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1400" b="1" dirty="0" smtClean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1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2286000" y="1371600"/>
            <a:ext cx="3886200" cy="7620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14341" name="Picture 2" descr="School-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219200" y="228600"/>
            <a:ext cx="66294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3600" b="1" i="1" kern="0" dirty="0" err="1">
                <a:solidFill>
                  <a:srgbClr val="002060"/>
                </a:solidFill>
                <a:effectLst>
                  <a:outerShdw dist="38096" dir="2700000">
                    <a:srgbClr val="C0C0C0"/>
                  </a:outerShdw>
                </a:effectLst>
                <a:latin typeface="+mn-lt"/>
              </a:rPr>
              <a:t>Портфоліо</a:t>
            </a:r>
            <a:r>
              <a:rPr lang="uk-UA" sz="3600" b="1" i="1" kern="0" dirty="0">
                <a:solidFill>
                  <a:srgbClr val="002060"/>
                </a:solidFill>
                <a:effectLst>
                  <a:outerShdw dist="38096" dir="2700000">
                    <a:srgbClr val="C0C0C0"/>
                  </a:outerShdw>
                </a:effectLst>
                <a:latin typeface="+mn-lt"/>
              </a:rPr>
              <a:t> вчителя – це…</a:t>
            </a:r>
            <a:endParaRPr lang="ru-RU" sz="3600" b="1" i="1" kern="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4800" y="914400"/>
            <a:ext cx="5791200" cy="41354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2800" b="1" kern="0" dirty="0">
                <a:solidFill>
                  <a:srgbClr val="FFCC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П</a:t>
            </a:r>
            <a:r>
              <a:rPr lang="uk-UA" sz="2800" b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 </a:t>
            </a:r>
            <a:r>
              <a:rPr lang="uk-UA" sz="3200" b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– </a:t>
            </a:r>
            <a:r>
              <a:rPr lang="uk-UA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педагогічні інновації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3200" b="1" kern="0" dirty="0">
                <a:solidFill>
                  <a:srgbClr val="FFCC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О</a:t>
            </a:r>
            <a:r>
              <a:rPr lang="uk-UA" sz="3200" b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 – </a:t>
            </a:r>
            <a:r>
              <a:rPr lang="uk-UA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освітні маршрути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3200" b="1" kern="0" dirty="0">
                <a:solidFill>
                  <a:srgbClr val="FFCC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Р</a:t>
            </a:r>
            <a:r>
              <a:rPr lang="uk-UA" sz="3200" b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 – </a:t>
            </a:r>
            <a:r>
              <a:rPr lang="uk-UA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робота над собою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3200" b="1" kern="0" dirty="0">
                <a:solidFill>
                  <a:srgbClr val="FFCC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Т</a:t>
            </a:r>
            <a:r>
              <a:rPr lang="uk-UA" sz="3200" b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 – </a:t>
            </a:r>
            <a:r>
              <a:rPr lang="uk-UA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технології навчання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3200" b="1" kern="0" dirty="0">
                <a:solidFill>
                  <a:srgbClr val="FFCC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Ф</a:t>
            </a:r>
            <a:r>
              <a:rPr lang="uk-UA" sz="3200" b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 – </a:t>
            </a:r>
            <a:r>
              <a:rPr lang="uk-UA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фіксування результатів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3200" b="1" kern="0" dirty="0">
                <a:solidFill>
                  <a:srgbClr val="FFCC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О</a:t>
            </a:r>
            <a:r>
              <a:rPr lang="uk-UA" sz="3200" b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 – </a:t>
            </a:r>
            <a:r>
              <a:rPr lang="uk-UA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оцінка власних досягнень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3200" b="1" kern="0" dirty="0">
                <a:solidFill>
                  <a:srgbClr val="FFCC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Л</a:t>
            </a:r>
            <a:r>
              <a:rPr lang="uk-UA" sz="3200" b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 – </a:t>
            </a:r>
            <a:r>
              <a:rPr lang="uk-UA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любов до професії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3200" b="1" kern="0" dirty="0">
                <a:solidFill>
                  <a:srgbClr val="FFCC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І</a:t>
            </a:r>
            <a:r>
              <a:rPr lang="uk-UA" sz="3200" b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 – </a:t>
            </a:r>
            <a:r>
              <a:rPr lang="uk-UA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імпульс до активності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3200" b="1" kern="0" dirty="0">
                <a:solidFill>
                  <a:srgbClr val="FFCC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О</a:t>
            </a:r>
            <a:r>
              <a:rPr lang="uk-UA" sz="3200" kern="0" dirty="0">
                <a:solidFill>
                  <a:srgbClr val="FFCC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 </a:t>
            </a:r>
            <a:r>
              <a:rPr lang="uk-UA" sz="3200" b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– </a:t>
            </a:r>
            <a:r>
              <a:rPr lang="uk-UA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об</a:t>
            </a:r>
            <a:r>
              <a:rPr lang="en-US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`</a:t>
            </a:r>
            <a:r>
              <a:rPr lang="uk-UA" sz="2800" b="1" i="1" kern="0" dirty="0" err="1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єктивний</a:t>
            </a:r>
            <a:r>
              <a:rPr lang="uk-UA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 погляд на 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2800" b="1" i="1" kern="0" dirty="0">
                <a:solidFill>
                  <a:srgbClr val="000000"/>
                </a:solidFill>
                <a:effectLst>
                  <a:outerShdw dist="38096" dir="2700000">
                    <a:srgbClr val="C0C0C0"/>
                  </a:outerShdw>
                </a:effectLst>
                <a:latin typeface="Constantia"/>
              </a:rPr>
              <a:t>себе</a:t>
            </a:r>
            <a:endParaRPr lang="ru-RU" sz="2800" b="1" i="1" kern="0" dirty="0">
              <a:solidFill>
                <a:srgbClr val="000000"/>
              </a:solidFill>
              <a:effectLst>
                <a:outerShdw dist="38096" dir="2700000">
                  <a:srgbClr val="C0C0C0"/>
                </a:outerShdw>
              </a:effectLst>
              <a:latin typeface="Constanti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b="1" lang="uk-UA" smtClean="0">
                <a:solidFill>
                  <a:srgbClr val="CC0000"/>
                </a:solidFill>
                <a:latin charset="0" pitchFamily="66" typeface="Monotype Corsiva"/>
                <a:hlinkClick action="ppaction://hlinkfile" r:id="rId2"/>
              </a:rPr>
              <a:t>Блог “Школярик ”</a:t>
            </a:r>
            <a:r>
              <a:rPr b="1" lang="uk-UA" smtClean="0">
                <a:solidFill>
                  <a:srgbClr val="0000CC"/>
                </a:solidFill>
                <a:latin charset="0" pitchFamily="66" typeface="Monotype Corsiva"/>
                <a:hlinkClick action="ppaction://hlinkfile" r:id="rId2"/>
              </a:rPr>
              <a:t>  </a:t>
            </a:r>
            <a:r>
              <a:rPr b="1" lang="uk-UA" smtClean="0">
                <a:solidFill>
                  <a:srgbClr val="0000CC"/>
                </a:solidFill>
                <a:latin charset="0" pitchFamily="66" typeface="Monotype Corsiva"/>
                <a:hlinkClick action="ppaction://hlinkfile" r:id="rId3"/>
              </a:rPr>
              <a:t>- це віртуальний простір   вчителя</a:t>
            </a:r>
            <a:endParaRPr b="1" lang="uk-UA" smtClean="0">
              <a:solidFill>
                <a:srgbClr val="0000CC"/>
              </a:solidFill>
              <a:latin charset="0" pitchFamily="66" typeface="Monotype Corsiva"/>
            </a:endParaRPr>
          </a:p>
        </p:txBody>
      </p:sp>
      <p:sp>
        <p:nvSpPr>
          <p:cNvPr id="25602" name="Текст 5"/>
          <p:cNvSpPr>
            <a:spLocks noGrp="1"/>
          </p:cNvSpPr>
          <p:nvPr>
            <p:ph idx="1" type="body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25603" name="Содержимое 6"/>
          <p:cNvSpPr>
            <a:spLocks noGrp="1"/>
          </p:cNvSpPr>
          <p:nvPr>
            <p:ph idx="2" sz="half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25604" name="Текст 7"/>
          <p:cNvSpPr>
            <a:spLocks noGrp="1"/>
          </p:cNvSpPr>
          <p:nvPr>
            <p:ph idx="3" sz="quarter" type="body"/>
          </p:nvPr>
        </p:nvSpPr>
        <p:spPr>
          <a:xfrm>
            <a:off x="4645025" y="1600200"/>
            <a:ext cx="4041775" cy="1219200"/>
          </a:xfrm>
        </p:spPr>
        <p:txBody>
          <a:bodyPr/>
          <a:lstStyle/>
          <a:p>
            <a:r>
              <a:rPr lang="uk-UA" smtClean="0">
                <a:solidFill>
                  <a:srgbClr val="CC0000"/>
                </a:solidFill>
              </a:rPr>
              <a:t>Використовую  блог :як</a:t>
            </a:r>
            <a:endParaRPr lang="uk-UA" smtClean="0"/>
          </a:p>
          <a:p>
            <a:endParaRPr lang="uk-UA" smtClean="0"/>
          </a:p>
        </p:txBody>
      </p:sp>
      <p:sp>
        <p:nvSpPr>
          <p:cNvPr id="9" name="Содержимое 8"/>
          <p:cNvSpPr>
            <a:spLocks noGrp="1"/>
          </p:cNvSpPr>
          <p:nvPr>
            <p:ph idx="4" sz="quarter"/>
          </p:nvPr>
        </p:nvSpPr>
        <p:spPr>
          <a:xfrm>
            <a:off x="4495800" y="2514600"/>
            <a:ext cx="4191000" cy="3611563"/>
          </a:xfrm>
        </p:spPr>
        <p:txBody>
          <a:bodyPr/>
          <a:lstStyle/>
          <a:p>
            <a:pPr>
              <a:buFont charset="2" pitchFamily="2" typeface="Wingdings"/>
              <a:buChar char="Ø"/>
            </a:pPr>
            <a:r>
              <a:rPr lang="uk-UA" smtClean="0"/>
              <a:t>інтерактивну  технологію навчання;</a:t>
            </a:r>
          </a:p>
          <a:p>
            <a:pPr>
              <a:buFont charset="2" pitchFamily="2" typeface="Wingdings"/>
              <a:buChar char="Ø"/>
            </a:pPr>
            <a:r>
              <a:rPr lang="uk-UA" smtClean="0"/>
              <a:t>засіб рефлексії ;</a:t>
            </a:r>
          </a:p>
          <a:p>
            <a:pPr>
              <a:buFont charset="2" pitchFamily="2" typeface="Wingdings"/>
              <a:buChar char="Ø"/>
            </a:pPr>
            <a:r>
              <a:rPr lang="uk-UA" smtClean="0"/>
              <a:t>середовище індивідуального професійного розвитку  і самостійності  особистості;</a:t>
            </a:r>
          </a:p>
          <a:p>
            <a:pPr>
              <a:buFont charset="2" pitchFamily="2" typeface="Wingdings"/>
              <a:buChar char="Ø"/>
            </a:pPr>
            <a:r>
              <a:rPr lang="uk-UA" smtClean="0"/>
              <a:t>електронне портфоліо.</a:t>
            </a:r>
          </a:p>
        </p:txBody>
      </p:sp>
      <p:pic>
        <p:nvPicPr>
          <p:cNvPr id="25606" name="Рисунок 4"/>
          <p:cNvPicPr>
            <a:picLocks noChangeArrowheads="1" noChangeAspect="1"/>
          </p:cNvPicPr>
          <p:nvPr/>
        </p:nvPicPr>
        <p:blipFill>
          <a:blip cstate="print" r:embed="rId4"/>
          <a:srcRect b="30" r="2"/>
          <a:stretch>
            <a:fillRect/>
          </a:stretch>
        </p:blipFill>
        <p:spPr bwMode="auto">
          <a:xfrm>
            <a:off x="228600" y="1752600"/>
            <a:ext cx="3962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2"/>
                                        <p:tgtEl>
                                          <p:spTgt spid="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9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22"/>
                                        <p:tgtEl>
                                          <p:spTgt spid="9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23554" name="WordArt 2"/>
          <p:cNvSpPr>
            <a:spLocks noChangeArrowheads="1" noChangeShapeType="1" noTextEdit="1"/>
          </p:cNvSpPr>
          <p:nvPr/>
        </p:nvSpPr>
        <p:spPr bwMode="auto">
          <a:xfrm>
            <a:off x="381000" y="361950"/>
            <a:ext cx="8382000" cy="10953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pic>
        <p:nvPicPr>
          <p:cNvPr id="26627" name="Picture 2" descr="http://ovp1970.ucoz.ru/dosvid/generator-3-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0"/>
            <a:ext cx="7620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 descr="C:\Users\Оксана\Downloads\s798414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762000"/>
            <a:ext cx="38100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4" descr="C:\Users\Оксана\Downloads\s416875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762000"/>
            <a:ext cx="38100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C:\Users\Оксана\Downloads\s65000793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28600" y="3790950"/>
            <a:ext cx="3810000" cy="3067050"/>
          </a:xfrm>
        </p:spPr>
      </p:pic>
      <p:pic>
        <p:nvPicPr>
          <p:cNvPr id="27654" name="Picture 6" descr="C:\Users\Оксана\Downloads\s2058067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3752850"/>
            <a:ext cx="38100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uk-UA" b="1" i="1" dirty="0" smtClean="0">
                <a:solidFill>
                  <a:srgbClr val="660033"/>
                </a:solidFill>
                <a:effectLst>
                  <a:outerShdw dist="38096" dir="2700000">
                    <a:srgbClr val="C0C0C0"/>
                  </a:outerShdw>
                </a:effectLst>
              </a:rPr>
              <a:t>Шлях, який я обрала</a:t>
            </a:r>
            <a:endParaRPr lang="uk-UA" dirty="0"/>
          </a:p>
        </p:txBody>
      </p:sp>
      <p:sp>
        <p:nvSpPr>
          <p:cNvPr id="27650" name="Прямоугольник 3"/>
          <p:cNvSpPr>
            <a:spLocks noChangeArrowheads="1"/>
          </p:cNvSpPr>
          <p:nvPr/>
        </p:nvSpPr>
        <p:spPr bwMode="auto">
          <a:xfrm>
            <a:off x="3284538" y="3244850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uk-UA"/>
          </a:p>
        </p:txBody>
      </p:sp>
      <p:pic>
        <p:nvPicPr>
          <p:cNvPr id="5" name="Рисунок 1"/>
          <p:cNvPicPr>
            <a:picLocks noChangeArrowheads="1"/>
          </p:cNvPicPr>
          <p:nvPr/>
        </p:nvPicPr>
        <p:blipFill>
          <a:blip r:embed="rId2" cstate="print">
            <a:lum contrast="20000"/>
          </a:blip>
          <a:srcRect l="-8842" r="-2599"/>
          <a:stretch>
            <a:fillRect/>
          </a:stretch>
        </p:blipFill>
        <p:spPr bwMode="auto">
          <a:xfrm>
            <a:off x="7162800" y="152400"/>
            <a:ext cx="1676400" cy="17526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C:\Documents and Settings\admin\Мои документы\Мои рисунки\J0200279.WM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43000" y="1066800"/>
            <a:ext cx="1635125" cy="1847850"/>
          </a:xfrm>
        </p:spPr>
      </p:pic>
      <p:sp>
        <p:nvSpPr>
          <p:cNvPr id="7" name="AutoShape 52"/>
          <p:cNvSpPr txBox="1">
            <a:spLocks/>
          </p:cNvSpPr>
          <p:nvPr/>
        </p:nvSpPr>
        <p:spPr bwMode="auto">
          <a:xfrm>
            <a:off x="250825" y="2997200"/>
            <a:ext cx="3600450" cy="1655763"/>
          </a:xfrm>
          <a:prstGeom prst="rect">
            <a:avLst/>
          </a:prstGeom>
          <a:noFill/>
          <a:ln w="57150">
            <a:solidFill>
              <a:srgbClr val="660033"/>
            </a:solidFill>
            <a:prstDash val="solid"/>
            <a:round/>
            <a:headEnd/>
            <a:tailEnd/>
          </a:ln>
        </p:spPr>
        <p:txBody>
          <a:bodyPr anchorCtr="1"/>
          <a:lstStyle/>
          <a:p>
            <a:pPr marL="107999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uk-UA" sz="2800" b="1">
                <a:solidFill>
                  <a:srgbClr val="000066"/>
                </a:solidFill>
                <a:effectLst>
                  <a:outerShdw dist="38096" dir="2700000">
                    <a:srgbClr val="C0C0C0"/>
                  </a:outerShdw>
                </a:effectLst>
                <a:latin typeface="Times New Roman" pitchFamily="18"/>
                <a:cs typeface="Times New Roman" pitchFamily="18"/>
              </a:rPr>
              <a:t>Мета створення</a:t>
            </a:r>
          </a:p>
          <a:p>
            <a:pPr marL="107999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uk-UA" sz="2800" b="1">
                <a:solidFill>
                  <a:srgbClr val="000066"/>
                </a:solidFill>
                <a:effectLst>
                  <a:outerShdw dist="38096" dir="2700000">
                    <a:srgbClr val="C0C0C0"/>
                  </a:outerShdw>
                </a:effectLst>
                <a:latin typeface="Times New Roman" pitchFamily="18"/>
                <a:cs typeface="Times New Roman" pitchFamily="18"/>
              </a:rPr>
              <a:t>портфоліо :</a:t>
            </a:r>
          </a:p>
          <a:p>
            <a:pPr marL="107999" indent="-342900" algn="ctr" eaLnBrk="0" hangingPunct="0">
              <a:spcBef>
                <a:spcPct val="20000"/>
              </a:spcBef>
              <a:buFont typeface="Arial" charset="0"/>
              <a:buNone/>
              <a:defRPr/>
            </a:pPr>
            <a:endParaRPr lang="ru-RU" b="1" dirty="0">
              <a:latin typeface="Times New Roman" pitchFamily="18"/>
              <a:cs typeface="Times New Roman" pitchFamily="18"/>
            </a:endParaRPr>
          </a:p>
        </p:txBody>
      </p:sp>
      <p:pic>
        <p:nvPicPr>
          <p:cNvPr id="8" name="Picture 5" descr="C:\Documents and Settings\admin\Мои документы\Мои рисунки\20_1[1]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4724400"/>
            <a:ext cx="1620838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52"/>
          <p:cNvSpPr>
            <a:spLocks/>
          </p:cNvSpPr>
          <p:nvPr/>
        </p:nvSpPr>
        <p:spPr bwMode="auto">
          <a:xfrm>
            <a:off x="4724400" y="1371600"/>
            <a:ext cx="3810000" cy="5292725"/>
          </a:xfrm>
          <a:custGeom>
            <a:avLst/>
            <a:gdLst>
              <a:gd name="T0" fmla="*/ 1905000 w 3810000"/>
              <a:gd name="T1" fmla="*/ 0 h 5292824"/>
              <a:gd name="T2" fmla="*/ 3810000 w 3810000"/>
              <a:gd name="T3" fmla="*/ 2646363 h 5292824"/>
              <a:gd name="T4" fmla="*/ 1905000 w 3810000"/>
              <a:gd name="T5" fmla="*/ 5292725 h 5292824"/>
              <a:gd name="T6" fmla="*/ 0 w 3810000"/>
              <a:gd name="T7" fmla="*/ 2646363 h 5292824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347597 w 3810000"/>
              <a:gd name="T13" fmla="*/ 347597 h 5292824"/>
              <a:gd name="T14" fmla="*/ 3462402 w 3810000"/>
              <a:gd name="T15" fmla="*/ 4945224 h 52928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10000" h="5292824">
                <a:moveTo>
                  <a:pt x="1186744" y="0"/>
                </a:moveTo>
                <a:lnTo>
                  <a:pt x="1186743" y="0"/>
                </a:lnTo>
                <a:cubicBezTo>
                  <a:pt x="1186743" y="0"/>
                  <a:pt x="1186743" y="0"/>
                  <a:pt x="1186743" y="0"/>
                </a:cubicBezTo>
                <a:cubicBezTo>
                  <a:pt x="531322" y="-1"/>
                  <a:pt x="-1" y="531322"/>
                  <a:pt x="-1" y="1186743"/>
                </a:cubicBezTo>
                <a:lnTo>
                  <a:pt x="0" y="4106080"/>
                </a:lnTo>
                <a:cubicBezTo>
                  <a:pt x="0" y="4106080"/>
                  <a:pt x="0" y="4106080"/>
                  <a:pt x="0" y="4106080"/>
                </a:cubicBezTo>
                <a:cubicBezTo>
                  <a:pt x="-1" y="4761501"/>
                  <a:pt x="531322" y="5292824"/>
                  <a:pt x="1186743" y="5292824"/>
                </a:cubicBezTo>
                <a:lnTo>
                  <a:pt x="2623256" y="5292824"/>
                </a:lnTo>
                <a:lnTo>
                  <a:pt x="2623256" y="5292823"/>
                </a:lnTo>
                <a:cubicBezTo>
                  <a:pt x="2623256" y="5292823"/>
                  <a:pt x="2623256" y="5292824"/>
                  <a:pt x="2623257" y="5292824"/>
                </a:cubicBezTo>
                <a:cubicBezTo>
                  <a:pt x="3278677" y="5292823"/>
                  <a:pt x="3810001" y="4761500"/>
                  <a:pt x="3810001" y="4106080"/>
                </a:cubicBezTo>
                <a:lnTo>
                  <a:pt x="3810000" y="1186744"/>
                </a:lnTo>
                <a:cubicBezTo>
                  <a:pt x="3810000" y="531323"/>
                  <a:pt x="3278676" y="0"/>
                  <a:pt x="2623256" y="0"/>
                </a:cubicBezTo>
                <a:cubicBezTo>
                  <a:pt x="2623255" y="-1"/>
                  <a:pt x="2623255" y="0"/>
                  <a:pt x="2623254" y="0"/>
                </a:cubicBezTo>
                <a:close/>
              </a:path>
            </a:pathLst>
          </a:custGeom>
          <a:noFill/>
          <a:ln w="57150">
            <a:solidFill>
              <a:srgbClr val="660033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29200" y="1503363"/>
            <a:ext cx="3352800" cy="48926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SzPct val="100000"/>
              <a:buFont typeface="Wingdings" pitchFamily="2"/>
              <a:buChar char="v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i="1" kern="0" dirty="0" err="1">
                <a:solidFill>
                  <a:srgbClr val="990000"/>
                </a:solidFill>
                <a:latin typeface="Times New Roman" pitchFamily="18"/>
                <a:cs typeface="Times New Roman" pitchFamily="18"/>
              </a:rPr>
              <a:t>Узагальнення</a:t>
            </a:r>
            <a:r>
              <a:rPr lang="ru-RU" sz="2400" b="1" i="1" kern="0" dirty="0">
                <a:solidFill>
                  <a:srgbClr val="990000"/>
                </a:solidFill>
                <a:latin typeface="Times New Roman" pitchFamily="18"/>
                <a:cs typeface="Times New Roman" pitchFamily="18"/>
              </a:rPr>
              <a:t>   та </a:t>
            </a:r>
            <a:r>
              <a:rPr lang="ru-RU" sz="2400" b="1" i="1" kern="0" dirty="0" err="1">
                <a:solidFill>
                  <a:srgbClr val="990000"/>
                </a:solidFill>
                <a:latin typeface="Times New Roman" pitchFamily="18"/>
                <a:cs typeface="Times New Roman" pitchFamily="18"/>
              </a:rPr>
              <a:t>розповсюдження</a:t>
            </a:r>
            <a:r>
              <a:rPr lang="ru-RU" sz="2400" b="1" i="1" kern="0" dirty="0">
                <a:solidFill>
                  <a:srgbClr val="990000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ru-RU" sz="2400" b="1" i="1" kern="0" dirty="0" err="1">
                <a:solidFill>
                  <a:srgbClr val="990000"/>
                </a:solidFill>
                <a:latin typeface="Times New Roman" pitchFamily="18"/>
                <a:cs typeface="Times New Roman" pitchFamily="18"/>
              </a:rPr>
              <a:t>власного</a:t>
            </a:r>
            <a:r>
              <a:rPr lang="ru-RU" sz="2400" b="1" i="1" kern="0" dirty="0">
                <a:solidFill>
                  <a:srgbClr val="990000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ru-RU" sz="2400" b="1" i="1" kern="0" dirty="0" err="1">
                <a:solidFill>
                  <a:srgbClr val="990000"/>
                </a:solidFill>
                <a:latin typeface="Times New Roman" pitchFamily="18"/>
                <a:cs typeface="Times New Roman" pitchFamily="18"/>
              </a:rPr>
              <a:t>досвіду</a:t>
            </a:r>
            <a:r>
              <a:rPr lang="ru-RU" sz="2400" b="1" i="1" kern="0" dirty="0">
                <a:solidFill>
                  <a:srgbClr val="990000"/>
                </a:solidFill>
                <a:latin typeface="Times New Roman" pitchFamily="18"/>
                <a:cs typeface="Times New Roman" pitchFamily="18"/>
              </a:rPr>
              <a:t>.</a:t>
            </a:r>
            <a:r>
              <a:rPr lang="ru-RU" sz="2400" b="1" i="1" kern="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</a:t>
            </a:r>
            <a:endParaRPr lang="ru-RU" sz="2400" b="1" i="1" kern="0" dirty="0">
              <a:solidFill>
                <a:srgbClr val="990000"/>
              </a:solidFill>
              <a:latin typeface="Times New Roman" pitchFamily="18"/>
              <a:cs typeface="Times New Roman" pitchFamily="18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SzPct val="100000"/>
              <a:buFont typeface="Wingdings" pitchFamily="2"/>
              <a:buChar char="v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i="1" kern="0" dirty="0">
                <a:solidFill>
                  <a:srgbClr val="000000"/>
                </a:solidFill>
                <a:latin typeface="Times New Roman" pitchFamily="18"/>
                <a:cs typeface="Times New Roman" pitchFamily="18"/>
              </a:rPr>
              <a:t> 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Створення</a:t>
            </a: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 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презентації</a:t>
            </a: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своєї</a:t>
            </a: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  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роботи</a:t>
            </a: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100000"/>
              <a:buFont typeface="Wingdings" pitchFamily="2"/>
              <a:buChar char="v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 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Використання</a:t>
            </a: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 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можливості</a:t>
            </a: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 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особистістного</a:t>
            </a: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 та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професійного</a:t>
            </a: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зростання</a:t>
            </a: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SzPct val="100000"/>
              <a:buFont typeface="Wingdings" pitchFamily="2"/>
              <a:buChar char="v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 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Розкриття</a:t>
            </a: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  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творчої</a:t>
            </a:r>
            <a:r>
              <a:rPr lang="ru-RU" sz="2400" b="1" i="1" kern="0" dirty="0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ru-RU" sz="2400" b="1" i="1" kern="0" dirty="0" err="1">
                <a:solidFill>
                  <a:srgbClr val="990033"/>
                </a:solidFill>
                <a:latin typeface="Times New Roman" pitchFamily="18"/>
                <a:cs typeface="Times New Roman" pitchFamily="18"/>
              </a:rPr>
              <a:t>натури</a:t>
            </a:r>
          </a:p>
        </p:txBody>
      </p:sp>
      <p:pic>
        <p:nvPicPr>
          <p:cNvPr id="14" name="Picture 2" descr="C:\Documents and Settings\admin\Мои документы\Мои рисунки\AN00790_.WM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33800" y="3124200"/>
            <a:ext cx="1165225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61963"/>
            <a:ext cx="6340475" cy="768350"/>
          </a:xfrm>
        </p:spPr>
        <p:txBody>
          <a:bodyPr wrap="none">
            <a:spAutoFit/>
          </a:bodyPr>
          <a:lstStyle/>
          <a:p>
            <a:pPr algn="l">
              <a:defRPr/>
            </a:pPr>
            <a:r>
              <a:rPr b="1" dirty="0" i="1" lang="uk-UA" smtClean="0">
                <a:solidFill>
                  <a:srgbClr val="660033"/>
                </a:solidFill>
                <a:effectLst>
                  <a:outerShdw dir="2700000" dist="38096">
                    <a:srgbClr val="C0C0C0"/>
                  </a:outerShdw>
                </a:effectLst>
              </a:rPr>
              <a:t>  Шлях, який я обрала</a:t>
            </a:r>
            <a:endParaRPr dirty="0" lang="uk-UA"/>
          </a:p>
        </p:txBody>
      </p:sp>
      <p:pic>
        <p:nvPicPr>
          <p:cNvPr id="6" name="Рисунок 1"/>
          <p:cNvPicPr>
            <a:picLocks noChangeArrowheads="1"/>
          </p:cNvPicPr>
          <p:nvPr/>
        </p:nvPicPr>
        <p:blipFill>
          <a:blip cstate="print" r:embed="rId3">
            <a:lum contrast="20000"/>
          </a:blip>
          <a:srcRect l="-8842" r="-2599"/>
          <a:stretch>
            <a:fillRect/>
          </a:stretch>
        </p:blipFill>
        <p:spPr bwMode="auto">
          <a:xfrm>
            <a:off x="7239000" y="0"/>
            <a:ext cx="1752600" cy="1905000"/>
          </a:xfrm>
          <a:prstGeom prst="round2DiagRect">
            <a:avLst>
              <a:gd fmla="val 16667" name="adj1"/>
              <a:gd fmla="val 0" name="adj2"/>
            </a:avLst>
          </a:prstGeom>
          <a:ln cap="sq" w="88900">
            <a:solidFill>
              <a:srgbClr val="FFFFFF"/>
            </a:soli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</p:pic>
      <p:sp>
        <p:nvSpPr>
          <p:cNvPr id="9" name="AutoShape 52"/>
          <p:cNvSpPr txBox="1">
            <a:spLocks noGrp="1"/>
          </p:cNvSpPr>
          <p:nvPr>
            <p:ph idx="1"/>
          </p:nvPr>
        </p:nvSpPr>
        <p:spPr>
          <a:xfrm>
            <a:off x="4953000" y="1981200"/>
            <a:ext cx="3733800" cy="304800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Ctr="1">
            <a:scene3d>
              <a:camera prst="orthographicFront"/>
              <a:lightRig dir="tl" rig="flat">
                <a:rot lat="0" lon="0" rev="6600000"/>
              </a:lightRig>
            </a:scene3d>
            <a:sp3d contourW="8890" extrusionH="25400">
              <a:bevelT h="31750" w="3810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marL="107954">
              <a:buFont charset="0" typeface="Arial"/>
              <a:buNone/>
              <a:defRPr/>
            </a:pPr>
            <a:r>
              <a:rPr b="1" dirty="0" err="1" i="1" lang="uk-UA" smtClean="0" sz="2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cs pitchFamily="18" typeface="Times New Roman"/>
              </a:rPr>
              <a:t>Навчально</a:t>
            </a:r>
            <a:r>
              <a:rPr b="1" dirty="0" i="1" lang="uk-UA" smtClean="0" sz="2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cs pitchFamily="18" typeface="Times New Roman"/>
              </a:rPr>
              <a:t> – методична  тема :</a:t>
            </a:r>
            <a:endParaRPr b="1" dirty="0" i="1" lang="uk-UA" sz="24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cs pitchFamily="18" typeface="Times New Roman"/>
            </a:endParaRPr>
          </a:p>
          <a:p>
            <a:pPr marL="107954">
              <a:buFont charset="0" typeface="Arial"/>
              <a:buNone/>
              <a:defRPr/>
            </a:pPr>
            <a:r>
              <a:rPr b="1" dirty="0" lang="uk-UA" sz="2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cs pitchFamily="18" typeface="Times New Roman"/>
              </a:rPr>
              <a:t>“ </a:t>
            </a:r>
            <a:r>
              <a:rPr b="1" dirty="0" lang="uk-UA" smtClean="0" sz="240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algn="tl" blurRad="50800" dir="5460000" dist="39000">
                    <a:srgbClr val="000000">
                      <a:alpha val="38000"/>
                    </a:srgbClr>
                  </a:outerShdw>
                </a:effectLst>
                <a:cs pitchFamily="18" typeface="Times New Roman"/>
              </a:rPr>
              <a:t>Мотивація   на уміння як вагомий   чинник  розвитку  особистості   молодшого школяра   ”</a:t>
            </a:r>
            <a:endParaRPr b="1" dirty="0" lang="ru-RU" sz="240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algn="tl" blurRad="50800" dir="5460000" dist="39000">
                  <a:srgbClr val="000000">
                    <a:alpha val="38000"/>
                  </a:srgbClr>
                </a:outerShdw>
              </a:effectLst>
              <a:cs pitchFamily="18" typeface="Times New Roman"/>
            </a:endParaRPr>
          </a:p>
        </p:txBody>
      </p:sp>
      <p:pic>
        <p:nvPicPr>
          <p:cNvPr descr="C:\Users\Оксана\Downloads\s10813894.jpg" id="11" name="Picture 7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57200" y="1295400"/>
            <a:ext cx="4191000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admin\Мои документы\Мои рисунки\img1[2].jpg" id="14" name="Picture 5"/>
          <p:cNvPicPr>
            <a:picLocks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>
          <a:xfrm>
            <a:off x="2514600" y="4572000"/>
            <a:ext cx="3435350" cy="2087563"/>
          </a:xfrm>
          <a:prstGeom prst="rect">
            <a:avLst/>
          </a:prstGeom>
          <a:noFill/>
          <a:ln w="63495">
            <a:solidFill>
              <a:srgbClr val="663300"/>
            </a:solidFill>
            <a:prstDash val="solid"/>
          </a:ln>
          <a:effectLst>
            <a:outerShdw algn="tl" dir="5400000" dist="292095">
              <a:srgbClr val="000000">
                <a:alpha val="22000"/>
              </a:srgbClr>
            </a:outerShdw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cstate="print" r:embed="rId6"/>
          <a:stretch>
            <a:fillRect/>
          </a:stretch>
        </p:blipFill>
        <p:spPr bwMode="auto">
          <a:xfrm>
            <a:off x="3810000" y="3505200"/>
            <a:ext cx="1376363" cy="1081088"/>
          </a:xfrm>
          <a:prstGeom prst="rect">
            <a:avLst/>
          </a:prstGeom>
          <a:solidFill>
            <a:srgbClr val="FF9900">
              <a:alpha val="56078"/>
            </a:srgbClr>
          </a:solidFill>
          <a:ln w="28575">
            <a:solidFill>
              <a:srgbClr val="FF99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7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2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22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27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706563"/>
          </a:xfrm>
        </p:spPr>
        <p:txBody>
          <a:bodyPr/>
          <a:lstStyle/>
          <a:p>
            <a:r>
              <a:rPr lang="uk-UA" sz="5400" b="1" smtClean="0">
                <a:solidFill>
                  <a:srgbClr val="0000CC"/>
                </a:solidFill>
                <a:latin typeface="Monotype Corsiva" pitchFamily="66" charset="0"/>
              </a:rPr>
              <a:t>Науково- методична </a:t>
            </a:r>
            <a:br>
              <a:rPr lang="uk-UA" sz="5400" b="1" smtClean="0">
                <a:solidFill>
                  <a:srgbClr val="0000CC"/>
                </a:solidFill>
                <a:latin typeface="Monotype Corsiva" pitchFamily="66" charset="0"/>
              </a:rPr>
            </a:br>
            <a:r>
              <a:rPr lang="uk-UA" sz="5400" b="1" smtClean="0">
                <a:solidFill>
                  <a:srgbClr val="0000CC"/>
                </a:solidFill>
                <a:latin typeface="Monotype Corsiva" pitchFamily="66" charset="0"/>
              </a:rPr>
              <a:t>робота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905000" y="2133600"/>
            <a:ext cx="5410200" cy="4038600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accent4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660033"/>
                </a:solidFill>
              </a:rPr>
              <a:t>Формування  мотивації  учіння  школярів « без перебільшення можна  назвати  однією  з центральних   проблем сучасної школи, справою  суспільної  важливості …», що  зумовлено модернізацією  початкової  освіти,зокрема  реалізацією завдань  розвитку  особистості молодшого  школяра, формування  умінь  самостійно  здобувати  знання  та  здійснювати  самоконтроль. Отже, мотивація – головні сили, що  рухають дидактичний  процес.   Вони  посідають  перше  місце   серед  факторів, що визначають  його продуктивність.  Компонентами  мотиваційної  сфери  навчання є його  мотиви, цілі, емоції, а також  його вміння навчатися ( що  значною  мірою  впливає  на  мотивацію).</a:t>
            </a:r>
            <a:r>
              <a:rPr lang="uk-UA" sz="2000" smtClean="0">
                <a:solidFill>
                  <a:srgbClr val="660033"/>
                </a:solidFill>
              </a:rPr>
              <a:t>    </a:t>
            </a:r>
            <a:r>
              <a:rPr lang="uk-UA" sz="2000" b="1" smtClean="0">
                <a:solidFill>
                  <a:srgbClr val="660033"/>
                </a:solidFill>
              </a:rPr>
              <a:t>Необхідно зацікавити школярів не лише змістом нової інформації, а й процесом засвоєння знань на уроці. Тож важливим етапом уроку є мотивація навчальної діяльності, що передбачає визначення учнями мети уроку і результатів діяльності у цьому проміжку часу.</a:t>
            </a:r>
          </a:p>
        </p:txBody>
      </p:sp>
      <p:pic>
        <p:nvPicPr>
          <p:cNvPr id="1026" name="Picture 2" descr="http://ovp1970.ucoz.ru/dosvid/generator-1-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04800"/>
            <a:ext cx="792480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rgbClr val="C0000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  <a:scene3d>
            <a:camera prst="perspectiveFront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uk-UA" sz="4800" b="1" dirty="0" smtClean="0">
                <a:solidFill>
                  <a:srgbClr val="0000CC"/>
                </a:solidFill>
                <a:latin typeface="Monotype Corsiva" pitchFamily="66" charset="0"/>
              </a:rPr>
              <a:t>Теоретичні  основи </a:t>
            </a:r>
            <a:endParaRPr lang="uk-UA" sz="48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2400" b="1" smtClean="0">
                <a:solidFill>
                  <a:srgbClr val="0000CC"/>
                </a:solidFill>
              </a:rPr>
              <a:t>Сучасна наука, гуманістична педагогіка і психологія розв'язують проблеми мотивації з позицій діяльнісного підходу, психологічні основи якого закладено такими вченими, як Л. Виготський,  П. Гальперін,  О.Леонтьєв, А. Лурія, С. Рубінштейн</a:t>
            </a:r>
            <a:r>
              <a:rPr lang="uk-UA" sz="2400" b="1" smtClean="0">
                <a:solidFill>
                  <a:srgbClr val="CC0000"/>
                </a:solidFill>
              </a:rPr>
              <a:t>.  Діяльність розглядається ними як специфічний вид людської активності, спрямованої на пізнання, творче перетворення, вдосконалення навколишнього світу й самого себе.</a:t>
            </a:r>
          </a:p>
          <a:p>
            <a:r>
              <a:rPr lang="uk-UA" sz="2400" b="1" smtClean="0">
                <a:solidFill>
                  <a:srgbClr val="0000CC"/>
                </a:solidFill>
              </a:rPr>
              <a:t>За визначенням І. Зязюна,    «мотивація — спонукання активності організму і його цілеспрямованості. У широкому розумінні мотивація використовується в усіх сферах психології, що досліджують причини і механізми поведінки людей».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>
          <a:xfrm>
            <a:off x="304800" y="457200"/>
            <a:ext cx="8229600" cy="5745163"/>
          </a:xfrm>
        </p:spPr>
        <p:txBody>
          <a:bodyPr/>
          <a:lstStyle/>
          <a:p>
            <a:r>
              <a:rPr lang="uk-UA" sz="2400" b="1" smtClean="0">
                <a:solidFill>
                  <a:srgbClr val="0000CC"/>
                </a:solidFill>
              </a:rPr>
              <a:t>І. Підласий мотивацією називає процеси, методи, </a:t>
            </a:r>
            <a:r>
              <a:rPr lang="uk-UA" sz="2400" b="1" smtClean="0">
                <a:solidFill>
                  <a:srgbClr val="CC0000"/>
                </a:solidFill>
              </a:rPr>
              <a:t>засоби спонукання учнів до продуктивної пізнавальної </a:t>
            </a:r>
            <a:r>
              <a:rPr lang="uk-UA" sz="2400" b="1" smtClean="0">
                <a:solidFill>
                  <a:srgbClr val="0000CC"/>
                </a:solidFill>
              </a:rPr>
              <a:t>діяльності, активного засвоєння змісту освіти.</a:t>
            </a:r>
          </a:p>
          <a:p>
            <a:r>
              <a:rPr lang="uk-UA" sz="2400" b="1" smtClean="0">
                <a:solidFill>
                  <a:srgbClr val="CC0000"/>
                </a:solidFill>
              </a:rPr>
              <a:t>Мотивація як процес зміни станів та стосунків особистості ґрунтується на мотивах, під якими розуміються конкретні спонукання;  причини, що примушують особистість діяти,  робити  вчинки.</a:t>
            </a:r>
          </a:p>
          <a:p>
            <a:r>
              <a:rPr lang="uk-UA" sz="2400" b="1" smtClean="0">
                <a:solidFill>
                  <a:srgbClr val="0000CC"/>
                </a:solidFill>
              </a:rPr>
              <a:t>Для формування повноцінної мотивації учіння молодших школярів особливо важливо забезпечити такі умови :</a:t>
            </a:r>
          </a:p>
          <a:p>
            <a:r>
              <a:rPr lang="uk-UA" sz="2400" b="1" smtClean="0">
                <a:solidFill>
                  <a:srgbClr val="C00000"/>
                </a:solidFill>
              </a:rPr>
              <a:t>збагачувати зміст особистісно-орієнтованим цікавим матеріалом;</a:t>
            </a:r>
          </a:p>
          <a:p>
            <a:r>
              <a:rPr lang="uk-UA" sz="2400" b="1" smtClean="0">
                <a:solidFill>
                  <a:srgbClr val="0000CC"/>
                </a:solidFill>
              </a:rPr>
              <a:t>утверджувати гуманне ставлення до всіх учнів, бачити в дитині особистість;</a:t>
            </a:r>
          </a:p>
          <a:p>
            <a:endParaRPr lang="uk-UA" sz="2400" b="1" smtClean="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037"/>
          </a:xfrm>
        </p:spPr>
        <p:txBody>
          <a:bodyPr/>
          <a:lstStyle/>
          <a:p>
            <a:endParaRPr lang="uk-UA" smtClean="0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381000" y="304800"/>
            <a:ext cx="8305800" cy="5821363"/>
          </a:xfrm>
        </p:spPr>
        <p:txBody>
          <a:bodyPr/>
          <a:lstStyle/>
          <a:p>
            <a:endParaRPr lang="uk-UA" sz="2400" b="1" smtClean="0"/>
          </a:p>
          <a:p>
            <a:r>
              <a:rPr lang="uk-UA" sz="2400" b="1" smtClean="0">
                <a:solidFill>
                  <a:srgbClr val="C00000"/>
                </a:solidFill>
              </a:rPr>
              <a:t>задовольняти потреби в спілкуванні з учителем та однокласниками під час навчання;</a:t>
            </a:r>
          </a:p>
          <a:p>
            <a:r>
              <a:rPr lang="uk-UA" sz="2400" b="1" smtClean="0">
                <a:solidFill>
                  <a:srgbClr val="0000CC"/>
                </a:solidFill>
              </a:rPr>
              <a:t>збагачувати мислення інтелектуальними почуттями;</a:t>
            </a:r>
          </a:p>
          <a:p>
            <a:r>
              <a:rPr lang="uk-UA" sz="2400" b="1" smtClean="0">
                <a:solidFill>
                  <a:srgbClr val="C00000"/>
                </a:solidFill>
              </a:rPr>
              <a:t>формувати допитливість і пізнавальний інтерес;</a:t>
            </a:r>
          </a:p>
          <a:p>
            <a:r>
              <a:rPr lang="uk-UA" sz="2400" b="1" smtClean="0">
                <a:solidFill>
                  <a:srgbClr val="0000CC"/>
                </a:solidFill>
              </a:rPr>
              <a:t>формувати адекватну самооцінку своїх можливостей;</a:t>
            </a:r>
          </a:p>
          <a:p>
            <a:r>
              <a:rPr lang="uk-UA" sz="2400" b="1" smtClean="0">
                <a:solidFill>
                  <a:srgbClr val="C00000"/>
                </a:solidFill>
              </a:rPr>
              <a:t>утверджувати прагнення до саморозвитку, самовдосконалення;</a:t>
            </a:r>
          </a:p>
          <a:p>
            <a:r>
              <a:rPr lang="uk-UA" sz="2400" b="1" smtClean="0">
                <a:solidFill>
                  <a:srgbClr val="0000CC"/>
                </a:solidFill>
              </a:rPr>
              <a:t>використовувати різні способи педагогічної підтримки, прогнозувати ситуації, коли вона особливо потрібна дітям;</a:t>
            </a:r>
          </a:p>
          <a:p>
            <a:r>
              <a:rPr lang="uk-UA" sz="2400" b="1" smtClean="0">
                <a:solidFill>
                  <a:srgbClr val="C00000"/>
                </a:solidFill>
              </a:rPr>
              <a:t>виховувати відповідальне ставлення до навчальної праці, зміцнювати почуття обов’язку.</a:t>
            </a:r>
          </a:p>
          <a:p>
            <a:endParaRPr lang="uk-UA" sz="2400" b="1" smtClean="0">
              <a:solidFill>
                <a:srgbClr val="CC0000"/>
              </a:solidFill>
            </a:endParaRPr>
          </a:p>
          <a:p>
            <a:endParaRPr lang="uk-UA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uk-UA" sz="4800" b="1" dirty="0" smtClean="0">
                <a:solidFill>
                  <a:srgbClr val="0000CC"/>
                </a:solidFill>
                <a:latin typeface="Monotype Corsiva" pitchFamily="66" charset="0"/>
              </a:rPr>
              <a:t>Практична значущість  досвіду</a:t>
            </a:r>
            <a:endParaRPr lang="uk-UA" sz="48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447800"/>
            <a:ext cx="7848600" cy="4953000"/>
          </a:xfrm>
        </p:spPr>
        <p:txBody>
          <a:bodyPr/>
          <a:lstStyle/>
          <a:p>
            <a:r>
              <a:rPr lang="uk-UA" sz="2000" b="1" smtClean="0">
                <a:solidFill>
                  <a:srgbClr val="660033"/>
                </a:solidFill>
              </a:rPr>
              <a:t> Працюючи  з  учнями  початкових  класів  більше 20 років , дійшла  висновку, </a:t>
            </a:r>
            <a:r>
              <a:rPr lang="uk-UA" sz="2400" b="1" smtClean="0">
                <a:solidFill>
                  <a:srgbClr val="FF0000"/>
                </a:solidFill>
              </a:rPr>
              <a:t>що   мотивація  навчання </a:t>
            </a:r>
            <a:r>
              <a:rPr lang="uk-UA" sz="2400" b="1" smtClean="0">
                <a:solidFill>
                  <a:srgbClr val="660033"/>
                </a:solidFill>
              </a:rPr>
              <a:t>, </a:t>
            </a:r>
            <a:r>
              <a:rPr lang="uk-UA" sz="2400" b="1" smtClean="0">
                <a:solidFill>
                  <a:srgbClr val="0000CC"/>
                </a:solidFill>
              </a:rPr>
              <a:t>інтерес  до пізнавальної  діяльності</a:t>
            </a:r>
            <a:r>
              <a:rPr lang="uk-UA" sz="2400" b="1" smtClean="0">
                <a:solidFill>
                  <a:srgbClr val="660033"/>
                </a:solidFill>
              </a:rPr>
              <a:t>  </a:t>
            </a:r>
            <a:r>
              <a:rPr lang="uk-UA" sz="2000" b="1" smtClean="0">
                <a:solidFill>
                  <a:srgbClr val="FF0000"/>
                </a:solidFill>
              </a:rPr>
              <a:t>є головними   факторами, що </a:t>
            </a:r>
            <a:r>
              <a:rPr lang="uk-UA" sz="2000" b="1" smtClean="0">
                <a:solidFill>
                  <a:srgbClr val="0000CC"/>
                </a:solidFill>
              </a:rPr>
              <a:t>визначають  продуктивність  педагогічного процесу ,</a:t>
            </a:r>
            <a:r>
              <a:rPr lang="uk-UA" sz="2000" b="1" smtClean="0">
                <a:solidFill>
                  <a:srgbClr val="660033"/>
                </a:solidFill>
              </a:rPr>
              <a:t> а звідси  і розвиток  дитини. Вивчення, формування  й правильне використання   діючих  мотивів  - основа  педагогічної праці  вчителя . Діти  вчаться   успішно  та добиваються  вагомих результатів  :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FF0000"/>
                </a:solidFill>
              </a:rPr>
              <a:t> • коли вони  вмотивовані  на навчання;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0000CC"/>
                </a:solidFill>
              </a:rPr>
              <a:t>• у приязному комфортному  середовищі;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FF0000"/>
                </a:solidFill>
              </a:rPr>
              <a:t>• коли  використовуються  методи,  які  відповідають  різним стилям і    способам  навчання;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0000CC"/>
                </a:solidFill>
              </a:rPr>
              <a:t>• коли  використовуються їхні  знання  і  вміння;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FF0000"/>
                </a:solidFill>
              </a:rPr>
              <a:t>• коли  досягають  успіхів;</a:t>
            </a:r>
          </a:p>
          <a:p>
            <a:pPr>
              <a:buFont typeface="Arial" charset="0"/>
              <a:buNone/>
            </a:pPr>
            <a:endParaRPr lang="uk-UA" sz="2000" b="1" smtClean="0"/>
          </a:p>
          <a:p>
            <a:pPr>
              <a:buFont typeface="Arial" charset="0"/>
              <a:buNone/>
            </a:pPr>
            <a:endParaRPr lang="uk-UA" sz="2000" b="1" smtClean="0"/>
          </a:p>
          <a:p>
            <a:pPr>
              <a:buFont typeface="Arial" charset="0"/>
              <a:buNone/>
            </a:pPr>
            <a:endParaRPr lang="uk-UA" sz="2000" smtClean="0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371600"/>
          </a:xfrm>
        </p:spPr>
        <p:txBody>
          <a:bodyPr/>
          <a:lstStyle/>
          <a:p>
            <a:pPr>
              <a:defRPr/>
            </a:pPr>
            <a:r>
              <a:rPr lang="ru-RU" b="1" i="1" dirty="0" smtClean="0">
                <a:solidFill>
                  <a:srgbClr val="FF0000"/>
                </a:solidFill>
                <a:latin typeface="+mn-lt"/>
                <a:cs typeface="Times New Roman" pitchFamily="18"/>
              </a:rPr>
              <a:t>К</a:t>
            </a:r>
            <a:r>
              <a:rPr lang="uk-UA" b="1" i="1" dirty="0" err="1" smtClean="0">
                <a:solidFill>
                  <a:srgbClr val="FF0000"/>
                </a:solidFill>
                <a:latin typeface="+mn-lt"/>
                <a:cs typeface="Times New Roman" pitchFamily="18"/>
              </a:rPr>
              <a:t>ікоть</a:t>
            </a:r>
            <a:r>
              <a:rPr lang="uk-UA" b="1" i="1" dirty="0" smtClean="0">
                <a:solidFill>
                  <a:srgbClr val="FF0000"/>
                </a:solidFill>
                <a:latin typeface="+mn-lt"/>
                <a:cs typeface="Times New Roman" pitchFamily="18"/>
              </a:rPr>
              <a:t>  Оксана  Іванівна  -</a:t>
            </a:r>
            <a:br>
              <a:rPr lang="uk-UA" b="1" i="1" dirty="0" smtClean="0">
                <a:solidFill>
                  <a:srgbClr val="FF0000"/>
                </a:solidFill>
                <a:latin typeface="+mn-lt"/>
                <a:cs typeface="Times New Roman" pitchFamily="18"/>
              </a:rPr>
            </a:br>
            <a:r>
              <a:rPr lang="uk-UA" b="1" i="1" dirty="0" smtClean="0">
                <a:solidFill>
                  <a:srgbClr val="FF0000"/>
                </a:solidFill>
                <a:latin typeface="+mn-lt"/>
                <a:cs typeface="Times New Roman" pitchFamily="18"/>
              </a:rPr>
              <a:t>вчитель початкових  класів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uk-UA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/>
            </a:r>
            <a:br>
              <a:rPr lang="uk-UA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</a:br>
            <a:endParaRPr lang="uk-UA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Рисунок 1"/>
          <p:cNvPicPr>
            <a:picLocks noGrp="1" noChangeArrowheads="1"/>
          </p:cNvPicPr>
          <p:nvPr>
            <p:ph idx="1"/>
          </p:nvPr>
        </p:nvPicPr>
        <p:blipFill>
          <a:blip r:embed="rId2" cstate="print">
            <a:lum contrast="20000"/>
          </a:blip>
          <a:srcRect l="-8842" r="-2599"/>
          <a:stretch>
            <a:fillRect/>
          </a:stretch>
        </p:blipFill>
        <p:spPr>
          <a:xfrm>
            <a:off x="0" y="1600200"/>
            <a:ext cx="4191000" cy="4648200"/>
          </a:xfrm>
        </p:spPr>
      </p:pic>
      <p:sp>
        <p:nvSpPr>
          <p:cNvPr id="5" name="Прямоугольник 4"/>
          <p:cNvSpPr/>
          <p:nvPr/>
        </p:nvSpPr>
        <p:spPr>
          <a:xfrm>
            <a:off x="3962400" y="1905000"/>
            <a:ext cx="3962400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indent="-274320"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2400" b="1" i="1" kern="0" dirty="0">
                <a:solidFill>
                  <a:srgbClr val="083763"/>
                </a:solidFill>
                <a:latin typeface="Times New Roman" pitchFamily="18"/>
                <a:cs typeface="Times New Roman" pitchFamily="18"/>
              </a:rPr>
              <a:t>Чернігівської загальноосвітньої  школи  І- ІІІ ступенів  імені Героя  Радянського Союзу  </a:t>
            </a:r>
            <a:endParaRPr lang="en-US" sz="2400" b="1" i="1" kern="0" dirty="0">
              <a:solidFill>
                <a:srgbClr val="083763"/>
              </a:solidFill>
              <a:latin typeface="Times New Roman" pitchFamily="18"/>
              <a:cs typeface="Times New Roman" pitchFamily="18"/>
            </a:endParaRPr>
          </a:p>
          <a:p>
            <a:pPr marL="274320" indent="-274320"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2400" b="1" i="1" kern="0" dirty="0">
                <a:solidFill>
                  <a:srgbClr val="083763"/>
                </a:solidFill>
                <a:latin typeface="Times New Roman" pitchFamily="18"/>
                <a:cs typeface="Times New Roman" pitchFamily="18"/>
              </a:rPr>
              <a:t>А. М. Темника</a:t>
            </a:r>
          </a:p>
          <a:p>
            <a:pPr marL="274320" indent="-274320" algn="ctr"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sz="2400" b="1" i="1" kern="0" dirty="0">
                <a:solidFill>
                  <a:srgbClr val="083763"/>
                </a:solidFill>
                <a:latin typeface="Times New Roman" pitchFamily="18"/>
                <a:cs typeface="Times New Roman" pitchFamily="18"/>
              </a:rPr>
              <a:t>Чернігівської районної ради Запорізької </a:t>
            </a:r>
            <a:endParaRPr lang="ru-RU" sz="2400" kern="0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32770" name="Picture 2" descr="G:\наша школа\P11004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4629150"/>
            <a:ext cx="3048000" cy="2228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/>
          <a:lstStyle/>
          <a:p>
            <a:endParaRPr lang="uk-UA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381000"/>
            <a:ext cx="8382000" cy="5668963"/>
          </a:xfrm>
        </p:spPr>
        <p:txBody>
          <a:bodyPr/>
          <a:lstStyle/>
          <a:p>
            <a:pPr>
              <a:buFont typeface="Arial" charset="0"/>
              <a:buNone/>
            </a:pPr>
            <a:endParaRPr lang="uk-UA" sz="2000" b="1" smtClean="0">
              <a:solidFill>
                <a:srgbClr val="0000CC"/>
              </a:solidFill>
            </a:endParaRPr>
          </a:p>
          <a:p>
            <a:pPr>
              <a:buFont typeface="Arial" charset="0"/>
              <a:buNone/>
            </a:pPr>
            <a:r>
              <a:rPr lang="uk-UA" sz="2400" b="1" smtClean="0">
                <a:solidFill>
                  <a:srgbClr val="0000CC"/>
                </a:solidFill>
              </a:rPr>
              <a:t>• коли  мають   можливість  випробувати  нові  знання  на  практиці  й    використати  одержану  інформацію;</a:t>
            </a:r>
          </a:p>
          <a:p>
            <a:pPr>
              <a:buFont typeface="Arial" charset="0"/>
              <a:buNone/>
            </a:pPr>
            <a:r>
              <a:rPr lang="uk-UA" sz="2400" smtClean="0"/>
              <a:t>• </a:t>
            </a:r>
            <a:r>
              <a:rPr lang="uk-UA" sz="2400" b="1" smtClean="0">
                <a:solidFill>
                  <a:srgbClr val="FF0000"/>
                </a:solidFill>
              </a:rPr>
              <a:t>коли  повністю залучаються  до  процесу  навчання;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solidFill>
                  <a:srgbClr val="0000CC"/>
                </a:solidFill>
              </a:rPr>
              <a:t>• коли  можуть  побачити  використання  здобутих  знань  та  вмінь  на  практиці.</a:t>
            </a:r>
          </a:p>
          <a:p>
            <a:endParaRPr lang="uk-UA" smtClean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971800"/>
            <a:ext cx="2934222" cy="2209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8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667000"/>
            <a:ext cx="3035299" cy="2277636"/>
          </a:xfrm>
          <a:prstGeom prst="round2DiagRect">
            <a:avLst>
              <a:gd name="adj1" fmla="val 16667"/>
              <a:gd name="adj2" fmla="val 1539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4648200"/>
            <a:ext cx="2944897" cy="2209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4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382000" cy="990600"/>
          </a:xfrm>
        </p:spPr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Етапи роботи </a:t>
            </a:r>
            <a:b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над проблемною темою</a:t>
            </a:r>
            <a:endParaRPr lang="uk-UA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28600" y="1447800"/>
            <a:ext cx="8610600" cy="5029200"/>
          </a:xfrm>
        </p:spPr>
        <p:txBody>
          <a:bodyPr/>
          <a:lstStyle/>
          <a:p>
            <a:pPr>
              <a:spcBef>
                <a:spcPts val="600"/>
              </a:spcBef>
              <a:buFont typeface="Arial" charset="0"/>
              <a:buNone/>
              <a:defRPr/>
            </a:pPr>
            <a:r>
              <a:rPr lang="uk-UA" b="1" dirty="0" smtClean="0">
                <a:solidFill>
                  <a:srgbClr val="0000FF"/>
                </a:solidFill>
                <a:latin typeface="Monotype Corsiva" pitchFamily="66" charset="0"/>
              </a:rPr>
              <a:t>І етап: </a:t>
            </a: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діагностико – теоретичний  2010-2011н.р.</a:t>
            </a:r>
          </a:p>
          <a:p>
            <a:pPr>
              <a:spcBef>
                <a:spcPts val="600"/>
              </a:spcBef>
              <a:buFont typeface="Arial" charset="0"/>
              <a:buNone/>
              <a:defRPr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Вивчення методичної літератури з проблемної теми</a:t>
            </a:r>
            <a:r>
              <a:rPr lang="uk-UA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.</a:t>
            </a:r>
            <a:endParaRPr lang="ru-RU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spcBef>
                <a:spcPts val="600"/>
              </a:spcBef>
              <a:buFont typeface="Arial" charset="0"/>
              <a:buNone/>
              <a:defRPr/>
            </a:pPr>
            <a:r>
              <a:rPr lang="uk-UA" b="1" dirty="0" smtClean="0">
                <a:solidFill>
                  <a:srgbClr val="0000FF"/>
                </a:solidFill>
                <a:latin typeface="Monotype Corsiva" pitchFamily="66" charset="0"/>
              </a:rPr>
              <a:t>ІІ етап: </a:t>
            </a:r>
            <a:r>
              <a:rPr lang="uk-UA" b="1" dirty="0" err="1" smtClean="0">
                <a:solidFill>
                  <a:srgbClr val="FF0000"/>
                </a:solidFill>
                <a:latin typeface="Monotype Corsiva" pitchFamily="66" charset="0"/>
              </a:rPr>
              <a:t>впроваджуючий</a:t>
            </a: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  2011-2012н.р.</a:t>
            </a:r>
            <a:endParaRPr lang="ru-RU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>
              <a:spcBef>
                <a:spcPts val="600"/>
              </a:spcBef>
              <a:buFont typeface="Arial" charset="0"/>
              <a:buNone/>
              <a:defRPr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Систематизація  та розробка методичного  узагальнення.</a:t>
            </a:r>
          </a:p>
          <a:p>
            <a:pPr>
              <a:spcBef>
                <a:spcPts val="600"/>
              </a:spcBef>
              <a:buFont typeface="Arial" charset="0"/>
              <a:buNone/>
              <a:defRPr/>
            </a:pPr>
            <a:r>
              <a:rPr lang="uk-UA" b="1" dirty="0" smtClean="0">
                <a:solidFill>
                  <a:srgbClr val="0000FF"/>
                </a:solidFill>
                <a:latin typeface="Monotype Corsiva" pitchFamily="66" charset="0"/>
              </a:rPr>
              <a:t>ІІІ етап:  </a:t>
            </a: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формуючий  2012- 2013 </a:t>
            </a:r>
            <a:r>
              <a:rPr lang="uk-UA" b="1" dirty="0" err="1" smtClean="0">
                <a:solidFill>
                  <a:srgbClr val="FF0000"/>
                </a:solidFill>
                <a:latin typeface="Monotype Corsiva" pitchFamily="66" charset="0"/>
              </a:rPr>
              <a:t>н.р</a:t>
            </a: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</a:p>
          <a:p>
            <a:pPr>
              <a:spcBef>
                <a:spcPts val="600"/>
              </a:spcBef>
              <a:buFont typeface="Arial" charset="0"/>
              <a:buNone/>
              <a:defRPr/>
            </a:pP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Впровадження  досягнень </a:t>
            </a:r>
            <a:r>
              <a:rPr lang="uk-UA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психолого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- педагогічної науки та шкільної практики у власний  досвід роботи з учнями.</a:t>
            </a:r>
            <a:endParaRPr lang="ru-RU" b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8915" name="Рисунок 6" descr="134122240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0"/>
            <a:ext cx="1524000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Етапи роботи </a:t>
            </a:r>
            <a:b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над проблемною темою</a:t>
            </a:r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b="1" dirty="0" smtClean="0">
                <a:solidFill>
                  <a:srgbClr val="0000FF"/>
                </a:solidFill>
                <a:latin typeface="Monotype Corsiva" pitchFamily="66" charset="0"/>
              </a:rPr>
              <a:t>IV</a:t>
            </a:r>
            <a:r>
              <a:rPr lang="uk-UA" b="1" dirty="0" smtClean="0">
                <a:solidFill>
                  <a:srgbClr val="0000FF"/>
                </a:solidFill>
                <a:latin typeface="Monotype Corsiva" pitchFamily="66" charset="0"/>
              </a:rPr>
              <a:t> етап: </a:t>
            </a: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практичний   2013-2014 </a:t>
            </a:r>
            <a:r>
              <a:rPr lang="uk-UA" b="1" dirty="0" err="1" smtClean="0">
                <a:solidFill>
                  <a:srgbClr val="FF0000"/>
                </a:solidFill>
                <a:latin typeface="Monotype Corsiva" pitchFamily="66" charset="0"/>
              </a:rPr>
              <a:t>н.р</a:t>
            </a: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</a:p>
          <a:p>
            <a:pPr>
              <a:buFont typeface="Arial" charset="0"/>
              <a:buNone/>
              <a:defRPr/>
            </a:pP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Підвищення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ефективності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та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результативності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навчально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–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виховного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процесу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.</a:t>
            </a:r>
            <a:endParaRPr lang="uk-UA" b="1" dirty="0" smtClean="0">
              <a:solidFill>
                <a:schemeClr val="accent2">
                  <a:lumMod val="75000"/>
                </a:schemeClr>
              </a:solidFill>
              <a:latin typeface="Monotype Corsiva" pitchFamily="66" charset="0"/>
            </a:endParaRPr>
          </a:p>
          <a:p>
            <a:pPr>
              <a:buFont typeface="Arial" charset="0"/>
              <a:buNone/>
              <a:defRPr/>
            </a:pPr>
            <a:r>
              <a:rPr lang="en-US" b="1" dirty="0" smtClean="0">
                <a:solidFill>
                  <a:srgbClr val="0000FF"/>
                </a:solidFill>
                <a:latin typeface="Monotype Corsiva" pitchFamily="66" charset="0"/>
              </a:rPr>
              <a:t>V</a:t>
            </a:r>
            <a:r>
              <a:rPr lang="uk-UA" b="1" dirty="0" smtClean="0">
                <a:solidFill>
                  <a:srgbClr val="0000FF"/>
                </a:solidFill>
                <a:latin typeface="Monotype Corsiva" pitchFamily="66" charset="0"/>
              </a:rPr>
              <a:t> етап: </a:t>
            </a: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узагальнюючий   2014- 2015  </a:t>
            </a:r>
            <a:r>
              <a:rPr lang="uk-UA" b="1" dirty="0" err="1" smtClean="0">
                <a:solidFill>
                  <a:srgbClr val="FF0000"/>
                </a:solidFill>
                <a:latin typeface="Monotype Corsiva" pitchFamily="66" charset="0"/>
              </a:rPr>
              <a:t>н.р</a:t>
            </a:r>
            <a:r>
              <a:rPr lang="uk-UA" b="1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</a:p>
          <a:p>
            <a:pPr>
              <a:buFont typeface="Arial" charset="0"/>
              <a:buNone/>
              <a:defRPr/>
            </a:pP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Узагальнення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педагогічного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досвіду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з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даної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проблеми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.</a:t>
            </a:r>
          </a:p>
          <a:p>
            <a:pPr>
              <a:defRPr/>
            </a:pPr>
            <a:endParaRPr lang="uk-UA" dirty="0"/>
          </a:p>
        </p:txBody>
      </p:sp>
      <p:pic>
        <p:nvPicPr>
          <p:cNvPr id="39939" name="Picture 5" descr="G:\клуб ОФОРМИТЕЛЬ\papki\DossierBleu Document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1400" y="4459288"/>
            <a:ext cx="2398713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6" descr="G:\клуб ОФОРМИТЕЛЬ\papki\DossierBleu Document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5087938"/>
            <a:ext cx="1770063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6" descr="G:\клуб ОФОРМИТЕЛЬ\papki\DossierBleu Document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5087938"/>
            <a:ext cx="1770063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Рисунок 10" descr="1341222408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0"/>
            <a:ext cx="1524000" cy="177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http://ovp1970.ucoz.ru/dosvid/generator-2-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"/>
            <a:ext cx="7696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6" descr="MCj04326650000[1]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895350" cy="895350"/>
          </a:xfrm>
        </p:spPr>
      </p:pic>
      <p:sp>
        <p:nvSpPr>
          <p:cNvPr id="40963" name="AutoShape 52"/>
          <p:cNvSpPr>
            <a:spLocks/>
          </p:cNvSpPr>
          <p:nvPr/>
        </p:nvSpPr>
        <p:spPr bwMode="auto">
          <a:xfrm>
            <a:off x="304800" y="1524000"/>
            <a:ext cx="8208963" cy="2514600"/>
          </a:xfrm>
          <a:custGeom>
            <a:avLst/>
            <a:gdLst>
              <a:gd name="T0" fmla="*/ 4104482 w 8208961"/>
              <a:gd name="T1" fmla="*/ 0 h 2514600"/>
              <a:gd name="T2" fmla="*/ 8208963 w 8208961"/>
              <a:gd name="T3" fmla="*/ 1257300 h 2514600"/>
              <a:gd name="T4" fmla="*/ 4104482 w 8208961"/>
              <a:gd name="T5" fmla="*/ 2514600 h 2514600"/>
              <a:gd name="T6" fmla="*/ 0 w 8208961"/>
              <a:gd name="T7" fmla="*/ 1257300 h 2514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34972 w 8208961"/>
              <a:gd name="T13" fmla="*/ 234972 h 2514600"/>
              <a:gd name="T14" fmla="*/ 7973989 w 8208961"/>
              <a:gd name="T15" fmla="*/ 2279628 h 2514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208961" h="2514600">
                <a:moveTo>
                  <a:pt x="802227" y="0"/>
                </a:moveTo>
                <a:lnTo>
                  <a:pt x="802226" y="0"/>
                </a:lnTo>
                <a:cubicBezTo>
                  <a:pt x="802226" y="0"/>
                  <a:pt x="802226" y="0"/>
                  <a:pt x="802226" y="0"/>
                </a:cubicBezTo>
                <a:cubicBezTo>
                  <a:pt x="359168" y="0"/>
                  <a:pt x="-1" y="359169"/>
                  <a:pt x="-1" y="802227"/>
                </a:cubicBezTo>
                <a:lnTo>
                  <a:pt x="0" y="1712373"/>
                </a:lnTo>
                <a:cubicBezTo>
                  <a:pt x="0" y="1712373"/>
                  <a:pt x="0" y="1712373"/>
                  <a:pt x="0" y="1712373"/>
                </a:cubicBezTo>
                <a:cubicBezTo>
                  <a:pt x="0" y="2155431"/>
                  <a:pt x="359169" y="2514601"/>
                  <a:pt x="802227" y="2514601"/>
                </a:cubicBezTo>
                <a:lnTo>
                  <a:pt x="7406734" y="2514600"/>
                </a:lnTo>
                <a:cubicBezTo>
                  <a:pt x="7849791" y="2514599"/>
                  <a:pt x="8208961" y="2155430"/>
                  <a:pt x="8208961" y="1712373"/>
                </a:cubicBezTo>
                <a:lnTo>
                  <a:pt x="8208961" y="802227"/>
                </a:lnTo>
                <a:cubicBezTo>
                  <a:pt x="8208961" y="359169"/>
                  <a:pt x="7849791" y="0"/>
                  <a:pt x="7406734" y="0"/>
                </a:cubicBezTo>
                <a:close/>
              </a:path>
            </a:pathLst>
          </a:custGeom>
          <a:noFill/>
          <a:ln w="57150">
            <a:solidFill>
              <a:srgbClr val="660033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0964" name="Прямоугольник 7"/>
          <p:cNvSpPr>
            <a:spLocks noChangeArrowheads="1"/>
          </p:cNvSpPr>
          <p:nvPr/>
        </p:nvSpPr>
        <p:spPr bwMode="auto">
          <a:xfrm>
            <a:off x="381000" y="1447800"/>
            <a:ext cx="79248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800" b="1">
                <a:solidFill>
                  <a:srgbClr val="6600CC"/>
                </a:solidFill>
                <a:latin typeface="Monotype Corsiva" pitchFamily="66" charset="0"/>
                <a:cs typeface="Times New Roman" pitchFamily="18" charset="0"/>
                <a:hlinkClick r:id="rId4" action="ppaction://hlinkpres?slideindex=1&amp;slidetitle="/>
              </a:rPr>
              <a:t>Керівник  районного методичного  об'єднання</a:t>
            </a:r>
          </a:p>
          <a:p>
            <a:r>
              <a:rPr lang="uk-UA" sz="2800" b="1">
                <a:solidFill>
                  <a:srgbClr val="6600CC"/>
                </a:solidFill>
                <a:latin typeface="Monotype Corsiva" pitchFamily="66" charset="0"/>
                <a:cs typeface="Times New Roman" pitchFamily="18" charset="0"/>
                <a:hlinkClick r:id="rId4" action="ppaction://hlinkpres?slideindex=1&amp;slidetitle="/>
              </a:rPr>
              <a:t>вчителів  2-х  класів</a:t>
            </a:r>
            <a:r>
              <a:rPr lang="uk-UA" b="1">
                <a:solidFill>
                  <a:srgbClr val="6600CC"/>
                </a:solidFill>
                <a:latin typeface="Monotype Corsiva" pitchFamily="66" charset="0"/>
                <a:cs typeface="Times New Roman" pitchFamily="18" charset="0"/>
                <a:hlinkClick r:id="rId4" action="ppaction://hlinkpres?slideindex=1&amp;slidetitle="/>
              </a:rPr>
              <a:t>, </a:t>
            </a:r>
            <a:r>
              <a:rPr lang="uk-UA" sz="2800" b="1">
                <a:solidFill>
                  <a:srgbClr val="6600CC"/>
                </a:solidFill>
                <a:latin typeface="Monotype Corsiva" pitchFamily="66" charset="0"/>
                <a:cs typeface="Times New Roman" pitchFamily="18" charset="0"/>
              </a:rPr>
              <a:t>що  працює  над  вирішенням проблеми: </a:t>
            </a:r>
            <a:r>
              <a:rPr lang="ru-RU" sz="2800" b="1">
                <a:solidFill>
                  <a:srgbClr val="CC0000"/>
                </a:solidFill>
                <a:latin typeface="Monotype Corsiva" pitchFamily="66" charset="0"/>
              </a:rPr>
              <a:t>Підвищення ефективності освітнього процесу шляхом використання інформаційно- комунікаційних технологій</a:t>
            </a:r>
            <a:endParaRPr lang="uk-UA" sz="2800">
              <a:solidFill>
                <a:srgbClr val="CC0000"/>
              </a:solidFill>
              <a:latin typeface="Monotype Corsiva" pitchFamily="66" charset="0"/>
            </a:endParaRPr>
          </a:p>
        </p:txBody>
      </p:sp>
      <p:grpSp>
        <p:nvGrpSpPr>
          <p:cNvPr id="40965" name="Group 51" descr="З  серпня 2007 року"/>
          <p:cNvGrpSpPr>
            <a:grpSpLocks/>
          </p:cNvGrpSpPr>
          <p:nvPr/>
        </p:nvGrpSpPr>
        <p:grpSpPr bwMode="auto">
          <a:xfrm>
            <a:off x="7162800" y="914400"/>
            <a:ext cx="1981200" cy="1524000"/>
            <a:chOff x="7088248" y="-100017"/>
            <a:chExt cx="2055751" cy="1507467"/>
          </a:xfrm>
        </p:grpSpPr>
        <p:sp>
          <p:nvSpPr>
            <p:cNvPr id="40971" name="Oval 52"/>
            <p:cNvSpPr>
              <a:spLocks/>
            </p:cNvSpPr>
            <p:nvPr/>
          </p:nvSpPr>
          <p:spPr bwMode="auto">
            <a:xfrm flipH="1">
              <a:off x="7164388" y="285585"/>
              <a:ext cx="1979611" cy="615272"/>
            </a:xfrm>
            <a:custGeom>
              <a:avLst/>
              <a:gdLst>
                <a:gd name="T0" fmla="*/ 989806 w 1979611"/>
                <a:gd name="T1" fmla="*/ 0 h 615272"/>
                <a:gd name="T2" fmla="*/ 1979611 w 1979611"/>
                <a:gd name="T3" fmla="*/ 307636 h 615272"/>
                <a:gd name="T4" fmla="*/ 989806 w 1979611"/>
                <a:gd name="T5" fmla="*/ 615272 h 615272"/>
                <a:gd name="T6" fmla="*/ 0 w 1979611"/>
                <a:gd name="T7" fmla="*/ 307636 h 615272"/>
                <a:gd name="T8" fmla="*/ 289908 w 1979611"/>
                <a:gd name="T9" fmla="*/ 90104 h 615272"/>
                <a:gd name="T10" fmla="*/ 289908 w 1979611"/>
                <a:gd name="T11" fmla="*/ 525168 h 615272"/>
                <a:gd name="T12" fmla="*/ 1689703 w 1979611"/>
                <a:gd name="T13" fmla="*/ 525168 h 615272"/>
                <a:gd name="T14" fmla="*/ 1689703 w 1979611"/>
                <a:gd name="T15" fmla="*/ 90104 h 615272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17694720 60000 65536"/>
                <a:gd name="T21" fmla="*/ 5898240 60000 65536"/>
                <a:gd name="T22" fmla="*/ 5898240 60000 65536"/>
                <a:gd name="T23" fmla="*/ 17694720 60000 65536"/>
                <a:gd name="T24" fmla="*/ 289908 w 1979611"/>
                <a:gd name="T25" fmla="*/ 90104 h 615272"/>
                <a:gd name="T26" fmla="*/ 1689703 w 1979611"/>
                <a:gd name="T27" fmla="*/ 525168 h 61527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79611" h="615272">
                  <a:moveTo>
                    <a:pt x="0" y="307636"/>
                  </a:moveTo>
                  <a:lnTo>
                    <a:pt x="0" y="307636"/>
                  </a:lnTo>
                  <a:cubicBezTo>
                    <a:pt x="1" y="137733"/>
                    <a:pt x="443152" y="0"/>
                    <a:pt x="989806" y="1"/>
                  </a:cubicBezTo>
                  <a:cubicBezTo>
                    <a:pt x="989806" y="1"/>
                    <a:pt x="989806" y="1"/>
                    <a:pt x="989806" y="1"/>
                  </a:cubicBezTo>
                  <a:cubicBezTo>
                    <a:pt x="1536461" y="1"/>
                    <a:pt x="1979613" y="137734"/>
                    <a:pt x="1979613" y="307637"/>
                  </a:cubicBezTo>
                  <a:cubicBezTo>
                    <a:pt x="1979613" y="307637"/>
                    <a:pt x="1979612" y="307638"/>
                    <a:pt x="1979612" y="307638"/>
                  </a:cubicBezTo>
                  <a:lnTo>
                    <a:pt x="1979613" y="307639"/>
                  </a:lnTo>
                  <a:cubicBezTo>
                    <a:pt x="1979613" y="477541"/>
                    <a:pt x="1536461" y="615274"/>
                    <a:pt x="989807" y="615275"/>
                  </a:cubicBezTo>
                  <a:cubicBezTo>
                    <a:pt x="443152" y="615275"/>
                    <a:pt x="1" y="477541"/>
                    <a:pt x="1" y="307639"/>
                  </a:cubicBezTo>
                  <a:cubicBezTo>
                    <a:pt x="0" y="307638"/>
                    <a:pt x="1" y="307638"/>
                    <a:pt x="1" y="307638"/>
                  </a:cubicBezTo>
                  <a:close/>
                </a:path>
              </a:pathLst>
            </a:custGeom>
            <a:solidFill>
              <a:srgbClr val="333333"/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40972" name="Oval 53"/>
            <p:cNvSpPr>
              <a:spLocks/>
            </p:cNvSpPr>
            <p:nvPr/>
          </p:nvSpPr>
          <p:spPr bwMode="auto">
            <a:xfrm flipH="1">
              <a:off x="7208974" y="-100017"/>
              <a:ext cx="1920166" cy="1363288"/>
            </a:xfrm>
            <a:custGeom>
              <a:avLst/>
              <a:gdLst>
                <a:gd name="T0" fmla="*/ 960083 w 1920166"/>
                <a:gd name="T1" fmla="*/ 0 h 1363288"/>
                <a:gd name="T2" fmla="*/ 1920166 w 1920166"/>
                <a:gd name="T3" fmla="*/ 681644 h 1363288"/>
                <a:gd name="T4" fmla="*/ 960083 w 1920166"/>
                <a:gd name="T5" fmla="*/ 1363288 h 1363288"/>
                <a:gd name="T6" fmla="*/ 0 w 1920166"/>
                <a:gd name="T7" fmla="*/ 681644 h 1363288"/>
                <a:gd name="T8" fmla="*/ 281202 w 1920166"/>
                <a:gd name="T9" fmla="*/ 199649 h 1363288"/>
                <a:gd name="T10" fmla="*/ 281202 w 1920166"/>
                <a:gd name="T11" fmla="*/ 1163639 h 1363288"/>
                <a:gd name="T12" fmla="*/ 1638964 w 1920166"/>
                <a:gd name="T13" fmla="*/ 1163639 h 1363288"/>
                <a:gd name="T14" fmla="*/ 1638964 w 1920166"/>
                <a:gd name="T15" fmla="*/ 199649 h 1363288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17694720 60000 65536"/>
                <a:gd name="T21" fmla="*/ 5898240 60000 65536"/>
                <a:gd name="T22" fmla="*/ 5898240 60000 65536"/>
                <a:gd name="T23" fmla="*/ 17694720 60000 65536"/>
                <a:gd name="T24" fmla="*/ 281202 w 1920166"/>
                <a:gd name="T25" fmla="*/ 199649 h 1363288"/>
                <a:gd name="T26" fmla="*/ 1638964 w 1920166"/>
                <a:gd name="T27" fmla="*/ 1163639 h 13632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20166" h="1363288">
                  <a:moveTo>
                    <a:pt x="0" y="681644"/>
                  </a:moveTo>
                  <a:lnTo>
                    <a:pt x="0" y="681644"/>
                  </a:lnTo>
                  <a:cubicBezTo>
                    <a:pt x="0" y="305182"/>
                    <a:pt x="429844" y="0"/>
                    <a:pt x="960083" y="1"/>
                  </a:cubicBezTo>
                  <a:cubicBezTo>
                    <a:pt x="960083" y="1"/>
                    <a:pt x="960083" y="1"/>
                    <a:pt x="960083" y="1"/>
                  </a:cubicBezTo>
                  <a:cubicBezTo>
                    <a:pt x="1490322" y="1"/>
                    <a:pt x="1920166" y="305183"/>
                    <a:pt x="1920166" y="681645"/>
                  </a:cubicBezTo>
                  <a:cubicBezTo>
                    <a:pt x="1920166" y="681645"/>
                    <a:pt x="1920165" y="681646"/>
                    <a:pt x="1920165" y="681646"/>
                  </a:cubicBezTo>
                  <a:lnTo>
                    <a:pt x="1920166" y="681647"/>
                  </a:lnTo>
                  <a:cubicBezTo>
                    <a:pt x="1920166" y="1058108"/>
                    <a:pt x="1490322" y="1363290"/>
                    <a:pt x="960083" y="1363291"/>
                  </a:cubicBezTo>
                  <a:cubicBezTo>
                    <a:pt x="429843" y="1363291"/>
                    <a:pt x="0" y="1058108"/>
                    <a:pt x="0" y="681647"/>
                  </a:cubicBezTo>
                  <a:cubicBezTo>
                    <a:pt x="-1" y="681646"/>
                    <a:pt x="0" y="681646"/>
                    <a:pt x="0" y="681646"/>
                  </a:cubicBezTo>
                  <a:close/>
                </a:path>
              </a:pathLst>
            </a:custGeom>
            <a:gradFill rotWithShape="0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40973" name="Oval 54"/>
            <p:cNvSpPr>
              <a:spLocks/>
            </p:cNvSpPr>
            <p:nvPr/>
          </p:nvSpPr>
          <p:spPr bwMode="auto">
            <a:xfrm flipH="1">
              <a:off x="7088248" y="83301"/>
              <a:ext cx="2031974" cy="1324149"/>
            </a:xfrm>
            <a:custGeom>
              <a:avLst/>
              <a:gdLst>
                <a:gd name="T0" fmla="*/ 1015987 w 2031974"/>
                <a:gd name="T1" fmla="*/ 0 h 1324149"/>
                <a:gd name="T2" fmla="*/ 2031974 w 2031974"/>
                <a:gd name="T3" fmla="*/ 662075 h 1324149"/>
                <a:gd name="T4" fmla="*/ 1015987 w 2031974"/>
                <a:gd name="T5" fmla="*/ 1324149 h 1324149"/>
                <a:gd name="T6" fmla="*/ 0 w 2031974"/>
                <a:gd name="T7" fmla="*/ 662075 h 1324149"/>
                <a:gd name="T8" fmla="*/ 297576 w 2031974"/>
                <a:gd name="T9" fmla="*/ 193917 h 1324149"/>
                <a:gd name="T10" fmla="*/ 297576 w 2031974"/>
                <a:gd name="T11" fmla="*/ 1130232 h 1324149"/>
                <a:gd name="T12" fmla="*/ 1734398 w 2031974"/>
                <a:gd name="T13" fmla="*/ 1130232 h 1324149"/>
                <a:gd name="T14" fmla="*/ 1734398 w 2031974"/>
                <a:gd name="T15" fmla="*/ 193917 h 1324149"/>
                <a:gd name="T16" fmla="*/ 17694720 60000 65536"/>
                <a:gd name="T17" fmla="*/ 0 60000 65536"/>
                <a:gd name="T18" fmla="*/ 5898240 60000 65536"/>
                <a:gd name="T19" fmla="*/ 11796480 60000 65536"/>
                <a:gd name="T20" fmla="*/ 17694720 60000 65536"/>
                <a:gd name="T21" fmla="*/ 5898240 60000 65536"/>
                <a:gd name="T22" fmla="*/ 5898240 60000 65536"/>
                <a:gd name="T23" fmla="*/ 17694720 60000 65536"/>
                <a:gd name="T24" fmla="*/ 297576 w 2031974"/>
                <a:gd name="T25" fmla="*/ 193917 h 1324149"/>
                <a:gd name="T26" fmla="*/ 1734398 w 2031974"/>
                <a:gd name="T27" fmla="*/ 1130232 h 132414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031974" h="1324149">
                  <a:moveTo>
                    <a:pt x="0" y="662075"/>
                  </a:moveTo>
                  <a:lnTo>
                    <a:pt x="0" y="662075"/>
                  </a:lnTo>
                  <a:cubicBezTo>
                    <a:pt x="0" y="296421"/>
                    <a:pt x="454873" y="0"/>
                    <a:pt x="1015987" y="1"/>
                  </a:cubicBezTo>
                  <a:cubicBezTo>
                    <a:pt x="1015987" y="1"/>
                    <a:pt x="1015987" y="1"/>
                    <a:pt x="1015987" y="1"/>
                  </a:cubicBezTo>
                  <a:cubicBezTo>
                    <a:pt x="1577101" y="1"/>
                    <a:pt x="2031974" y="296422"/>
                    <a:pt x="2031974" y="662076"/>
                  </a:cubicBezTo>
                  <a:cubicBezTo>
                    <a:pt x="2031974" y="662076"/>
                    <a:pt x="2031973" y="662077"/>
                    <a:pt x="2031973" y="662077"/>
                  </a:cubicBezTo>
                  <a:lnTo>
                    <a:pt x="2031974" y="662078"/>
                  </a:lnTo>
                  <a:cubicBezTo>
                    <a:pt x="2031974" y="1027731"/>
                    <a:pt x="1577101" y="1324152"/>
                    <a:pt x="1015987" y="1324153"/>
                  </a:cubicBezTo>
                  <a:cubicBezTo>
                    <a:pt x="454872" y="1324153"/>
                    <a:pt x="0" y="1027731"/>
                    <a:pt x="0" y="662078"/>
                  </a:cubicBezTo>
                  <a:cubicBezTo>
                    <a:pt x="-1" y="662077"/>
                    <a:pt x="0" y="662077"/>
                    <a:pt x="0" y="662077"/>
                  </a:cubicBezTo>
                  <a:close/>
                </a:path>
              </a:pathLst>
            </a:custGeom>
            <a:solidFill>
              <a:srgbClr val="FFCC99">
                <a:alpha val="0"/>
              </a:srgbClr>
            </a:solidFill>
            <a:ln w="57150">
              <a:solidFill>
                <a:srgbClr val="660033"/>
              </a:solidFill>
              <a:prstDash val="solid"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7467600" y="1371600"/>
            <a:ext cx="13716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b="1" i="1" dirty="0">
                <a:solidFill>
                  <a:srgbClr val="660033"/>
                </a:solidFill>
                <a:effectLst>
                  <a:outerShdw dist="38096" dir="2700000">
                    <a:srgbClr val="C0C0C0"/>
                  </a:outerShdw>
                </a:effectLst>
                <a:latin typeface="Arial"/>
              </a:rPr>
              <a:t>З вересня 2007 року</a:t>
            </a:r>
            <a:endParaRPr lang="uk-UA" dirty="0"/>
          </a:p>
        </p:txBody>
      </p:sp>
      <p:sp>
        <p:nvSpPr>
          <p:cNvPr id="23" name="Text Box 33"/>
          <p:cNvSpPr txBox="1">
            <a:spLocks noGrp="1"/>
          </p:cNvSpPr>
          <p:nvPr>
            <p:ph type="title"/>
          </p:nvPr>
        </p:nvSpPr>
        <p:spPr>
          <a:xfrm>
            <a:off x="9753600" y="800100"/>
            <a:ext cx="990600" cy="338138"/>
          </a:xfrm>
        </p:spPr>
        <p:txBody>
          <a:bodyPr lIns="71999" anchorCtr="1">
            <a:spAutoFit/>
          </a:bodyPr>
          <a:lstStyle/>
          <a:p>
            <a:pPr fontAlgn="auto" hangingPunct="1">
              <a:spcBef>
                <a:spcPts val="100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ru-RU" sz="1600" b="1" i="1" kern="0" dirty="0">
              <a:solidFill>
                <a:srgbClr val="660033"/>
              </a:solidFill>
              <a:effectLst>
                <a:outerShdw dist="38096" dir="2700000">
                  <a:srgbClr val="C0C0C0"/>
                </a:outerShdw>
              </a:effectLst>
            </a:endParaRPr>
          </a:p>
        </p:txBody>
      </p:sp>
      <p:pic>
        <p:nvPicPr>
          <p:cNvPr id="24" name="Picture 2" descr="C:\Documents and Settings\admin\Мои документы\Мои рисунки\Изображение\Изображение 07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19400" y="4038600"/>
            <a:ext cx="3376613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C:\Documents and Settings\admin\Мои документы\Мои рисунки\Изображение\Изображение 075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393284">
            <a:off x="285750" y="3992563"/>
            <a:ext cx="2620963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3" descr="C:\Documents and Settings\admin\Мои документы\Мои рисунки\Изображение\Изображение 076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80301">
            <a:off x="6097588" y="4222750"/>
            <a:ext cx="2863850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0540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3600" b="1" dirty="0" smtClean="0">
                <a:solidFill>
                  <a:srgbClr val="CC0000"/>
                </a:solidFill>
                <a:latin typeface="Monotype Corsiva" pitchFamily="66" charset="0"/>
              </a:rPr>
              <a:t>Виступи  на РМО вчителів початкових класів</a:t>
            </a:r>
          </a:p>
          <a:p>
            <a:pPr algn="ctr">
              <a:buFont typeface="Arial" charset="0"/>
              <a:buNone/>
            </a:pPr>
            <a:r>
              <a:rPr lang="uk-UA" b="1" dirty="0" smtClean="0">
                <a:solidFill>
                  <a:srgbClr val="006600"/>
                </a:solidFill>
                <a:latin typeface="Monotype Corsiva" pitchFamily="66" charset="0"/>
              </a:rPr>
              <a:t>2012- 2013 </a:t>
            </a:r>
            <a:r>
              <a:rPr lang="uk-UA" b="1" dirty="0" err="1" smtClean="0">
                <a:solidFill>
                  <a:srgbClr val="006600"/>
                </a:solidFill>
                <a:latin typeface="Monotype Corsiva" pitchFamily="66" charset="0"/>
              </a:rPr>
              <a:t>н.рік</a:t>
            </a:r>
            <a:endParaRPr lang="uk-UA" b="1" dirty="0" smtClean="0">
              <a:solidFill>
                <a:srgbClr val="006600"/>
              </a:solidFill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r>
              <a:rPr lang="uk-UA" sz="1800" b="1" dirty="0" smtClean="0"/>
              <a:t>1. Виступ  на РМО </a:t>
            </a:r>
            <a:r>
              <a:rPr lang="uk-UA" sz="1800" b="1" dirty="0" smtClean="0">
                <a:hlinkClick r:id="rId3" action="ppaction://hlinkfile"/>
              </a:rPr>
              <a:t>: </a:t>
            </a:r>
            <a:r>
              <a:rPr lang="uk-UA" sz="1800" b="1" dirty="0" err="1" smtClean="0">
                <a:hlinkClick r:id="rId4" action="ppaction://hlinkfile"/>
              </a:rPr>
              <a:t>“</a:t>
            </a:r>
            <a:r>
              <a:rPr lang="uk-UA" sz="1800" dirty="0" err="1" smtClean="0">
                <a:hlinkClick r:id="rId5" action="ppaction://hlinkfile"/>
              </a:rPr>
              <a:t>Компетентнісно</a:t>
            </a:r>
            <a:r>
              <a:rPr lang="uk-UA" sz="1800" dirty="0" smtClean="0">
                <a:hlinkClick r:id="rId5" action="ppaction://hlinkfile"/>
              </a:rPr>
              <a:t>   орієнтований   підхід до навчання. Шляхи  формування  компетентності  </a:t>
            </a:r>
            <a:r>
              <a:rPr lang="uk-UA" sz="1800" dirty="0" err="1" smtClean="0">
                <a:hlinkClick r:id="rId5" action="ppaction://hlinkfile"/>
              </a:rPr>
              <a:t>учнів</a:t>
            </a:r>
            <a:r>
              <a:rPr lang="uk-UA" sz="1800" b="1" dirty="0" err="1" smtClean="0">
                <a:hlinkClick r:id="rId5" action="ppaction://hlinkfile"/>
              </a:rPr>
              <a:t>”</a:t>
            </a:r>
            <a:r>
              <a:rPr lang="uk-UA" sz="1800" b="1" dirty="0" smtClean="0">
                <a:hlinkClick r:id="rId5" action="ppaction://hlinkfile"/>
              </a:rPr>
              <a:t>.</a:t>
            </a:r>
            <a:endParaRPr lang="uk-UA" sz="1800" b="1" dirty="0" smtClean="0"/>
          </a:p>
          <a:p>
            <a:pPr>
              <a:buFont typeface="Arial" charset="0"/>
              <a:buNone/>
            </a:pPr>
            <a:r>
              <a:rPr lang="uk-UA" sz="1800" b="1" dirty="0" smtClean="0"/>
              <a:t>2. Виступ  на РМО : </a:t>
            </a:r>
            <a:r>
              <a:rPr lang="uk-UA" sz="1800" b="1" dirty="0" smtClean="0">
                <a:hlinkClick r:id="rId6" action="ppaction://hlinkfile"/>
              </a:rPr>
              <a:t>“</a:t>
            </a:r>
            <a:r>
              <a:rPr lang="ru-RU" sz="1800" dirty="0" err="1" smtClean="0">
                <a:hlinkClick r:id="rId6" action="ppaction://hlinkfile"/>
              </a:rPr>
              <a:t>Психолого</a:t>
            </a:r>
            <a:r>
              <a:rPr lang="ru-RU" sz="1800" dirty="0" smtClean="0">
                <a:hlinkClick r:id="rId6" action="ppaction://hlinkfile"/>
              </a:rPr>
              <a:t>  – </a:t>
            </a:r>
            <a:r>
              <a:rPr lang="ru-RU" sz="1800" dirty="0" err="1" smtClean="0">
                <a:hlinkClick r:id="rId6" action="ppaction://hlinkfile"/>
              </a:rPr>
              <a:t>педагогічні</a:t>
            </a:r>
            <a:r>
              <a:rPr lang="ru-RU" sz="1800" dirty="0" smtClean="0">
                <a:hlinkClick r:id="rId6" action="ppaction://hlinkfile"/>
              </a:rPr>
              <a:t>   </a:t>
            </a:r>
            <a:r>
              <a:rPr lang="ru-RU" sz="1800" dirty="0" err="1" smtClean="0">
                <a:hlinkClick r:id="rId6" action="ppaction://hlinkfile"/>
              </a:rPr>
              <a:t>аспекти</a:t>
            </a:r>
            <a:r>
              <a:rPr lang="ru-RU" sz="1800" dirty="0" smtClean="0">
                <a:hlinkClick r:id="rId6" action="ppaction://hlinkfile"/>
              </a:rPr>
              <a:t>    </a:t>
            </a:r>
            <a:r>
              <a:rPr lang="ru-RU" sz="1800" dirty="0" err="1" smtClean="0">
                <a:hlinkClick r:id="rId6" action="ppaction://hlinkfile"/>
              </a:rPr>
              <a:t>організації</a:t>
            </a:r>
            <a:r>
              <a:rPr lang="ru-RU" sz="1800" dirty="0" smtClean="0">
                <a:hlinkClick r:id="rId6" action="ppaction://hlinkfile"/>
              </a:rPr>
              <a:t>  уроку».</a:t>
            </a:r>
            <a:endParaRPr lang="ru-RU" sz="1800" dirty="0" smtClean="0"/>
          </a:p>
          <a:p>
            <a:pPr>
              <a:buFont typeface="Arial" charset="0"/>
              <a:buNone/>
            </a:pPr>
            <a:r>
              <a:rPr lang="uk-UA" sz="1800" b="1" dirty="0" smtClean="0"/>
              <a:t> 3.Проведеня ділової  гри  на РМО  </a:t>
            </a:r>
            <a:r>
              <a:rPr lang="uk-UA" sz="1800" dirty="0" smtClean="0">
                <a:hlinkClick r:id="rId7" action="ppaction://hlinkfile"/>
              </a:rPr>
              <a:t>«Інтерактивні   технології   навчання ».</a:t>
            </a:r>
            <a:endParaRPr lang="uk-UA" sz="1800" dirty="0" smtClean="0"/>
          </a:p>
          <a:p>
            <a:pPr>
              <a:buFont typeface="Arial" charset="0"/>
              <a:buNone/>
            </a:pPr>
            <a:r>
              <a:rPr lang="uk-UA" sz="1800" b="1" dirty="0" smtClean="0"/>
              <a:t>4. Виступ  на РМО : </a:t>
            </a:r>
            <a:r>
              <a:rPr lang="uk-UA" sz="1800" b="1" dirty="0" smtClean="0">
                <a:hlinkClick r:id="rId8" action="ppaction://hlinkfile"/>
              </a:rPr>
              <a:t>“</a:t>
            </a:r>
            <a:r>
              <a:rPr lang="ru-RU" sz="1800" dirty="0" smtClean="0">
                <a:hlinkClick r:id="rId8" action="ppaction://hlinkfile"/>
              </a:rPr>
              <a:t>Диктант -  один  </a:t>
            </a:r>
            <a:r>
              <a:rPr lang="ru-RU" sz="1800" dirty="0" err="1" smtClean="0">
                <a:hlinkClick r:id="rId8" action="ppaction://hlinkfile"/>
              </a:rPr>
              <a:t>із</a:t>
            </a:r>
            <a:r>
              <a:rPr lang="ru-RU" sz="1800" dirty="0" smtClean="0">
                <a:hlinkClick r:id="rId8" action="ppaction://hlinkfile"/>
              </a:rPr>
              <a:t>  </a:t>
            </a:r>
            <a:r>
              <a:rPr lang="ru-RU" sz="1800" dirty="0" err="1" smtClean="0">
                <a:hlinkClick r:id="rId8" action="ppaction://hlinkfile"/>
              </a:rPr>
              <a:t>важливих</a:t>
            </a:r>
            <a:r>
              <a:rPr lang="ru-RU" sz="1800" dirty="0" smtClean="0">
                <a:hlinkClick r:id="rId8" action="ppaction://hlinkfile"/>
              </a:rPr>
              <a:t>  </a:t>
            </a:r>
            <a:r>
              <a:rPr lang="ru-RU" sz="1800" dirty="0" err="1" smtClean="0">
                <a:hlinkClick r:id="rId8" action="ppaction://hlinkfile"/>
              </a:rPr>
              <a:t>прийомів</a:t>
            </a:r>
            <a:r>
              <a:rPr lang="ru-RU" sz="1800" dirty="0" smtClean="0">
                <a:hlinkClick r:id="rId8" action="ppaction://hlinkfile"/>
              </a:rPr>
              <a:t>   </a:t>
            </a:r>
            <a:r>
              <a:rPr lang="ru-RU" sz="1800" dirty="0" err="1" smtClean="0">
                <a:hlinkClick r:id="rId8" action="ppaction://hlinkfile"/>
              </a:rPr>
              <a:t>навчання</a:t>
            </a:r>
            <a:r>
              <a:rPr lang="ru-RU" sz="1800" dirty="0" smtClean="0">
                <a:hlinkClick r:id="rId8" action="ppaction://hlinkfile"/>
              </a:rPr>
              <a:t>  </a:t>
            </a:r>
            <a:r>
              <a:rPr lang="ru-RU" sz="1800" dirty="0" err="1" smtClean="0">
                <a:hlinkClick r:id="rId8" action="ppaction://hlinkfile"/>
              </a:rPr>
              <a:t>мови</a:t>
            </a:r>
            <a:r>
              <a:rPr lang="ru-RU" sz="1800" dirty="0" smtClean="0">
                <a:hlinkClick r:id="rId8" action="ppaction://hlinkfile"/>
              </a:rPr>
              <a:t>.</a:t>
            </a:r>
            <a:r>
              <a:rPr lang="uk-UA" sz="1800" b="1" dirty="0" smtClean="0">
                <a:hlinkClick r:id="rId8" action="ppaction://hlinkfile"/>
              </a:rPr>
              <a:t>”.</a:t>
            </a:r>
            <a:endParaRPr lang="uk-UA" sz="1800" b="1" dirty="0" smtClean="0"/>
          </a:p>
          <a:p>
            <a:pPr>
              <a:buFont typeface="Arial" charset="0"/>
              <a:buNone/>
            </a:pPr>
            <a:r>
              <a:rPr lang="uk-UA" sz="1800" b="1" dirty="0" smtClean="0"/>
              <a:t>5. Виступ  на РМО : </a:t>
            </a:r>
            <a:r>
              <a:rPr lang="uk-UA" sz="1800" b="1" dirty="0" smtClean="0">
                <a:hlinkClick r:id="rId9" action="ppaction://hlinkpres?slideindex=1&amp;slidetitle="/>
              </a:rPr>
              <a:t>“</a:t>
            </a:r>
            <a:r>
              <a:rPr lang="ru-RU" sz="1800" dirty="0" err="1" smtClean="0">
                <a:hlinkClick r:id="rId9" action="ppaction://hlinkpres?slideindex=1&amp;slidetitle="/>
              </a:rPr>
              <a:t>Захист</a:t>
            </a:r>
            <a:r>
              <a:rPr lang="ru-RU" sz="1800" dirty="0" smtClean="0">
                <a:hlinkClick r:id="rId9" action="ppaction://hlinkpres?slideindex=1&amp;slidetitle="/>
              </a:rPr>
              <a:t>   </a:t>
            </a:r>
            <a:r>
              <a:rPr lang="ru-RU" sz="1800" dirty="0" err="1" smtClean="0">
                <a:hlinkClick r:id="rId9" action="ppaction://hlinkpres?slideindex=1&amp;slidetitle="/>
              </a:rPr>
              <a:t>моделі</a:t>
            </a:r>
            <a:r>
              <a:rPr lang="ru-RU" sz="1800" dirty="0" smtClean="0">
                <a:hlinkClick r:id="rId9" action="ppaction://hlinkpres?slideindex=1&amp;slidetitle="/>
              </a:rPr>
              <a:t>   </a:t>
            </a:r>
            <a:r>
              <a:rPr lang="ru-RU" sz="1800" dirty="0" err="1" smtClean="0">
                <a:hlinkClick r:id="rId9" action="ppaction://hlinkpres?slideindex=1&amp;slidetitle="/>
              </a:rPr>
              <a:t>випускника</a:t>
            </a:r>
            <a:r>
              <a:rPr lang="ru-RU" sz="1800" dirty="0" smtClean="0">
                <a:hlinkClick r:id="rId9" action="ppaction://hlinkpres?slideindex=1&amp;slidetitle="/>
              </a:rPr>
              <a:t>    </a:t>
            </a:r>
            <a:r>
              <a:rPr lang="ru-RU" sz="1800" dirty="0" err="1" smtClean="0">
                <a:hlinkClick r:id="rId9" action="ppaction://hlinkpres?slideindex=1&amp;slidetitle="/>
              </a:rPr>
              <a:t>початкової</a:t>
            </a:r>
            <a:r>
              <a:rPr lang="ru-RU" sz="1800" dirty="0" smtClean="0">
                <a:hlinkClick r:id="rId9" action="ppaction://hlinkpres?slideindex=1&amp;slidetitle="/>
              </a:rPr>
              <a:t>  </a:t>
            </a:r>
            <a:r>
              <a:rPr lang="ru-RU" sz="1800" dirty="0" err="1" smtClean="0">
                <a:hlinkClick r:id="rId9" action="ppaction://hlinkpres?slideindex=1&amp;slidetitle="/>
              </a:rPr>
              <a:t>школи</a:t>
            </a:r>
            <a:r>
              <a:rPr lang="ru-RU" sz="1800" dirty="0" smtClean="0">
                <a:hlinkClick r:id="rId9" action="ppaction://hlinkpres?slideindex=1&amp;slidetitle="/>
              </a:rPr>
              <a:t> </a:t>
            </a:r>
            <a:r>
              <a:rPr lang="uk-UA" sz="1800" dirty="0" smtClean="0">
                <a:hlinkClick r:id="rId9" action="ppaction://hlinkpres?slideindex=1&amp;slidetitle="/>
              </a:rPr>
              <a:t>(</a:t>
            </a:r>
            <a:r>
              <a:rPr lang="uk-UA" sz="1800" dirty="0" err="1" smtClean="0">
                <a:hlinkClick r:id="rId9" action="ppaction://hlinkpres?slideindex=1&amp;slidetitle="/>
              </a:rPr>
              <a:t>компетентнісний</a:t>
            </a:r>
            <a:r>
              <a:rPr lang="uk-UA" sz="1800" dirty="0" smtClean="0">
                <a:hlinkClick r:id="rId9" action="ppaction://hlinkpres?slideindex=1&amp;slidetitle="/>
              </a:rPr>
              <a:t>   випускник )”.</a:t>
            </a:r>
            <a:endParaRPr lang="uk-UA" sz="1800" dirty="0" smtClean="0"/>
          </a:p>
          <a:p>
            <a:pPr>
              <a:buFont typeface="Arial" charset="0"/>
              <a:buNone/>
            </a:pPr>
            <a:r>
              <a:rPr lang="uk-UA" sz="1800" b="1" dirty="0" smtClean="0"/>
              <a:t>6. Виступ  на РМО :” </a:t>
            </a:r>
            <a:r>
              <a:rPr lang="ru-RU" sz="1800" dirty="0" err="1" smtClean="0"/>
              <a:t>Рекомендації</a:t>
            </a:r>
            <a:r>
              <a:rPr lang="ru-RU" sz="1800" dirty="0" smtClean="0"/>
              <a:t>  </a:t>
            </a:r>
            <a:r>
              <a:rPr lang="ru-RU" sz="1800" dirty="0" err="1" smtClean="0"/>
              <a:t>щодо</a:t>
            </a:r>
            <a:r>
              <a:rPr lang="ru-RU" sz="1800" dirty="0" smtClean="0"/>
              <a:t>  </a:t>
            </a:r>
            <a:r>
              <a:rPr lang="ru-RU" sz="1800" dirty="0" err="1" smtClean="0"/>
              <a:t>планування</a:t>
            </a:r>
            <a:r>
              <a:rPr lang="ru-RU" sz="1800" dirty="0" smtClean="0"/>
              <a:t> ,  </a:t>
            </a:r>
            <a:r>
              <a:rPr lang="ru-RU" sz="1800" dirty="0" err="1" smtClean="0"/>
              <a:t>підготовки</a:t>
            </a:r>
            <a:r>
              <a:rPr lang="ru-RU" sz="1800" dirty="0" smtClean="0"/>
              <a:t>  та  </a:t>
            </a:r>
            <a:r>
              <a:rPr lang="ru-RU" sz="1800" dirty="0" err="1" smtClean="0"/>
              <a:t>проведення</a:t>
            </a:r>
            <a:r>
              <a:rPr lang="ru-RU" sz="1800" dirty="0" smtClean="0"/>
              <a:t>  уроку</a:t>
            </a:r>
            <a:r>
              <a:rPr lang="ru-RU" sz="1800" b="1" dirty="0" smtClean="0"/>
              <a:t>».</a:t>
            </a:r>
          </a:p>
          <a:p>
            <a:pPr>
              <a:buFont typeface="Arial" charset="0"/>
              <a:buNone/>
            </a:pPr>
            <a:r>
              <a:rPr lang="ru-RU" sz="1800" b="1" dirty="0" smtClean="0"/>
              <a:t>7.</a:t>
            </a:r>
            <a:r>
              <a:rPr lang="uk-UA" sz="1800" b="1" dirty="0" smtClean="0"/>
              <a:t> Виступ  на РМО </a:t>
            </a:r>
            <a:r>
              <a:rPr lang="uk-UA" sz="1800" b="1" dirty="0" smtClean="0">
                <a:hlinkClick r:id="rId10" action="ppaction://hlinkfile"/>
              </a:rPr>
              <a:t>:” </a:t>
            </a:r>
            <a:r>
              <a:rPr lang="uk-UA" sz="1800" dirty="0" smtClean="0">
                <a:hlinkClick r:id="rId10" action="ppaction://hlinkfile"/>
              </a:rPr>
              <a:t>Робота  в Мережевих  технологіях ВЕБ 2.0, «Партнерство  у навчанні : основи ІКТ».</a:t>
            </a:r>
            <a:endParaRPr lang="uk-UA" sz="1800" dirty="0" smtClean="0"/>
          </a:p>
          <a:p>
            <a:pPr>
              <a:buFont typeface="Arial" charset="0"/>
              <a:buNone/>
            </a:pPr>
            <a:r>
              <a:rPr lang="uk-UA" sz="1800" b="1" dirty="0" smtClean="0"/>
              <a:t>8. Виступ на  районному  </a:t>
            </a:r>
            <a:r>
              <a:rPr lang="uk-UA" sz="1800" b="1" dirty="0" smtClean="0">
                <a:hlinkClick r:id="rId11" action="ppaction://hlinkfile"/>
              </a:rPr>
              <a:t>семінарі </a:t>
            </a:r>
            <a:r>
              <a:rPr lang="uk-UA" sz="1800" dirty="0" smtClean="0">
                <a:hlinkClick r:id="rId11" action="ppaction://hlinkfile"/>
              </a:rPr>
              <a:t>присвяченому  застосуванню ІКТ , зокрема  створенню  </a:t>
            </a:r>
            <a:r>
              <a:rPr lang="uk-UA" sz="1800" dirty="0" err="1" smtClean="0">
                <a:hlinkClick r:id="rId11" action="ppaction://hlinkfile"/>
              </a:rPr>
              <a:t>блогів</a:t>
            </a:r>
            <a:r>
              <a:rPr lang="uk-UA" sz="1800" dirty="0" smtClean="0">
                <a:hlinkClick r:id="rId11" action="ppaction://hlinkfile"/>
              </a:rPr>
              <a:t>.</a:t>
            </a:r>
            <a:endParaRPr lang="uk-UA" sz="1800" dirty="0" smtClean="0"/>
          </a:p>
          <a:p>
            <a:pPr>
              <a:buFont typeface="Arial" charset="0"/>
              <a:buNone/>
            </a:pPr>
            <a:endParaRPr lang="uk-UA" sz="1800" b="1" dirty="0" smtClean="0"/>
          </a:p>
          <a:p>
            <a:pPr>
              <a:buFont typeface="Arial" charset="0"/>
              <a:buNone/>
            </a:pPr>
            <a:endParaRPr lang="uk-UA" sz="1800" b="1" dirty="0" smtClean="0"/>
          </a:p>
          <a:p>
            <a:pPr algn="ctr">
              <a:buFont typeface="Arial" charset="0"/>
              <a:buNone/>
            </a:pPr>
            <a:endParaRPr lang="uk-UA" sz="3600" b="1" dirty="0" smtClean="0">
              <a:solidFill>
                <a:srgbClr val="CC0000"/>
              </a:solidFill>
              <a:latin typeface="Monotype Corsiva" pitchFamily="66" charset="0"/>
            </a:endParaRPr>
          </a:p>
        </p:txBody>
      </p:sp>
      <p:pic>
        <p:nvPicPr>
          <p:cNvPr id="41987" name="Picture 2" descr="http://ovp1970.ucoz.ru/dosvid/generator-2-.gif"/>
          <p:cNvPicPr>
            <a:picLocks noChangeAspect="1" noChangeArrowheads="1" noCrop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9600" y="0"/>
            <a:ext cx="7696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44034" name="Содержимое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6783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sz="1800" b="1" smtClean="0"/>
              <a:t>9. Виступ на   розширеній  колегії   : </a:t>
            </a:r>
            <a:r>
              <a:rPr lang="uk-UA" sz="1800" smtClean="0">
                <a:hlinkClick r:id="rId2" action="ppaction://hlinkpres?slideindex=1&amp;slidetitle="/>
              </a:rPr>
              <a:t>«  Підготовка  вчителя  початкових  класів  до реалізації   змісту   нових  Державних  стандартів ».</a:t>
            </a:r>
            <a:endParaRPr lang="uk-UA" sz="1800" smtClean="0"/>
          </a:p>
          <a:p>
            <a:pPr>
              <a:buFont typeface="Arial" charset="0"/>
              <a:buNone/>
            </a:pPr>
            <a:r>
              <a:rPr lang="uk-UA" sz="1800" smtClean="0"/>
              <a:t>10</a:t>
            </a:r>
            <a:r>
              <a:rPr lang="uk-UA" sz="1800" b="1" smtClean="0"/>
              <a:t> . Виступ  на  ШМО : “</a:t>
            </a:r>
            <a:r>
              <a:rPr lang="uk-UA" sz="1800" smtClean="0"/>
              <a:t>.</a:t>
            </a:r>
            <a:r>
              <a:rPr lang="uk-UA" sz="1800" b="1" smtClean="0"/>
              <a:t> </a:t>
            </a:r>
            <a:r>
              <a:rPr lang="uk-UA" sz="1800" smtClean="0"/>
              <a:t>Результати   роботи з обдарованими  дітьми вчителями школи у 2012 – 2013 н. році</a:t>
            </a:r>
            <a:r>
              <a:rPr lang="uk-UA" sz="1800" b="1" smtClean="0"/>
              <a:t>”.</a:t>
            </a:r>
          </a:p>
          <a:p>
            <a:pPr>
              <a:buFont typeface="Arial" charset="0"/>
              <a:buNone/>
            </a:pPr>
            <a:r>
              <a:rPr lang="uk-UA" sz="1800" smtClean="0"/>
              <a:t>11</a:t>
            </a:r>
            <a:r>
              <a:rPr lang="uk-UA" sz="1800" b="1" smtClean="0"/>
              <a:t> . Виступ  на  ШМО : </a:t>
            </a:r>
            <a:r>
              <a:rPr lang="uk-UA" sz="1800" b="1" smtClean="0">
                <a:hlinkClick r:id="rId3" action="ppaction://hlinkfile"/>
              </a:rPr>
              <a:t>“.</a:t>
            </a:r>
            <a:r>
              <a:rPr lang="uk-UA" sz="1800" smtClean="0">
                <a:hlinkClick r:id="rId3" action="ppaction://hlinkfile"/>
              </a:rPr>
              <a:t> ПСИХОЛОГО-ПЕДАГОГІЧНІ АСПЕКТИ ОРГАНІЗАЦІЇ УРОКУ”.</a:t>
            </a:r>
            <a:endParaRPr lang="uk-UA" sz="1800" smtClean="0"/>
          </a:p>
          <a:p>
            <a:pPr>
              <a:buFont typeface="Arial" charset="0"/>
              <a:buNone/>
            </a:pPr>
            <a:endParaRPr lang="uk-UA" sz="1800" smtClean="0"/>
          </a:p>
          <a:p>
            <a:pPr>
              <a:buFont typeface="Arial" charset="0"/>
              <a:buNone/>
            </a:pPr>
            <a:endParaRPr lang="uk-UA" sz="1800" smtClean="0"/>
          </a:p>
          <a:p>
            <a:pPr>
              <a:buFont typeface="Arial" charset="0"/>
              <a:buNone/>
            </a:pPr>
            <a:r>
              <a:rPr lang="uk-UA" sz="1800" smtClean="0"/>
              <a:t>12.</a:t>
            </a:r>
            <a:r>
              <a:rPr lang="uk-UA" sz="1800" b="1" smtClean="0"/>
              <a:t> Виступ  на РМО : </a:t>
            </a:r>
            <a:r>
              <a:rPr lang="uk-UA" sz="1800" b="1" smtClean="0">
                <a:hlinkClick r:id="rId4" action="ppaction://hlinkfile"/>
              </a:rPr>
              <a:t>“</a:t>
            </a:r>
            <a:r>
              <a:rPr lang="ru-RU" sz="1800" smtClean="0">
                <a:hlinkClick r:id="rId4" action="ppaction://hlinkfile"/>
              </a:rPr>
              <a:t>Аналіз </a:t>
            </a:r>
            <a:r>
              <a:rPr lang="uk-UA" sz="1800" smtClean="0">
                <a:hlinkClick r:id="rId4" action="ppaction://hlinkfile"/>
              </a:rPr>
              <a:t>роботи  РМО  за 201</a:t>
            </a:r>
            <a:r>
              <a:rPr lang="ru-RU" sz="1800" smtClean="0">
                <a:hlinkClick r:id="rId4" action="ppaction://hlinkfile"/>
              </a:rPr>
              <a:t>2</a:t>
            </a:r>
            <a:r>
              <a:rPr lang="uk-UA" sz="1800" smtClean="0">
                <a:hlinkClick r:id="rId4" action="ppaction://hlinkfile"/>
              </a:rPr>
              <a:t>- 20</a:t>
            </a:r>
            <a:r>
              <a:rPr lang="ru-RU" sz="1800" smtClean="0">
                <a:hlinkClick r:id="rId4" action="ppaction://hlinkfile"/>
              </a:rPr>
              <a:t>13 </a:t>
            </a:r>
            <a:r>
              <a:rPr lang="uk-UA" sz="1800" smtClean="0">
                <a:hlinkClick r:id="rId4" action="ppaction://hlinkfile"/>
              </a:rPr>
              <a:t> навчальний   рік.  Завдання  на 20</a:t>
            </a:r>
            <a:r>
              <a:rPr lang="ru-RU" sz="1800" smtClean="0">
                <a:hlinkClick r:id="rId4" action="ppaction://hlinkfile"/>
              </a:rPr>
              <a:t>13</a:t>
            </a:r>
            <a:r>
              <a:rPr lang="uk-UA" sz="1800" smtClean="0">
                <a:hlinkClick r:id="rId4" action="ppaction://hlinkfile"/>
              </a:rPr>
              <a:t>-20</a:t>
            </a:r>
            <a:r>
              <a:rPr lang="ru-RU" sz="1800" smtClean="0">
                <a:hlinkClick r:id="rId4" action="ppaction://hlinkfile"/>
              </a:rPr>
              <a:t>14</a:t>
            </a:r>
            <a:r>
              <a:rPr lang="uk-UA" sz="1800" smtClean="0">
                <a:hlinkClick r:id="rId4" action="ppaction://hlinkfile"/>
              </a:rPr>
              <a:t> навчальний     рік. “.</a:t>
            </a:r>
            <a:endParaRPr lang="uk-UA" sz="1800" smtClean="0"/>
          </a:p>
          <a:p>
            <a:pPr>
              <a:buFont typeface="Arial" charset="0"/>
              <a:buNone/>
            </a:pPr>
            <a:r>
              <a:rPr lang="uk-UA" sz="1800" smtClean="0"/>
              <a:t>13.</a:t>
            </a:r>
            <a:r>
              <a:rPr lang="uk-UA" sz="1800" b="1" smtClean="0"/>
              <a:t> Виступ  на РМО : </a:t>
            </a:r>
            <a:r>
              <a:rPr lang="uk-UA" sz="1800" b="1" smtClean="0">
                <a:hlinkClick r:id="rId5" action="ppaction://hlinkfile"/>
              </a:rPr>
              <a:t>“</a:t>
            </a:r>
            <a:r>
              <a:rPr lang="uk-UA" sz="1800" smtClean="0">
                <a:hlinkClick r:id="rId5" action="ppaction://hlinkfile"/>
              </a:rPr>
              <a:t>. Компетентнісна  спрямованість нових навчальних  програм  для початкової  школи</a:t>
            </a:r>
            <a:r>
              <a:rPr lang="uk-UA" sz="1800" b="1" smtClean="0">
                <a:hlinkClick r:id="rId5" action="ppaction://hlinkfile"/>
              </a:rPr>
              <a:t>”.</a:t>
            </a:r>
            <a:endParaRPr lang="uk-UA" sz="1800" b="1" smtClean="0"/>
          </a:p>
          <a:p>
            <a:pPr>
              <a:buFont typeface="Arial" charset="0"/>
              <a:buNone/>
            </a:pPr>
            <a:r>
              <a:rPr lang="uk-UA" sz="1800" b="1" smtClean="0"/>
              <a:t>14. Виступ  на РМО : </a:t>
            </a:r>
            <a:r>
              <a:rPr lang="uk-UA" sz="1800" b="1" smtClean="0">
                <a:hlinkClick r:id="rId6" action="ppaction://hlinkfile"/>
              </a:rPr>
              <a:t>“</a:t>
            </a:r>
            <a:r>
              <a:rPr lang="ru-RU" sz="1800" smtClean="0">
                <a:hlinkClick r:id="rId6" action="ppaction://hlinkfile"/>
              </a:rPr>
              <a:t>Коментар  до навчальної  програми  з математики».</a:t>
            </a:r>
            <a:r>
              <a:rPr lang="uk-UA" sz="1800" smtClean="0">
                <a:hlinkClick r:id="rId6" action="ppaction://hlinkfile"/>
              </a:rPr>
              <a:t> </a:t>
            </a:r>
          </a:p>
          <a:p>
            <a:pPr>
              <a:buFont typeface="Arial" charset="0"/>
              <a:buNone/>
            </a:pPr>
            <a:r>
              <a:rPr lang="uk-UA" sz="1800" b="1" smtClean="0">
                <a:hlinkClick r:id="rId6" action="ppaction://hlinkfile"/>
              </a:rPr>
              <a:t>15. Виступ  на РМО : </a:t>
            </a:r>
            <a:r>
              <a:rPr lang="uk-UA" sz="1800" b="1" smtClean="0">
                <a:hlinkClick r:id="rId7" action="ppaction://hlinkfile"/>
              </a:rPr>
              <a:t>“</a:t>
            </a:r>
            <a:r>
              <a:rPr lang="ru-RU" sz="1800" smtClean="0">
                <a:hlinkClick r:id="rId7" action="ppaction://hlinkfile"/>
              </a:rPr>
              <a:t>Компетентнісний  підхід  у  навчанні  грамоти  першокласників</a:t>
            </a:r>
            <a:r>
              <a:rPr lang="uk-UA" sz="1800" b="1" smtClean="0">
                <a:hlinkClick r:id="rId7" action="ppaction://hlinkfile"/>
              </a:rPr>
              <a:t>”.</a:t>
            </a:r>
            <a:endParaRPr lang="uk-UA" sz="1800" b="1" smtClean="0"/>
          </a:p>
        </p:txBody>
      </p:sp>
      <p:pic>
        <p:nvPicPr>
          <p:cNvPr id="44035" name="Picture 2" descr="http://ovp1970.ucoz.ru/dosvid/generator-2-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9600" y="0"/>
            <a:ext cx="76962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Прямоугольник 4"/>
          <p:cNvSpPr>
            <a:spLocks noChangeArrowheads="1"/>
          </p:cNvSpPr>
          <p:nvPr/>
        </p:nvSpPr>
        <p:spPr bwMode="auto">
          <a:xfrm>
            <a:off x="2209800" y="3244850"/>
            <a:ext cx="5410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solidFill>
                  <a:srgbClr val="006600"/>
                </a:solidFill>
                <a:latin typeface="Monotype Corsiva" pitchFamily="66" charset="0"/>
              </a:rPr>
              <a:t>2013- 2014 н.рік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  <a:defRPr/>
            </a:pPr>
            <a:r>
              <a:rPr lang="uk-UA" b="1" dirty="0" smtClean="0">
                <a:solidFill>
                  <a:srgbClr val="006600"/>
                </a:solidFill>
                <a:latin typeface="Monotype Corsiva" pitchFamily="66" charset="0"/>
              </a:rPr>
              <a:t>2014 -2015  </a:t>
            </a:r>
            <a:r>
              <a:rPr lang="uk-UA" b="1" dirty="0" err="1" smtClean="0">
                <a:solidFill>
                  <a:srgbClr val="006600"/>
                </a:solidFill>
                <a:latin typeface="Monotype Corsiva" pitchFamily="66" charset="0"/>
              </a:rPr>
              <a:t>н.р</a:t>
            </a:r>
            <a:r>
              <a:rPr lang="uk-UA" b="1" dirty="0" smtClean="0">
                <a:solidFill>
                  <a:srgbClr val="006600"/>
                </a:solidFill>
                <a:latin typeface="Monotype Corsiva" pitchFamily="66" charset="0"/>
              </a:rPr>
              <a:t>.</a:t>
            </a:r>
          </a:p>
          <a:p>
            <a:pPr>
              <a:buFont typeface="Arial" charset="0"/>
              <a:buNone/>
              <a:defRPr/>
            </a:pPr>
            <a:r>
              <a:rPr lang="uk-UA" sz="1800" b="1" dirty="0" smtClean="0"/>
              <a:t>18. Виступ  на РМО : </a:t>
            </a:r>
            <a:r>
              <a:rPr lang="uk-UA" sz="1800" b="1" dirty="0" smtClean="0">
                <a:hlinkClick r:id="rId2" action="ppaction://hlinkfile"/>
              </a:rPr>
              <a:t>“</a:t>
            </a:r>
            <a:r>
              <a:rPr lang="ru-RU" sz="1800" dirty="0" err="1" smtClean="0">
                <a:hlinkClick r:id="rId2" action="ppaction://hlinkfile"/>
              </a:rPr>
              <a:t>Аналіз</a:t>
            </a:r>
            <a:r>
              <a:rPr lang="ru-RU" sz="1800" dirty="0" smtClean="0">
                <a:hlinkClick r:id="rId2" action="ppaction://hlinkfile"/>
              </a:rPr>
              <a:t> </a:t>
            </a:r>
            <a:r>
              <a:rPr lang="uk-UA" sz="1800" dirty="0" smtClean="0">
                <a:hlinkClick r:id="rId2" action="ppaction://hlinkfile"/>
              </a:rPr>
              <a:t>роботи  РМО  за 201</a:t>
            </a:r>
            <a:r>
              <a:rPr lang="ru-RU" sz="1800" dirty="0" smtClean="0">
                <a:hlinkClick r:id="rId2" action="ppaction://hlinkfile"/>
              </a:rPr>
              <a:t>3</a:t>
            </a:r>
            <a:r>
              <a:rPr lang="uk-UA" sz="1800" dirty="0" smtClean="0">
                <a:hlinkClick r:id="rId2" action="ppaction://hlinkfile"/>
              </a:rPr>
              <a:t>- 20</a:t>
            </a:r>
            <a:r>
              <a:rPr lang="ru-RU" sz="1800" dirty="0" smtClean="0">
                <a:hlinkClick r:id="rId2" action="ppaction://hlinkfile"/>
              </a:rPr>
              <a:t>14 </a:t>
            </a:r>
            <a:r>
              <a:rPr lang="uk-UA" sz="1800" dirty="0" smtClean="0">
                <a:hlinkClick r:id="rId2" action="ppaction://hlinkfile"/>
              </a:rPr>
              <a:t> навчальний   рік.  Завдання  на 20</a:t>
            </a:r>
            <a:r>
              <a:rPr lang="ru-RU" sz="1800" dirty="0" smtClean="0">
                <a:hlinkClick r:id="rId2" action="ppaction://hlinkfile"/>
              </a:rPr>
              <a:t>14</a:t>
            </a:r>
            <a:r>
              <a:rPr lang="uk-UA" sz="1800" dirty="0" smtClean="0">
                <a:hlinkClick r:id="rId2" action="ppaction://hlinkfile"/>
              </a:rPr>
              <a:t>-20</a:t>
            </a:r>
            <a:r>
              <a:rPr lang="ru-RU" sz="1800" dirty="0" smtClean="0">
                <a:hlinkClick r:id="rId2" action="ppaction://hlinkfile"/>
              </a:rPr>
              <a:t>15</a:t>
            </a:r>
            <a:r>
              <a:rPr lang="uk-UA" sz="1800" dirty="0" smtClean="0">
                <a:hlinkClick r:id="rId2" action="ppaction://hlinkfile"/>
              </a:rPr>
              <a:t> навчальний    рік. “.</a:t>
            </a:r>
            <a:endParaRPr lang="uk-UA" sz="1800" dirty="0" smtClean="0"/>
          </a:p>
          <a:p>
            <a:pPr>
              <a:buFont typeface="Arial" charset="0"/>
              <a:buNone/>
              <a:defRPr/>
            </a:pPr>
            <a:r>
              <a:rPr lang="uk-UA" sz="1800" b="1" dirty="0" smtClean="0"/>
              <a:t>19</a:t>
            </a:r>
            <a:r>
              <a:rPr lang="uk-UA" sz="1800" dirty="0" smtClean="0"/>
              <a:t> </a:t>
            </a:r>
            <a:r>
              <a:rPr lang="uk-UA" sz="1800" b="1" dirty="0" smtClean="0"/>
              <a:t>. Виступ  на РМО </a:t>
            </a:r>
            <a:r>
              <a:rPr lang="uk-UA" sz="1800" b="1" dirty="0" smtClean="0">
                <a:hlinkClick r:id="rId3" action="ppaction://hlinkfile"/>
              </a:rPr>
              <a:t>:” </a:t>
            </a:r>
            <a:r>
              <a:rPr lang="ru-RU" sz="1800" dirty="0" err="1" smtClean="0">
                <a:hlinkClick r:id="rId3" action="ppaction://hlinkfile"/>
              </a:rPr>
              <a:t>Особливості</a:t>
            </a:r>
            <a:r>
              <a:rPr lang="ru-RU" sz="1800" dirty="0" smtClean="0">
                <a:hlinkClick r:id="rId3" action="ppaction://hlinkfile"/>
              </a:rPr>
              <a:t>    </a:t>
            </a:r>
            <a:r>
              <a:rPr lang="ru-RU" sz="1800" dirty="0" err="1" smtClean="0">
                <a:hlinkClick r:id="rId3" action="ppaction://hlinkfile"/>
              </a:rPr>
              <a:t>навчального</a:t>
            </a:r>
            <a:r>
              <a:rPr lang="ru-RU" sz="1800" dirty="0" smtClean="0">
                <a:hlinkClick r:id="rId3" action="ppaction://hlinkfile"/>
              </a:rPr>
              <a:t>  </a:t>
            </a:r>
            <a:r>
              <a:rPr lang="ru-RU" sz="1800" dirty="0" err="1" smtClean="0">
                <a:hlinkClick r:id="rId3" action="ppaction://hlinkfile"/>
              </a:rPr>
              <a:t>змісту</a:t>
            </a:r>
            <a:r>
              <a:rPr lang="ru-RU" sz="1800" dirty="0" smtClean="0">
                <a:hlinkClick r:id="rId3" action="ppaction://hlinkfile"/>
              </a:rPr>
              <a:t>   </a:t>
            </a:r>
            <a:r>
              <a:rPr lang="ru-RU" sz="1800" dirty="0" err="1" smtClean="0">
                <a:hlinkClick r:id="rId3" action="ppaction://hlinkfile"/>
              </a:rPr>
              <a:t>підручника</a:t>
            </a:r>
            <a:r>
              <a:rPr lang="ru-RU" sz="1800" dirty="0" smtClean="0">
                <a:hlinkClick r:id="rId3" action="ppaction://hlinkfile"/>
              </a:rPr>
              <a:t> «</a:t>
            </a:r>
            <a:r>
              <a:rPr lang="ru-RU" sz="1800" dirty="0" err="1" smtClean="0">
                <a:hlinkClick r:id="rId3" action="ppaction://hlinkfile"/>
              </a:rPr>
              <a:t>Українська</a:t>
            </a:r>
            <a:r>
              <a:rPr lang="ru-RU" sz="1800" dirty="0" smtClean="0">
                <a:hlinkClick r:id="rId3" action="ppaction://hlinkfile"/>
              </a:rPr>
              <a:t>  </a:t>
            </a:r>
            <a:r>
              <a:rPr lang="ru-RU" sz="1800" dirty="0" err="1" smtClean="0">
                <a:hlinkClick r:id="rId3" action="ppaction://hlinkfile"/>
              </a:rPr>
              <a:t>мова</a:t>
            </a:r>
            <a:r>
              <a:rPr lang="ru-RU" sz="1800" dirty="0" smtClean="0">
                <a:hlinkClick r:id="rId3" action="ppaction://hlinkfile"/>
              </a:rPr>
              <a:t> , 2 </a:t>
            </a:r>
            <a:r>
              <a:rPr lang="ru-RU" sz="1800" dirty="0" err="1" smtClean="0">
                <a:hlinkClick r:id="rId3" action="ppaction://hlinkfile"/>
              </a:rPr>
              <a:t>клас</a:t>
            </a:r>
            <a:r>
              <a:rPr lang="ru-RU" sz="1800" dirty="0" smtClean="0">
                <a:hlinkClick r:id="rId3" action="ppaction://hlinkfile"/>
              </a:rPr>
              <a:t>  </a:t>
            </a:r>
            <a:r>
              <a:rPr lang="uk-UA" sz="1800" dirty="0" smtClean="0">
                <a:hlinkClick r:id="rId3" action="ppaction://hlinkfile"/>
              </a:rPr>
              <a:t>( автор </a:t>
            </a:r>
            <a:r>
              <a:rPr lang="uk-UA" sz="1800" dirty="0" err="1" smtClean="0">
                <a:hlinkClick r:id="rId3" action="ppaction://hlinkfile"/>
              </a:rPr>
              <a:t>Захарійчук</a:t>
            </a:r>
            <a:r>
              <a:rPr lang="uk-UA" sz="1800" dirty="0" smtClean="0">
                <a:hlinkClick r:id="rId3" action="ppaction://hlinkfile"/>
              </a:rPr>
              <a:t>  М. Д.)”.</a:t>
            </a:r>
            <a:endParaRPr lang="uk-UA" sz="1800" dirty="0" smtClean="0"/>
          </a:p>
          <a:p>
            <a:pPr>
              <a:buFont typeface="Arial" charset="0"/>
              <a:buNone/>
              <a:defRPr/>
            </a:pPr>
            <a:r>
              <a:rPr lang="uk-UA" sz="1800" b="1" dirty="0" smtClean="0"/>
              <a:t>20. Виступ  на РМО </a:t>
            </a:r>
            <a:r>
              <a:rPr lang="uk-UA" sz="1800" b="1" dirty="0" smtClean="0">
                <a:hlinkClick r:id="rId4" action="ppaction://hlinkfile"/>
              </a:rPr>
              <a:t>:” </a:t>
            </a:r>
            <a:r>
              <a:rPr lang="ru-RU" sz="1800" dirty="0" err="1" smtClean="0">
                <a:hlinkClick r:id="rId4" action="ppaction://hlinkfile"/>
              </a:rPr>
              <a:t>Особливості</a:t>
            </a:r>
            <a:r>
              <a:rPr lang="ru-RU" sz="1800" dirty="0" smtClean="0">
                <a:hlinkClick r:id="rId4" action="ppaction://hlinkfile"/>
              </a:rPr>
              <a:t>   </a:t>
            </a:r>
            <a:r>
              <a:rPr lang="ru-RU" sz="1800" dirty="0" err="1" smtClean="0">
                <a:hlinkClick r:id="rId4" action="ppaction://hlinkfile"/>
              </a:rPr>
              <a:t>вивчення</a:t>
            </a:r>
            <a:r>
              <a:rPr lang="ru-RU" sz="1800" dirty="0" smtClean="0">
                <a:hlinkClick r:id="rId4" action="ppaction://hlinkfile"/>
              </a:rPr>
              <a:t>  математики  у  2 </a:t>
            </a:r>
            <a:r>
              <a:rPr lang="ru-RU" sz="1800" dirty="0" err="1" smtClean="0">
                <a:hlinkClick r:id="rId4" action="ppaction://hlinkfile"/>
              </a:rPr>
              <a:t>класі</a:t>
            </a:r>
            <a:r>
              <a:rPr lang="ru-RU" sz="1800" dirty="0" smtClean="0">
                <a:hlinkClick r:id="rId4" action="ppaction://hlinkfile"/>
              </a:rPr>
              <a:t> ».</a:t>
            </a:r>
            <a:endParaRPr lang="ru-RU" sz="1800" dirty="0" smtClean="0"/>
          </a:p>
          <a:p>
            <a:pPr>
              <a:buFont typeface="Arial" charset="0"/>
              <a:buNone/>
              <a:defRPr/>
            </a:pPr>
            <a:r>
              <a:rPr lang="ru-RU" sz="1800" b="1" dirty="0" smtClean="0"/>
              <a:t>21.</a:t>
            </a:r>
            <a:r>
              <a:rPr lang="uk-UA" sz="1800" b="1" dirty="0" smtClean="0"/>
              <a:t> Виступ  на РМО : </a:t>
            </a:r>
            <a:r>
              <a:rPr lang="uk-UA" sz="1800" b="1" dirty="0" smtClean="0">
                <a:hlinkClick r:id="rId5" action="ppaction://hlinkfile"/>
              </a:rPr>
              <a:t>” </a:t>
            </a:r>
            <a:r>
              <a:rPr lang="ru-RU" sz="1800" dirty="0" err="1" smtClean="0">
                <a:hlinkClick r:id="rId5" action="ppaction://hlinkfile"/>
              </a:rPr>
              <a:t>Упровадження</a:t>
            </a:r>
            <a:r>
              <a:rPr lang="ru-RU" sz="1800" dirty="0" smtClean="0">
                <a:hlinkClick r:id="rId5" action="ppaction://hlinkfile"/>
              </a:rPr>
              <a:t>  </a:t>
            </a:r>
            <a:r>
              <a:rPr lang="ru-RU" sz="1800" dirty="0" err="1" smtClean="0">
                <a:hlinkClick r:id="rId5" action="ppaction://hlinkfile"/>
              </a:rPr>
              <a:t>психо</a:t>
            </a:r>
            <a:r>
              <a:rPr lang="ru-RU" sz="1800" dirty="0" smtClean="0">
                <a:hlinkClick r:id="rId5" action="ppaction://hlinkfile"/>
              </a:rPr>
              <a:t> – </a:t>
            </a:r>
            <a:r>
              <a:rPr lang="ru-RU" sz="1800" dirty="0" err="1" smtClean="0">
                <a:hlinkClick r:id="rId5" action="ppaction://hlinkfile"/>
              </a:rPr>
              <a:t>і</a:t>
            </a:r>
            <a:r>
              <a:rPr lang="ru-RU" sz="1800" dirty="0" smtClean="0">
                <a:hlinkClick r:id="rId5" action="ppaction://hlinkfile"/>
              </a:rPr>
              <a:t>  </a:t>
            </a:r>
            <a:r>
              <a:rPr lang="ru-RU" sz="1800" dirty="0" err="1" smtClean="0">
                <a:hlinkClick r:id="rId5" action="ppaction://hlinkfile"/>
              </a:rPr>
              <a:t>здоров’язбережувальних</a:t>
            </a:r>
            <a:r>
              <a:rPr lang="ru-RU" sz="1800" dirty="0" smtClean="0">
                <a:hlinkClick r:id="rId5" action="ppaction://hlinkfile"/>
              </a:rPr>
              <a:t>  </a:t>
            </a:r>
            <a:r>
              <a:rPr lang="ru-RU" sz="1800" dirty="0" err="1" smtClean="0">
                <a:hlinkClick r:id="rId5" action="ppaction://hlinkfile"/>
              </a:rPr>
              <a:t>технологій</a:t>
            </a:r>
            <a:r>
              <a:rPr lang="ru-RU" sz="1800" dirty="0" smtClean="0">
                <a:hlinkClick r:id="rId5" action="ppaction://hlinkfile"/>
              </a:rPr>
              <a:t>  в </a:t>
            </a:r>
            <a:r>
              <a:rPr lang="ru-RU" sz="1800" dirty="0" err="1" smtClean="0">
                <a:hlinkClick r:id="rId5" action="ppaction://hlinkfile"/>
              </a:rPr>
              <a:t>освітній</a:t>
            </a:r>
            <a:r>
              <a:rPr lang="ru-RU" sz="1800" dirty="0" smtClean="0">
                <a:hlinkClick r:id="rId5" action="ppaction://hlinkfile"/>
              </a:rPr>
              <a:t>  </a:t>
            </a:r>
            <a:r>
              <a:rPr lang="ru-RU" sz="1800" dirty="0" err="1" smtClean="0">
                <a:hlinkClick r:id="rId5" action="ppaction://hlinkfile"/>
              </a:rPr>
              <a:t>процес</a:t>
            </a:r>
            <a:r>
              <a:rPr lang="ru-RU" sz="1800" dirty="0" smtClean="0">
                <a:hlinkClick r:id="rId5" action="ppaction://hlinkfile"/>
              </a:rPr>
              <a:t>».</a:t>
            </a:r>
            <a:endParaRPr lang="ru-RU" sz="1800" dirty="0" smtClean="0">
              <a:hlinkClick r:id="rId6" action="ppaction://hlinkfile"/>
            </a:endParaRPr>
          </a:p>
          <a:p>
            <a:pPr>
              <a:buFont typeface="Arial" charset="0"/>
              <a:buNone/>
              <a:defRPr/>
            </a:pPr>
            <a:r>
              <a:rPr lang="uk-UA" b="1" dirty="0" smtClean="0">
                <a:solidFill>
                  <a:srgbClr val="006600"/>
                </a:solidFill>
                <a:latin typeface="Monotype Corsiva" pitchFamily="66" charset="0"/>
              </a:rPr>
              <a:t>2010  та 2014  </a:t>
            </a:r>
            <a:r>
              <a:rPr lang="uk-UA" b="1" dirty="0" err="1" smtClean="0">
                <a:solidFill>
                  <a:srgbClr val="006600"/>
                </a:solidFill>
                <a:latin typeface="Monotype Corsiva" pitchFamily="66" charset="0"/>
              </a:rPr>
              <a:t>н.р</a:t>
            </a:r>
            <a:r>
              <a:rPr lang="uk-UA" b="1" dirty="0" smtClean="0">
                <a:solidFill>
                  <a:srgbClr val="006600"/>
                </a:solidFill>
                <a:latin typeface="Monotype Corsiva" pitchFamily="66" charset="0"/>
              </a:rPr>
              <a:t>. –  </a:t>
            </a:r>
            <a:r>
              <a:rPr lang="uk-UA" sz="1800" b="1" dirty="0" smtClean="0">
                <a:solidFill>
                  <a:srgbClr val="660033"/>
                </a:solidFill>
              </a:rPr>
              <a:t>член  журі  районного етапу  Всеукраїнського  конкурсу </a:t>
            </a:r>
            <a:r>
              <a:rPr lang="uk-UA" sz="1800" b="1" dirty="0" err="1" smtClean="0">
                <a:solidFill>
                  <a:srgbClr val="660033"/>
                </a:solidFill>
              </a:rPr>
              <a:t>“Вчитель</a:t>
            </a:r>
            <a:r>
              <a:rPr lang="uk-UA" sz="1800" b="1" dirty="0" smtClean="0">
                <a:solidFill>
                  <a:srgbClr val="660033"/>
                </a:solidFill>
              </a:rPr>
              <a:t>  року ”.</a:t>
            </a:r>
          </a:p>
          <a:p>
            <a:pPr algn="ctr">
              <a:buFont typeface="Arial" charset="0"/>
              <a:buNone/>
              <a:defRPr/>
            </a:pPr>
            <a:r>
              <a:rPr lang="uk-UA" sz="2800" b="1" dirty="0" smtClean="0">
                <a:solidFill>
                  <a:srgbClr val="006600"/>
                </a:solidFill>
                <a:latin typeface="Monotype Corsiva" pitchFamily="66" charset="0"/>
              </a:rPr>
              <a:t>2014 -2015  </a:t>
            </a:r>
            <a:r>
              <a:rPr lang="uk-UA" sz="2800" b="1" dirty="0" err="1" smtClean="0">
                <a:solidFill>
                  <a:srgbClr val="006600"/>
                </a:solidFill>
                <a:latin typeface="Monotype Corsiva" pitchFamily="66" charset="0"/>
              </a:rPr>
              <a:t>н.р</a:t>
            </a:r>
            <a:r>
              <a:rPr lang="uk-UA" sz="2800" b="1" dirty="0" smtClean="0">
                <a:solidFill>
                  <a:srgbClr val="006600"/>
                </a:solidFill>
                <a:latin typeface="Monotype Corsiva" pitchFamily="66" charset="0"/>
              </a:rPr>
              <a:t>.</a:t>
            </a:r>
          </a:p>
          <a:p>
            <a:pPr>
              <a:buFont typeface="Arial" charset="0"/>
              <a:buNone/>
              <a:defRPr/>
            </a:pPr>
            <a:r>
              <a:rPr lang="uk-UA" sz="1800" b="1" dirty="0" smtClean="0">
                <a:solidFill>
                  <a:srgbClr val="660033"/>
                </a:solidFill>
              </a:rPr>
              <a:t>Шкільний  координатор   інтерактивного  конкурсу </a:t>
            </a:r>
            <a:r>
              <a:rPr lang="uk-UA" sz="1800" b="1" dirty="0" err="1" smtClean="0">
                <a:solidFill>
                  <a:srgbClr val="660033"/>
                </a:solidFill>
              </a:rPr>
              <a:t>“Соняшник</a:t>
            </a:r>
            <a:r>
              <a:rPr lang="uk-UA" sz="1800" b="1" dirty="0" smtClean="0">
                <a:solidFill>
                  <a:srgbClr val="660033"/>
                </a:solidFill>
              </a:rPr>
              <a:t> ”</a:t>
            </a:r>
          </a:p>
          <a:p>
            <a:pPr algn="ctr">
              <a:buFont typeface="Arial" charset="0"/>
              <a:buNone/>
              <a:defRPr/>
            </a:pPr>
            <a:endParaRPr lang="uk-UA" sz="1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buFont typeface="Arial" charset="0"/>
              <a:buNone/>
              <a:defRPr/>
            </a:pPr>
            <a:r>
              <a:rPr lang="ru-RU" sz="1800" dirty="0" smtClean="0">
                <a:hlinkClick r:id="rId6" action="ppaction://hlinkfile"/>
              </a:rPr>
              <a:t> </a:t>
            </a:r>
            <a:endParaRPr lang="ru-RU" sz="1800" dirty="0" smtClean="0"/>
          </a:p>
        </p:txBody>
      </p:sp>
      <p:pic>
        <p:nvPicPr>
          <p:cNvPr id="45059" name="Picture 2" descr="http://ovp1970.ucoz.ru/dosvid/generator-2-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9600" y="25400"/>
            <a:ext cx="75438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5486400"/>
            <a:ext cx="14636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uk-UA" sz="6000" b="1" dirty="0" smtClean="0">
                <a:solidFill>
                  <a:srgbClr val="0000CC"/>
                </a:solidFill>
                <a:latin typeface="Monotype Corsiva" pitchFamily="66" charset="0"/>
              </a:rPr>
              <a:t>Участь  у  </a:t>
            </a:r>
            <a:r>
              <a:rPr lang="uk-UA" sz="6000" b="1" dirty="0" err="1" smtClean="0">
                <a:solidFill>
                  <a:srgbClr val="0000CC"/>
                </a:solidFill>
                <a:latin typeface="Monotype Corsiva" pitchFamily="66" charset="0"/>
              </a:rPr>
              <a:t>вебінарах</a:t>
            </a:r>
            <a:endParaRPr lang="uk-UA" sz="6000" b="1" dirty="0">
              <a:solidFill>
                <a:srgbClr val="0000CC"/>
              </a:solidFill>
              <a:latin typeface="Monotype Corsiva" pitchFamily="66" charset="0"/>
            </a:endParaRPr>
          </a:p>
        </p:txBody>
      </p:sp>
      <p:sp>
        <p:nvSpPr>
          <p:cNvPr id="46082" name="Содержимое 2"/>
          <p:cNvSpPr>
            <a:spLocks noGrp="1"/>
          </p:cNvSpPr>
          <p:nvPr>
            <p:ph idx="1"/>
          </p:nvPr>
        </p:nvSpPr>
        <p:spPr>
          <a:xfrm>
            <a:off x="457200" y="1524000"/>
            <a:ext cx="8305800" cy="46021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b="1" smtClean="0">
                <a:solidFill>
                  <a:srgbClr val="CC0000"/>
                </a:solidFill>
              </a:rPr>
              <a:t> </a:t>
            </a:r>
            <a:r>
              <a:rPr lang="uk-UA" b="1" smtClean="0">
                <a:solidFill>
                  <a:srgbClr val="CC0000"/>
                </a:solidFill>
                <a:latin typeface="Monotype Corsiva" pitchFamily="66" charset="0"/>
              </a:rPr>
              <a:t>Брала  участь у вебінарах  ВГ “Основа”: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solidFill>
                  <a:srgbClr val="0000CC"/>
                </a:solidFill>
                <a:latin typeface="Monotype Corsiva" pitchFamily="66" charset="0"/>
              </a:rPr>
              <a:t>1.“ Як закріпити  знання й  навички учнів початкової   за допомогою  електронних  тренажерів” -25.06.2014року</a:t>
            </a:r>
            <a:r>
              <a:rPr lang="uk-UA" sz="2400" smtClean="0">
                <a:solidFill>
                  <a:srgbClr val="660033"/>
                </a:solidFill>
                <a:latin typeface="Monotype Corsiva" pitchFamily="66" charset="0"/>
              </a:rPr>
              <a:t>.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solidFill>
                  <a:srgbClr val="660033"/>
                </a:solidFill>
                <a:latin typeface="Monotype Corsiva" pitchFamily="66" charset="0"/>
              </a:rPr>
              <a:t>2.“</a:t>
            </a:r>
            <a:r>
              <a:rPr lang="uk-UA" sz="2400" b="1" smtClean="0">
                <a:solidFill>
                  <a:srgbClr val="660033"/>
                </a:solidFill>
                <a:latin typeface="Monotype Corsiva" pitchFamily="66" charset="0"/>
                <a:hlinkClick r:id="rId2" action="ppaction://hlinkfile"/>
              </a:rPr>
              <a:t>Мультимедійне  супроводженя  сучасного уроку . </a:t>
            </a:r>
            <a:r>
              <a:rPr lang="uk-UA" sz="2400" b="1" smtClean="0">
                <a:solidFill>
                  <a:srgbClr val="660033"/>
                </a:solidFill>
                <a:latin typeface="Monotype Corsiva" pitchFamily="66" charset="0"/>
              </a:rPr>
              <a:t>Елекронний конструктор  уроку” – 26. 06.2014 року.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solidFill>
                  <a:srgbClr val="0000CC"/>
                </a:solidFill>
                <a:latin typeface="Monotype Corsiva" pitchFamily="66" charset="0"/>
              </a:rPr>
              <a:t>3. </a:t>
            </a:r>
            <a:r>
              <a:rPr lang="uk-UA" sz="2400" b="1" smtClean="0">
                <a:solidFill>
                  <a:srgbClr val="0000CC"/>
                </a:solidFill>
                <a:latin typeface="Monotype Corsiva" pitchFamily="66" charset="0"/>
                <a:hlinkClick r:id="rId3" action="ppaction://hlinkfile"/>
              </a:rPr>
              <a:t>“Ресурси  для  мотивації  педагога  та учня”- </a:t>
            </a:r>
            <a:r>
              <a:rPr lang="uk-UA" sz="2400" b="1" smtClean="0">
                <a:solidFill>
                  <a:srgbClr val="0000CC"/>
                </a:solidFill>
                <a:latin typeface="Monotype Corsiva" pitchFamily="66" charset="0"/>
              </a:rPr>
              <a:t>29.10 .2014 року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solidFill>
                  <a:srgbClr val="660033"/>
                </a:solidFill>
                <a:latin typeface="Monotype Corsiva" pitchFamily="66" charset="0"/>
              </a:rPr>
              <a:t>4.Сучасний  урок: проектування , реалізація , аналіз – 30.10. 2014 року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solidFill>
                  <a:srgbClr val="0000CC"/>
                </a:solidFill>
                <a:latin typeface="Monotype Corsiva" pitchFamily="66" charset="0"/>
              </a:rPr>
              <a:t>5. “</a:t>
            </a:r>
            <a:r>
              <a:rPr lang="uk-UA" sz="2400" b="1" smtClean="0">
                <a:solidFill>
                  <a:srgbClr val="0000CC"/>
                </a:solidFill>
                <a:latin typeface="Monotype Corsiva" pitchFamily="66" charset="0"/>
                <a:hlinkClick r:id="rId4" action="ppaction://hlinkfile"/>
              </a:rPr>
              <a:t>Домашнє  завдання : як влучити в дітей, а не в батьків “-</a:t>
            </a:r>
            <a:r>
              <a:rPr lang="uk-UA" sz="2400" b="1" smtClean="0">
                <a:solidFill>
                  <a:srgbClr val="0000CC"/>
                </a:solidFill>
                <a:latin typeface="Monotype Corsiva" pitchFamily="66" charset="0"/>
              </a:rPr>
              <a:t>10.12.2014 року.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solidFill>
                  <a:srgbClr val="660033"/>
                </a:solidFill>
                <a:latin typeface="Monotype Corsiva" pitchFamily="66" charset="0"/>
              </a:rPr>
              <a:t>6. “”</a:t>
            </a:r>
            <a:r>
              <a:rPr lang="uk-UA" sz="2400" b="1" smtClean="0">
                <a:solidFill>
                  <a:srgbClr val="660033"/>
                </a:solidFill>
                <a:latin typeface="Monotype Corsiva" pitchFamily="66" charset="0"/>
                <a:hlinkClick r:id="rId5" action="ppaction://hlinkfile"/>
              </a:rPr>
              <a:t>Шляхи   підвищеня  якості  шкільного уроку  в нових умовах “ </a:t>
            </a:r>
            <a:r>
              <a:rPr lang="uk-UA" sz="2400" b="1" smtClean="0">
                <a:solidFill>
                  <a:srgbClr val="660033"/>
                </a:solidFill>
                <a:latin typeface="Monotype Corsiva" pitchFamily="66" charset="0"/>
              </a:rPr>
              <a:t>– 18.10. 2014 року..</a:t>
            </a:r>
          </a:p>
          <a:p>
            <a:pPr>
              <a:buFont typeface="Arial" charset="0"/>
              <a:buNone/>
            </a:pPr>
            <a:r>
              <a:rPr lang="uk-UA" sz="2400" b="1" smtClean="0">
                <a:solidFill>
                  <a:srgbClr val="660033"/>
                </a:solidFill>
                <a:latin typeface="Monotype Corsiva" pitchFamily="66" charset="0"/>
              </a:rPr>
              <a:t> </a:t>
            </a:r>
          </a:p>
          <a:p>
            <a:pPr>
              <a:buFont typeface="Arial" charset="0"/>
              <a:buNone/>
            </a:pPr>
            <a:endParaRPr lang="uk-UA" sz="2800" b="1" smtClean="0">
              <a:solidFill>
                <a:srgbClr val="660033"/>
              </a:solidFill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endParaRPr lang="uk-UA" sz="2800" smtClean="0">
              <a:solidFill>
                <a:srgbClr val="660033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CC0000"/>
                </a:solidFill>
                <a:latin typeface="Cambria" pitchFamily="18" charset="0"/>
              </a:rPr>
              <a:t>Школа молодого вчителя </a:t>
            </a:r>
          </a:p>
        </p:txBody>
      </p:sp>
      <p:sp>
        <p:nvSpPr>
          <p:cNvPr id="471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/>
              <a:t> </a:t>
            </a:r>
          </a:p>
          <a:p>
            <a:r>
              <a:rPr lang="uk-UA" smtClean="0">
                <a:hlinkClick r:id="rId2" action="ppaction://hlinkfile"/>
              </a:rPr>
              <a:t>    Школа </a:t>
            </a:r>
            <a:endParaRPr lang="uk-UA" smtClean="0"/>
          </a:p>
          <a:p>
            <a:r>
              <a:rPr lang="uk-UA" smtClean="0">
                <a:hlinkClick r:id="rId3" action="ppaction://hlinkfile"/>
              </a:rPr>
              <a:t>    молодого </a:t>
            </a:r>
            <a:endParaRPr lang="uk-UA" smtClean="0"/>
          </a:p>
          <a:p>
            <a:r>
              <a:rPr lang="uk-UA" smtClean="0">
                <a:hlinkClick r:id="rId4" action="ppaction://hlinkfile"/>
              </a:rPr>
              <a:t>    </a:t>
            </a:r>
            <a:r>
              <a:rPr lang="uk-UA" smtClean="0">
                <a:hlinkClick r:id="rId5" action="ppaction://hlinkfile"/>
              </a:rPr>
              <a:t>вчителя</a:t>
            </a:r>
            <a:endParaRPr lang="uk-UA" smtClean="0"/>
          </a:p>
        </p:txBody>
      </p:sp>
      <p:pic>
        <p:nvPicPr>
          <p:cNvPr id="47107" name="Рисунок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57600" y="1676400"/>
            <a:ext cx="30480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Рисунок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8800" y="4267200"/>
            <a:ext cx="3200400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Рисунок 2" descr="портфолио учителя портфолио педагога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52600" y="4800600"/>
            <a:ext cx="1258888" cy="1192213"/>
          </a:xfrm>
          <a:prstGeom prst="rect">
            <a:avLst/>
          </a:prstGeom>
          <a:noFill/>
          <a:ln w="28575">
            <a:solidFill>
              <a:srgbClr val="622423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b="1" i="1" dirty="0" smtClean="0">
                <a:solidFill>
                  <a:srgbClr val="000066"/>
                </a:solidFill>
                <a:effectLst>
                  <a:outerShdw dist="38096" dir="2700000">
                    <a:srgbClr val="C0C0C0"/>
                  </a:outerShdw>
                </a:effectLst>
                <a:latin typeface="Cambria" pitchFamily="18"/>
                <a:cs typeface="Arial"/>
              </a:rPr>
              <a:t>Інновації у професійній діяльності</a:t>
            </a:r>
            <a:endParaRPr lang="uk-UA" dirty="0"/>
          </a:p>
        </p:txBody>
      </p:sp>
      <p:sp>
        <p:nvSpPr>
          <p:cNvPr id="4" name="AutoShape 52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2971800" cy="4525963"/>
          </a:xfrm>
          <a:ln w="57150">
            <a:solidFill>
              <a:srgbClr val="660033"/>
            </a:solidFill>
            <a:round/>
          </a:ln>
        </p:spPr>
        <p:txBody>
          <a:bodyPr/>
          <a:lstStyle/>
          <a:p>
            <a:pPr hangingPunct="1">
              <a:spcBef>
                <a:spcPts val="500"/>
              </a:spcBef>
              <a:buFont typeface="Wingdings" pitchFamily="2"/>
              <a:buChar char="q"/>
              <a:defRPr/>
            </a:pPr>
            <a:r>
              <a:rPr lang="uk-UA" sz="2000" b="1" i="1" dirty="0">
                <a:effectLst>
                  <a:outerShdw dist="38096" dir="2700000">
                    <a:srgbClr val="C0C0C0"/>
                  </a:outerShdw>
                </a:effectLst>
                <a:hlinkClick r:id="rId2" action="ppaction://hlinkpres?slideindex=1&amp;slidetitle="/>
              </a:rPr>
              <a:t>Використання  ІКТ,засобів  </a:t>
            </a:r>
            <a:r>
              <a:rPr lang="uk-UA" sz="2000" b="1" i="1" dirty="0" err="1">
                <a:effectLst>
                  <a:outerShdw dist="38096" dir="2700000">
                    <a:srgbClr val="C0C0C0"/>
                  </a:outerShdw>
                </a:effectLst>
                <a:hlinkClick r:id="rId2" action="ppaction://hlinkpres?slideindex=1&amp;slidetitle="/>
              </a:rPr>
              <a:t>мультимедіа</a:t>
            </a:r>
            <a:r>
              <a:rPr lang="uk-UA" sz="2000" b="1" i="1" dirty="0">
                <a:effectLst>
                  <a:outerShdw dist="38096" dir="2700000">
                    <a:srgbClr val="C0C0C0"/>
                  </a:outerShdw>
                </a:effectLst>
                <a:hlinkClick r:id="rId2" action="ppaction://hlinkpres?slideindex=1&amp;slidetitle="/>
              </a:rPr>
              <a:t>.</a:t>
            </a:r>
            <a:endParaRPr lang="uk-UA" sz="2000" b="1" i="1" dirty="0">
              <a:effectLst>
                <a:outerShdw dist="38096" dir="2700000">
                  <a:srgbClr val="C0C0C0"/>
                </a:outerShdw>
              </a:effectLst>
            </a:endParaRPr>
          </a:p>
          <a:p>
            <a:pPr hangingPunct="1">
              <a:spcBef>
                <a:spcPts val="500"/>
              </a:spcBef>
              <a:buFont typeface="Arial" charset="0"/>
              <a:buNone/>
              <a:defRPr/>
            </a:pPr>
            <a:endParaRPr lang="uk-UA" sz="2000" b="1" i="1" dirty="0">
              <a:effectLst>
                <a:outerShdw dist="38096" dir="2700000">
                  <a:srgbClr val="C0C0C0"/>
                </a:outerShdw>
              </a:effectLst>
            </a:endParaRPr>
          </a:p>
          <a:p>
            <a:pPr hangingPunct="1">
              <a:spcBef>
                <a:spcPts val="500"/>
              </a:spcBef>
              <a:buFont typeface="Wingdings" pitchFamily="2"/>
              <a:buChar char="q"/>
              <a:defRPr/>
            </a:pPr>
            <a:r>
              <a:rPr lang="uk-UA" sz="2000" b="1" i="1" dirty="0">
                <a:effectLst>
                  <a:outerShdw dist="38096" dir="2700000">
                    <a:srgbClr val="C0C0C0"/>
                  </a:outerShdw>
                </a:effectLst>
                <a:hlinkClick r:id="rId3" action="ppaction://hlinkpres?slideindex=1&amp;slidetitle="/>
              </a:rPr>
              <a:t>Впровадження  проектної технології.</a:t>
            </a:r>
            <a:endParaRPr lang="uk-UA" sz="2000" b="1" i="1" dirty="0">
              <a:effectLst>
                <a:outerShdw dist="38096" dir="2700000">
                  <a:srgbClr val="C0C0C0"/>
                </a:outerShdw>
              </a:effectLst>
            </a:endParaRPr>
          </a:p>
          <a:p>
            <a:pPr hangingPunct="1">
              <a:spcBef>
                <a:spcPts val="300"/>
              </a:spcBef>
              <a:buFont typeface="Arial" charset="0"/>
              <a:buNone/>
              <a:defRPr/>
            </a:pPr>
            <a:endParaRPr lang="uk-UA" sz="1050" b="1" i="1" dirty="0">
              <a:effectLst>
                <a:outerShdw dist="38096" dir="2700000">
                  <a:srgbClr val="C0C0C0"/>
                </a:outerShdw>
              </a:effectLst>
            </a:endParaRPr>
          </a:p>
          <a:p>
            <a:pPr hangingPunct="1">
              <a:spcBef>
                <a:spcPts val="500"/>
              </a:spcBef>
              <a:buFont typeface="Wingdings" pitchFamily="2"/>
              <a:buChar char="q"/>
              <a:defRPr/>
            </a:pPr>
            <a:r>
              <a:rPr lang="uk-UA" sz="2000" b="1" i="1" dirty="0">
                <a:effectLst>
                  <a:outerShdw dist="38096" dir="2700000">
                    <a:srgbClr val="C0C0C0"/>
                  </a:outerShdw>
                </a:effectLst>
              </a:rPr>
              <a:t>  </a:t>
            </a:r>
            <a:r>
              <a:rPr lang="uk-UA" sz="2000" b="1" i="1" dirty="0">
                <a:effectLst>
                  <a:outerShdw dist="38096" dir="2700000">
                    <a:srgbClr val="C0C0C0"/>
                  </a:outerShdw>
                </a:effectLst>
                <a:hlinkClick r:id="rId4" action="ppaction://hlinkpres?slideindex=1&amp;slidetitle="/>
              </a:rPr>
              <a:t>Проведення нестандарт</a:t>
            </a:r>
          </a:p>
          <a:p>
            <a:pPr hangingPunct="1">
              <a:spcBef>
                <a:spcPts val="500"/>
              </a:spcBef>
              <a:buFont typeface="Arial" charset="0"/>
              <a:buNone/>
              <a:defRPr/>
            </a:pPr>
            <a:r>
              <a:rPr lang="uk-UA" sz="2000" b="1" i="1" dirty="0">
                <a:effectLst>
                  <a:outerShdw dist="38096" dir="2700000">
                    <a:srgbClr val="C0C0C0"/>
                  </a:outerShdw>
                </a:effectLst>
                <a:hlinkClick r:id="rId4" action="ppaction://hlinkpres?slideindex=1&amp;slidetitle="/>
              </a:rPr>
              <a:t>     них уроків, позакласних заходів</a:t>
            </a:r>
            <a:endParaRPr lang="ru-RU" sz="2000" dirty="0"/>
          </a:p>
        </p:txBody>
      </p:sp>
      <p:pic>
        <p:nvPicPr>
          <p:cNvPr id="48131" name="Picture 2" descr="G:\1 клас  відкритий  урок  з математики\DSCF18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1524000"/>
            <a:ext cx="3251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Рисунок 2" descr="PICT259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76800" y="4038600"/>
            <a:ext cx="34417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b="1" smtClean="0">
                <a:solidFill>
                  <a:srgbClr val="0000CC"/>
                </a:solidFill>
                <a:latin typeface="Monotype Corsiva" pitchFamily="66" charset="0"/>
              </a:rPr>
              <a:t>Зміст  портфоліо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305800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Відкриті уроки та виховні години</a:t>
            </a:r>
            <a:endParaRPr lang="uk-UA" b="1" dirty="0">
              <a:solidFill>
                <a:schemeClr val="accent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91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1143000"/>
          <a:ext cx="9144000" cy="608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762001"/>
                <a:gridCol w="5943599"/>
              </a:tblGrid>
              <a:tr h="63126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Дата проведення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Клас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Тема</a:t>
                      </a:r>
                      <a:endParaRPr lang="ru-RU" dirty="0"/>
                    </a:p>
                  </a:txBody>
                  <a:tcPr/>
                </a:tc>
              </a:tr>
              <a:tr h="360724">
                <a:tc>
                  <a:txBody>
                    <a:bodyPr/>
                    <a:lstStyle/>
                    <a:p>
                      <a:r>
                        <a:rPr lang="uk-UA" dirty="0" smtClean="0"/>
                        <a:t>2012рік,</a:t>
                      </a:r>
                      <a:r>
                        <a:rPr lang="uk-UA" baseline="0" dirty="0" smtClean="0"/>
                        <a:t> березень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aseline="0" dirty="0" smtClean="0"/>
                        <a:t> Виховна година </a:t>
                      </a:r>
                      <a:r>
                        <a:rPr lang="uk-UA" baseline="0" dirty="0" err="1" smtClean="0"/>
                        <a:t>“Вінок</a:t>
                      </a:r>
                      <a:r>
                        <a:rPr lang="uk-UA" baseline="0" dirty="0" smtClean="0"/>
                        <a:t>  поезій  для  </a:t>
                      </a:r>
                      <a:r>
                        <a:rPr lang="uk-UA" baseline="0" dirty="0" err="1" smtClean="0"/>
                        <a:t>Тараса”</a:t>
                      </a:r>
                      <a:endParaRPr lang="ru-RU" dirty="0"/>
                    </a:p>
                  </a:txBody>
                  <a:tcPr/>
                </a:tc>
              </a:tr>
              <a:tr h="360724">
                <a:tc>
                  <a:txBody>
                    <a:bodyPr/>
                    <a:lstStyle/>
                    <a:p>
                      <a:r>
                        <a:rPr lang="uk-UA" dirty="0" smtClean="0"/>
                        <a:t>2012 рік,</a:t>
                      </a:r>
                      <a:r>
                        <a:rPr lang="uk-UA" baseline="0" dirty="0" smtClean="0"/>
                        <a:t>  листопад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baseline="0" dirty="0" smtClean="0"/>
                        <a:t> Виховна година </a:t>
                      </a:r>
                      <a:r>
                        <a:rPr lang="uk-UA" baseline="0" dirty="0" err="1" smtClean="0"/>
                        <a:t>“Свято</a:t>
                      </a:r>
                      <a:r>
                        <a:rPr lang="uk-UA" baseline="0" dirty="0" smtClean="0"/>
                        <a:t> української   </a:t>
                      </a:r>
                      <a:r>
                        <a:rPr lang="uk-UA" baseline="0" dirty="0" err="1" smtClean="0"/>
                        <a:t>мови”</a:t>
                      </a:r>
                      <a:endParaRPr lang="ru-RU" dirty="0"/>
                    </a:p>
                  </a:txBody>
                  <a:tcPr/>
                </a:tc>
              </a:tr>
              <a:tr h="901809">
                <a:tc>
                  <a:txBody>
                    <a:bodyPr/>
                    <a:lstStyle/>
                    <a:p>
                      <a:r>
                        <a:rPr lang="ru-RU" dirty="0" smtClean="0"/>
                        <a:t>2012  </a:t>
                      </a:r>
                      <a:r>
                        <a:rPr lang="ru-RU" dirty="0" err="1" smtClean="0"/>
                        <a:t>рік</a:t>
                      </a:r>
                      <a:r>
                        <a:rPr lang="ru-RU" dirty="0" smtClean="0"/>
                        <a:t> ,</a:t>
                      </a:r>
                      <a:r>
                        <a:rPr lang="ru-RU" dirty="0" err="1" smtClean="0"/>
                        <a:t>грудень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Свято  « Новорічні  пригоди Петрика » для  дітей позбавлених  батьківського  піклування  та  дітей - сиріт  Чернігівського  району</a:t>
                      </a:r>
                      <a:endParaRPr lang="ru-RU" dirty="0"/>
                    </a:p>
                  </a:txBody>
                  <a:tcPr/>
                </a:tc>
              </a:tr>
              <a:tr h="512954">
                <a:tc>
                  <a:txBody>
                    <a:bodyPr/>
                    <a:lstStyle/>
                    <a:p>
                      <a:r>
                        <a:rPr lang="ru-RU" dirty="0" smtClean="0"/>
                        <a:t>2013  </a:t>
                      </a:r>
                      <a:r>
                        <a:rPr lang="ru-RU" dirty="0" err="1" smtClean="0"/>
                        <a:t>рік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березень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Виховна година  «Великі права  маленької людини »</a:t>
                      </a:r>
                      <a:endParaRPr lang="ru-RU" dirty="0"/>
                    </a:p>
                  </a:txBody>
                  <a:tcPr/>
                </a:tc>
              </a:tr>
              <a:tr h="631266">
                <a:tc>
                  <a:txBody>
                    <a:bodyPr/>
                    <a:lstStyle/>
                    <a:p>
                      <a:r>
                        <a:rPr lang="ru-RU" dirty="0" smtClean="0"/>
                        <a:t>2013  </a:t>
                      </a:r>
                      <a:r>
                        <a:rPr lang="ru-RU" dirty="0" err="1" smtClean="0"/>
                        <a:t>рік</a:t>
                      </a:r>
                      <a:r>
                        <a:rPr lang="ru-RU" dirty="0" smtClean="0"/>
                        <a:t>,  </a:t>
                      </a:r>
                      <a:r>
                        <a:rPr lang="ru-RU" dirty="0" err="1" smtClean="0"/>
                        <a:t>квітень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Відкритий  урок з української мови  для </a:t>
                      </a:r>
                      <a:r>
                        <a:rPr lang="uk-UA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шмо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вчителів  початкових  </a:t>
                      </a:r>
                      <a:r>
                        <a:rPr lang="uk-UA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класів“Ступені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порівняння </a:t>
                      </a:r>
                      <a:r>
                        <a:rPr lang="uk-UA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прислівників”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dirty="0"/>
                    </a:p>
                  </a:txBody>
                  <a:tcPr/>
                </a:tc>
              </a:tr>
              <a:tr h="1442893">
                <a:tc>
                  <a:txBody>
                    <a:bodyPr/>
                    <a:lstStyle/>
                    <a:p>
                      <a:r>
                        <a:rPr lang="uk-UA" dirty="0" smtClean="0"/>
                        <a:t>2013 рік,</a:t>
                      </a:r>
                      <a:r>
                        <a:rPr lang="uk-UA" baseline="0" dirty="0" smtClean="0"/>
                        <a:t> жовтень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Відкритий  урок  з математики  для  молодих вчителів  шкіл району   «Закріплення  знань  про склад  числа 6. Шестикутники. Обчислення  значень  виразів . числовий промінь.  Утворення чисел прилічуванням  і відлічуванням »</a:t>
                      </a:r>
                      <a:endParaRPr lang="uk-U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78166">
                <a:tc>
                  <a:txBody>
                    <a:bodyPr/>
                    <a:lstStyle/>
                    <a:p>
                      <a:r>
                        <a:rPr lang="uk-UA" dirty="0" smtClean="0"/>
                        <a:t>2013 рік,</a:t>
                      </a:r>
                      <a:r>
                        <a:rPr lang="uk-UA" baseline="0" dirty="0" smtClean="0"/>
                        <a:t>  грудень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Відкритий  урок   з навчання  грамоти для  молодих вчителів  шкіл району   «Закріплення  вміння  промовляти  звуки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[  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]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[ 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  вивчення  букви Т, </a:t>
                      </a:r>
                      <a:r>
                        <a:rPr lang="uk-UA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</a:t>
                      </a: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( те). 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Відкриті уроки та виховні години</a:t>
            </a:r>
            <a:endParaRPr lang="uk-UA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219200"/>
          <a:ext cx="9143999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8400"/>
                <a:gridCol w="762000"/>
                <a:gridCol w="5943599"/>
              </a:tblGrid>
              <a:tr h="74286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Дата проведення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Клас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Тема</a:t>
                      </a:r>
                      <a:endParaRPr lang="ru-RU" dirty="0"/>
                    </a:p>
                  </a:txBody>
                  <a:tcPr/>
                </a:tc>
              </a:tr>
              <a:tr h="742867">
                <a:tc>
                  <a:txBody>
                    <a:bodyPr/>
                    <a:lstStyle/>
                    <a:p>
                      <a:r>
                        <a:rPr lang="uk-UA" dirty="0" smtClean="0"/>
                        <a:t>2014 рік , квітень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1-Б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Виховна</a:t>
                      </a:r>
                      <a:r>
                        <a:rPr lang="uk-UA" baseline="0" dirty="0" smtClean="0"/>
                        <a:t> година. </a:t>
                      </a:r>
                      <a:r>
                        <a:rPr lang="uk-UA" baseline="0" dirty="0" err="1" smtClean="0"/>
                        <a:t>“Оберігати</a:t>
                      </a:r>
                      <a:r>
                        <a:rPr lang="uk-UA" baseline="0" dirty="0" smtClean="0"/>
                        <a:t> природу – справа  </a:t>
                      </a:r>
                      <a:r>
                        <a:rPr lang="uk-UA" baseline="0" dirty="0" err="1" smtClean="0"/>
                        <a:t>кожного”</a:t>
                      </a:r>
                      <a:endParaRPr lang="ru-RU" dirty="0"/>
                    </a:p>
                  </a:txBody>
                  <a:tcPr/>
                </a:tc>
              </a:tr>
              <a:tr h="792290">
                <a:tc>
                  <a:txBody>
                    <a:bodyPr/>
                    <a:lstStyle/>
                    <a:p>
                      <a:r>
                        <a:rPr lang="ru-RU" dirty="0" smtClean="0"/>
                        <a:t>2014 </a:t>
                      </a:r>
                      <a:r>
                        <a:rPr lang="ru-RU" dirty="0" err="1" smtClean="0"/>
                        <a:t>рік</a:t>
                      </a:r>
                      <a:r>
                        <a:rPr lang="ru-RU" dirty="0" smtClean="0"/>
                        <a:t> , </a:t>
                      </a:r>
                      <a:r>
                        <a:rPr lang="ru-RU" dirty="0" err="1" smtClean="0"/>
                        <a:t>вересень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2-Б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Відкритий  урок з літературного  читання  у 2 класі для  молодих вчителів  шкіл району   «Скринька  скоромовок ».</a:t>
                      </a:r>
                      <a:endParaRPr lang="uk-U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31843">
                <a:tc>
                  <a:txBody>
                    <a:bodyPr/>
                    <a:lstStyle/>
                    <a:p>
                      <a:r>
                        <a:rPr lang="ru-RU" dirty="0" smtClean="0"/>
                        <a:t>2014 </a:t>
                      </a:r>
                      <a:r>
                        <a:rPr lang="ru-RU" dirty="0" err="1" smtClean="0"/>
                        <a:t>рік</a:t>
                      </a:r>
                      <a:r>
                        <a:rPr lang="ru-RU" dirty="0" smtClean="0"/>
                        <a:t>, </a:t>
                      </a:r>
                      <a:r>
                        <a:rPr lang="ru-RU" dirty="0" err="1" smtClean="0"/>
                        <a:t>жовтень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2-Б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Відкрита  виховна  година «Доброта  починається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з тебе ».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</a:tr>
              <a:tr h="1471396">
                <a:tc>
                  <a:txBody>
                    <a:bodyPr/>
                    <a:lstStyle/>
                    <a:p>
                      <a:r>
                        <a:rPr lang="ru-RU" dirty="0" smtClean="0"/>
                        <a:t>2014 </a:t>
                      </a:r>
                      <a:r>
                        <a:rPr lang="ru-RU" dirty="0" err="1" smtClean="0"/>
                        <a:t>рік</a:t>
                      </a:r>
                      <a:r>
                        <a:rPr lang="ru-RU" dirty="0" smtClean="0"/>
                        <a:t>, листопад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2- 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Відкритий  урок з літературного  читання  у 2 класі для  молодих вчителів  шкіл району   «Скринька  казок . Російська  народна казка  «Міньба ».</a:t>
                      </a:r>
                    </a:p>
                    <a:p>
                      <a:endParaRPr lang="uk-UA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527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uk-UA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006600"/>
                </a:solidFill>
                <a:latin typeface="Monotype Corsiva" pitchFamily="66" charset="0"/>
              </a:rPr>
              <a:t>Позаурочна   діяльність  з предмету 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43000" y="1600200"/>
            <a:ext cx="6400800" cy="4525963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accent4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381000"/>
          </a:xfrm>
        </p:spPr>
        <p:txBody>
          <a:bodyPr/>
          <a:lstStyle/>
          <a:p>
            <a:r>
              <a:rPr lang="uk-UA" b="1" smtClean="0">
                <a:solidFill>
                  <a:srgbClr val="CC0000"/>
                </a:solidFill>
                <a:latin typeface="Monotype Corsiva" pitchFamily="66" charset="0"/>
              </a:rPr>
              <a:t>Позакласна   робота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838200" y="1219200"/>
            <a:ext cx="7315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uk-UA" sz="3600" b="1" dirty="0">
                <a:solidFill>
                  <a:srgbClr val="0000CC"/>
                </a:solidFill>
                <a:latin typeface="Monotype Corsiva" pitchFamily="66" charset="0"/>
                <a:ea typeface="+mj-ea"/>
                <a:cs typeface="+mj-cs"/>
              </a:rPr>
              <a:t>Мої  вихованці  - найактивніші  учасники різноманітних  акцій, конкурсів.</a:t>
            </a:r>
            <a:endParaRPr lang="ru-RU" sz="3600" dirty="0">
              <a:solidFill>
                <a:srgbClr val="0000CC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 noGrp="1"/>
          </p:cNvSpPr>
          <p:nvPr>
            <p:ph idx="1"/>
          </p:nvPr>
        </p:nvSpPr>
        <p:spPr>
          <a:xfrm>
            <a:off x="457200" y="304800"/>
            <a:ext cx="8229600" cy="685800"/>
          </a:xfrm>
        </p:spPr>
        <p:txBody>
          <a:bodyPr anchor="ctr"/>
          <a:lstStyle/>
          <a:p>
            <a:pPr marL="0" indent="0" algn="ctr">
              <a:spcBef>
                <a:spcPct val="0"/>
              </a:spcBef>
              <a:buFontTx/>
              <a:buNone/>
              <a:defRPr/>
            </a:pPr>
            <a:endParaRPr lang="ru-RU" sz="4800" dirty="0"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7" name="AutoShape 52"/>
          <p:cNvSpPr txBox="1">
            <a:spLocks/>
          </p:cNvSpPr>
          <p:nvPr/>
        </p:nvSpPr>
        <p:spPr bwMode="auto">
          <a:xfrm>
            <a:off x="609600" y="2133600"/>
            <a:ext cx="7391400" cy="68580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 gdRefY="" minY="0" max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w="57150">
            <a:solidFill>
              <a:srgbClr val="808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uk-UA" sz="1600" b="1" i="1" dirty="0">
                <a:solidFill>
                  <a:srgbClr val="FF0000"/>
                </a:solidFill>
                <a:latin typeface="Times New Roman" pitchFamily="18"/>
                <a:cs typeface="Times New Roman" pitchFamily="18"/>
              </a:rPr>
              <a:t>Всеукраїнська  акція  “ Моральний  </a:t>
            </a:r>
            <a:r>
              <a:rPr lang="uk-UA" sz="1600" b="1" i="1" dirty="0" err="1">
                <a:solidFill>
                  <a:srgbClr val="FF0000"/>
                </a:solidFill>
                <a:latin typeface="Times New Roman" pitchFamily="18"/>
                <a:cs typeface="Times New Roman" pitchFamily="18"/>
              </a:rPr>
              <a:t>вчинок”</a:t>
            </a:r>
            <a:r>
              <a:rPr lang="uk-UA" sz="1600" b="1" i="1" dirty="0">
                <a:solidFill>
                  <a:srgbClr val="FF0000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uk-UA" sz="1600" b="1" i="1" dirty="0">
                <a:solidFill>
                  <a:srgbClr val="000066"/>
                </a:solidFill>
                <a:latin typeface="Times New Roman" pitchFamily="18"/>
                <a:cs typeface="Times New Roman" pitchFamily="18"/>
              </a:rPr>
              <a:t>- складання казок та  виготовлення збірки на  морально – етичну тему</a:t>
            </a:r>
            <a:endParaRPr lang="ru-RU" sz="1600" dirty="0">
              <a:latin typeface="+mn-lt"/>
            </a:endParaRPr>
          </a:p>
        </p:txBody>
      </p:sp>
      <p:sp>
        <p:nvSpPr>
          <p:cNvPr id="8" name="Oval 54"/>
          <p:cNvSpPr/>
          <p:nvPr/>
        </p:nvSpPr>
        <p:spPr>
          <a:xfrm flipH="1">
            <a:off x="7835900" y="1905000"/>
            <a:ext cx="1308100" cy="49212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solidFill>
            <a:srgbClr val="FFCC99">
              <a:alpha val="0"/>
            </a:srgbClr>
          </a:solidFill>
          <a:ln w="57150">
            <a:solidFill>
              <a:srgbClr val="660033"/>
            </a:solidFill>
            <a:prstDash val="solid"/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kern="0" dirty="0">
                <a:solidFill>
                  <a:srgbClr val="CC0000"/>
                </a:solidFill>
                <a:latin typeface="Arial"/>
              </a:rPr>
              <a:t>2011 рік</a:t>
            </a:r>
            <a:endParaRPr lang="ru-RU" b="1" kern="0" dirty="0">
              <a:solidFill>
                <a:srgbClr val="CC0000"/>
              </a:solidFill>
              <a:latin typeface="Arial"/>
            </a:endParaRPr>
          </a:p>
        </p:txBody>
      </p:sp>
      <p:sp>
        <p:nvSpPr>
          <p:cNvPr id="12" name="AutoShape 52"/>
          <p:cNvSpPr>
            <a:spLocks noChangeArrowheads="1"/>
          </p:cNvSpPr>
          <p:nvPr/>
        </p:nvSpPr>
        <p:spPr bwMode="auto">
          <a:xfrm>
            <a:off x="685800" y="2819400"/>
            <a:ext cx="6899275" cy="863600"/>
          </a:xfrm>
          <a:custGeom>
            <a:avLst/>
            <a:gdLst>
              <a:gd name="T0" fmla="*/ 3449638 w 6899276"/>
              <a:gd name="T1" fmla="*/ 0 h 863352"/>
              <a:gd name="T2" fmla="*/ 6899275 w 6899276"/>
              <a:gd name="T3" fmla="*/ 431800 h 863352"/>
              <a:gd name="T4" fmla="*/ 3449638 w 6899276"/>
              <a:gd name="T5" fmla="*/ 863600 h 863352"/>
              <a:gd name="T6" fmla="*/ 0 w 6899276"/>
              <a:gd name="T7" fmla="*/ 431800 h 863352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126438 w 6899276"/>
              <a:gd name="T13" fmla="*/ 126438 h 863352"/>
              <a:gd name="T14" fmla="*/ 6772836 w 6899276"/>
              <a:gd name="T15" fmla="*/ 736914 h 8633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99276" h="863352">
                <a:moveTo>
                  <a:pt x="431676" y="0"/>
                </a:moveTo>
                <a:lnTo>
                  <a:pt x="431675" y="0"/>
                </a:lnTo>
                <a:cubicBezTo>
                  <a:pt x="431675" y="0"/>
                  <a:pt x="431675" y="0"/>
                  <a:pt x="431675" y="0"/>
                </a:cubicBezTo>
                <a:cubicBezTo>
                  <a:pt x="193266" y="0"/>
                  <a:pt x="-1" y="193267"/>
                  <a:pt x="-1" y="431676"/>
                </a:cubicBezTo>
                <a:lnTo>
                  <a:pt x="0" y="431676"/>
                </a:lnTo>
                <a:cubicBezTo>
                  <a:pt x="0" y="431676"/>
                  <a:pt x="0" y="431676"/>
                  <a:pt x="0" y="431676"/>
                </a:cubicBezTo>
                <a:cubicBezTo>
                  <a:pt x="0" y="670085"/>
                  <a:pt x="193267" y="863353"/>
                  <a:pt x="431676" y="863353"/>
                </a:cubicBezTo>
                <a:lnTo>
                  <a:pt x="6467600" y="863352"/>
                </a:lnTo>
                <a:cubicBezTo>
                  <a:pt x="6706008" y="863351"/>
                  <a:pt x="6899276" y="670084"/>
                  <a:pt x="6899276" y="431676"/>
                </a:cubicBezTo>
                <a:cubicBezTo>
                  <a:pt x="6899276" y="193267"/>
                  <a:pt x="6706008" y="0"/>
                  <a:pt x="6467600" y="0"/>
                </a:cubicBezTo>
                <a:close/>
              </a:path>
            </a:pathLst>
          </a:custGeom>
          <a:noFill/>
          <a:ln w="57150">
            <a:solidFill>
              <a:srgbClr val="33CCCC"/>
            </a:solidFill>
            <a:round/>
            <a:headEnd/>
            <a:tailEnd/>
          </a:ln>
        </p:spPr>
        <p:txBody>
          <a:bodyPr/>
          <a:lstStyle/>
          <a:p>
            <a:pPr marL="342900" indent="-342900" hangingPunct="0">
              <a:lnSpc>
                <a:spcPct val="80000"/>
              </a:lnSpc>
            </a:pPr>
            <a:r>
              <a:rPr lang="uk-UA" sz="1600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 </a:t>
            </a:r>
            <a:r>
              <a:rPr lang="uk-UA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Всеукраїнська  акція   </a:t>
            </a:r>
            <a:r>
              <a:rPr lang="uk-UA" b="1" i="1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“  Моральний  вчинок ” – екологічний     проект   </a:t>
            </a:r>
            <a:r>
              <a:rPr lang="uk-UA" b="1" i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“Допоможи  птахам  взимку”.</a:t>
            </a:r>
            <a:endParaRPr lang="en-US" b="1" i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Oval 54"/>
          <p:cNvSpPr/>
          <p:nvPr/>
        </p:nvSpPr>
        <p:spPr>
          <a:xfrm rot="10800000" flipH="1" flipV="1">
            <a:off x="7696200" y="2895600"/>
            <a:ext cx="1447800" cy="65087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solidFill>
            <a:srgbClr val="FFCC99">
              <a:alpha val="0"/>
            </a:srgbClr>
          </a:solidFill>
          <a:ln w="57150">
            <a:solidFill>
              <a:srgbClr val="660033"/>
            </a:solidFill>
            <a:prstDash val="solid"/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kern="0" dirty="0">
                <a:solidFill>
                  <a:srgbClr val="CC0000"/>
                </a:solidFill>
                <a:latin typeface="Arial"/>
              </a:rPr>
              <a:t>2012 рік</a:t>
            </a:r>
            <a:endParaRPr lang="ru-RU" b="1" kern="0" dirty="0">
              <a:solidFill>
                <a:srgbClr val="CC0000"/>
              </a:solidFill>
              <a:latin typeface="Arial"/>
            </a:endParaRPr>
          </a:p>
        </p:txBody>
      </p:sp>
      <p:sp>
        <p:nvSpPr>
          <p:cNvPr id="19" name="AutoShape 52"/>
          <p:cNvSpPr/>
          <p:nvPr/>
        </p:nvSpPr>
        <p:spPr>
          <a:xfrm>
            <a:off x="685800" y="3810000"/>
            <a:ext cx="7010400" cy="114300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 gdRefY="" minY="0" max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w="57150">
            <a:solidFill>
              <a:srgbClr val="33CCCC"/>
            </a:solidFill>
            <a:prstDash val="solid"/>
            <a:round/>
          </a:ln>
        </p:spPr>
        <p:txBody>
          <a:bodyPr/>
          <a:lstStyle/>
          <a:p>
            <a:pPr marL="342900" indent="-34290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i="1" kern="0" dirty="0">
                <a:solidFill>
                  <a:srgbClr val="0000CC"/>
                </a:solidFill>
                <a:latin typeface="Times New Roman" pitchFamily="18"/>
                <a:cs typeface="Times New Roman" pitchFamily="18"/>
              </a:rPr>
              <a:t>Переможці  районного етапу Всеукраїнського   конкурсу – виставки </a:t>
            </a:r>
            <a:r>
              <a:rPr lang="uk-UA" b="1" i="1" kern="0" dirty="0">
                <a:solidFill>
                  <a:srgbClr val="CC0000"/>
                </a:solidFill>
                <a:latin typeface="Times New Roman" pitchFamily="18"/>
                <a:cs typeface="Times New Roman" pitchFamily="18"/>
              </a:rPr>
              <a:t>“  Знай  і люби   свій  край “ – Галич Назар,</a:t>
            </a:r>
          </a:p>
          <a:p>
            <a:pPr marL="342900" indent="-34290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i="1" kern="0" dirty="0">
                <a:solidFill>
                  <a:srgbClr val="CC0000"/>
                </a:solidFill>
                <a:latin typeface="Times New Roman" pitchFamily="18"/>
                <a:cs typeface="Times New Roman" pitchFamily="18"/>
              </a:rPr>
              <a:t> Сохань Ольга – І місце, </a:t>
            </a:r>
            <a:r>
              <a:rPr lang="uk-UA" b="1" i="1" kern="0" dirty="0" err="1">
                <a:solidFill>
                  <a:srgbClr val="CC0000"/>
                </a:solidFill>
                <a:latin typeface="Times New Roman" pitchFamily="18"/>
                <a:cs typeface="Times New Roman" pitchFamily="18"/>
              </a:rPr>
              <a:t>Троценко</a:t>
            </a:r>
            <a:r>
              <a:rPr lang="uk-UA" b="1" i="1" kern="0" dirty="0">
                <a:solidFill>
                  <a:srgbClr val="CC0000"/>
                </a:solidFill>
                <a:latin typeface="Times New Roman" pitchFamily="18"/>
                <a:cs typeface="Times New Roman" pitchFamily="18"/>
              </a:rPr>
              <a:t>  Дар</a:t>
            </a:r>
            <a:r>
              <a:rPr lang="en-US" b="1" i="1" kern="0" dirty="0">
                <a:solidFill>
                  <a:srgbClr val="CC0000"/>
                </a:solidFill>
                <a:latin typeface="Times New Roman" pitchFamily="18"/>
                <a:cs typeface="Times New Roman" pitchFamily="18"/>
              </a:rPr>
              <a:t>’</a:t>
            </a:r>
            <a:r>
              <a:rPr lang="uk-UA" b="1" i="1" kern="0" dirty="0">
                <a:solidFill>
                  <a:srgbClr val="CC0000"/>
                </a:solidFill>
                <a:latin typeface="Times New Roman" pitchFamily="18"/>
                <a:cs typeface="Times New Roman" pitchFamily="18"/>
              </a:rPr>
              <a:t>я </a:t>
            </a:r>
            <a:r>
              <a:rPr lang="en-US" b="1" i="1" kern="0" dirty="0">
                <a:solidFill>
                  <a:srgbClr val="CC0000"/>
                </a:solidFill>
                <a:latin typeface="Times New Roman" pitchFamily="18"/>
                <a:cs typeface="Times New Roman" pitchFamily="18"/>
              </a:rPr>
              <a:t> - </a:t>
            </a:r>
            <a:r>
              <a:rPr lang="uk-UA" b="1" i="1" kern="0" dirty="0">
                <a:solidFill>
                  <a:srgbClr val="CC0000"/>
                </a:solidFill>
                <a:latin typeface="Times New Roman" pitchFamily="18"/>
                <a:cs typeface="Times New Roman" pitchFamily="18"/>
              </a:rPr>
              <a:t>ІІ місце, Паршин Станіслав  - ІІІ  місце.</a:t>
            </a:r>
            <a:endParaRPr lang="en-US" b="1" i="1" kern="0" dirty="0">
              <a:solidFill>
                <a:srgbClr val="0000CC"/>
              </a:solidFill>
              <a:latin typeface="Times New Roman" pitchFamily="18"/>
              <a:cs typeface="Times New Roman" pitchFamily="18"/>
            </a:endParaRPr>
          </a:p>
        </p:txBody>
      </p:sp>
      <p:sp>
        <p:nvSpPr>
          <p:cNvPr id="20" name="Oval 54"/>
          <p:cNvSpPr/>
          <p:nvPr/>
        </p:nvSpPr>
        <p:spPr>
          <a:xfrm rot="10800000" flipH="1" flipV="1">
            <a:off x="7696200" y="3733800"/>
            <a:ext cx="1447800" cy="65087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solidFill>
            <a:srgbClr val="FFCC99">
              <a:alpha val="0"/>
            </a:srgbClr>
          </a:solidFill>
          <a:ln w="57150">
            <a:solidFill>
              <a:srgbClr val="660033"/>
            </a:solidFill>
            <a:prstDash val="solid"/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kern="0" dirty="0">
                <a:solidFill>
                  <a:srgbClr val="CC0000"/>
                </a:solidFill>
                <a:latin typeface="Arial"/>
              </a:rPr>
              <a:t>2014 рік</a:t>
            </a:r>
            <a:endParaRPr lang="ru-RU" b="1" kern="0" dirty="0">
              <a:solidFill>
                <a:srgbClr val="CC0000"/>
              </a:solidFill>
              <a:latin typeface="Arial"/>
            </a:endParaRPr>
          </a:p>
        </p:txBody>
      </p:sp>
      <p:sp>
        <p:nvSpPr>
          <p:cNvPr id="22" name="AutoShape 52"/>
          <p:cNvSpPr/>
          <p:nvPr/>
        </p:nvSpPr>
        <p:spPr>
          <a:xfrm>
            <a:off x="457200" y="5029200"/>
            <a:ext cx="7772400" cy="182880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 gdRefY="" minY="0" max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w="57150">
            <a:solidFill>
              <a:srgbClr val="FF0000"/>
            </a:solidFill>
            <a:prstDash val="solid"/>
            <a:round/>
          </a:ln>
        </p:spPr>
        <p:txBody>
          <a:bodyPr/>
          <a:lstStyle/>
          <a:p>
            <a:pPr>
              <a:defRPr/>
            </a:pPr>
            <a:r>
              <a:rPr lang="uk-UA" b="1" dirty="0">
                <a:solidFill>
                  <a:srgbClr val="0000CC"/>
                </a:solidFill>
                <a:latin typeface="+mn-lt"/>
              </a:rPr>
              <a:t>Переможці І  районного та обласного етапів Всеукраїнських конкурсів-виставок з НТТУМ «Наш пошук і творчість – тобі, Україно!»  та початкового технічного моделювання </a:t>
            </a:r>
            <a:r>
              <a:rPr lang="uk-UA" b="1" dirty="0">
                <a:solidFill>
                  <a:srgbClr val="006600"/>
                </a:solidFill>
                <a:latin typeface="+mn-lt"/>
              </a:rPr>
              <a:t>» </a:t>
            </a:r>
            <a:r>
              <a:rPr lang="uk-UA" b="1" dirty="0" err="1">
                <a:solidFill>
                  <a:srgbClr val="006600"/>
                </a:solidFill>
                <a:latin typeface="+mn-lt"/>
              </a:rPr>
              <a:t>-Галич</a:t>
            </a:r>
            <a:r>
              <a:rPr lang="uk-UA" b="1" dirty="0">
                <a:solidFill>
                  <a:srgbClr val="006600"/>
                </a:solidFill>
                <a:latin typeface="+mn-lt"/>
              </a:rPr>
              <a:t> На</a:t>
            </a:r>
          </a:p>
          <a:p>
            <a:pPr>
              <a:defRPr/>
            </a:pPr>
            <a:r>
              <a:rPr lang="uk-UA" b="1" dirty="0" err="1">
                <a:solidFill>
                  <a:srgbClr val="006600"/>
                </a:solidFill>
                <a:latin typeface="+mn-lt"/>
              </a:rPr>
              <a:t>зар</a:t>
            </a:r>
            <a:r>
              <a:rPr lang="uk-UA" b="1" dirty="0">
                <a:solidFill>
                  <a:srgbClr val="006600"/>
                </a:solidFill>
                <a:latin typeface="+mn-lt"/>
              </a:rPr>
              <a:t>, </a:t>
            </a:r>
            <a:r>
              <a:rPr lang="uk-UA" b="1" dirty="0" err="1">
                <a:solidFill>
                  <a:srgbClr val="006600"/>
                </a:solidFill>
                <a:latin typeface="+mn-lt"/>
              </a:rPr>
              <a:t>Троценко</a:t>
            </a:r>
            <a:r>
              <a:rPr lang="uk-UA" b="1" dirty="0">
                <a:solidFill>
                  <a:srgbClr val="006600"/>
                </a:solidFill>
                <a:latin typeface="+mn-lt"/>
              </a:rPr>
              <a:t> Дар</a:t>
            </a:r>
            <a:r>
              <a:rPr lang="en-US" b="1" dirty="0">
                <a:solidFill>
                  <a:srgbClr val="006600"/>
                </a:solidFill>
                <a:latin typeface="+mn-lt"/>
              </a:rPr>
              <a:t>’</a:t>
            </a:r>
            <a:r>
              <a:rPr lang="uk-UA" b="1" dirty="0">
                <a:solidFill>
                  <a:srgbClr val="006600"/>
                </a:solidFill>
                <a:latin typeface="+mn-lt"/>
              </a:rPr>
              <a:t>я – і місце . Сохань Ольга , Паршин Станіслав – ІІ місце</a:t>
            </a:r>
            <a:endParaRPr lang="ru-RU" sz="16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23" name="Oval 54"/>
          <p:cNvSpPr/>
          <p:nvPr/>
        </p:nvSpPr>
        <p:spPr>
          <a:xfrm rot="10800000" flipH="1" flipV="1">
            <a:off x="7848600" y="4876800"/>
            <a:ext cx="1447800" cy="65087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solidFill>
            <a:srgbClr val="FFCC99">
              <a:alpha val="0"/>
            </a:srgbClr>
          </a:solidFill>
          <a:ln w="57150">
            <a:solidFill>
              <a:srgbClr val="660033"/>
            </a:solidFill>
            <a:prstDash val="solid"/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kern="0" dirty="0">
                <a:solidFill>
                  <a:srgbClr val="CC0000"/>
                </a:solidFill>
                <a:latin typeface="Arial"/>
              </a:rPr>
              <a:t>2014 рік</a:t>
            </a:r>
            <a:endParaRPr lang="ru-RU" b="1" kern="0" dirty="0">
              <a:solidFill>
                <a:srgbClr val="CC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2" grpId="0" animBg="1"/>
      <p:bldP spid="14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rgbClr val="0000FF"/>
                </a:solidFill>
                <a:latin typeface="Monotype Corsiva" pitchFamily="66" charset="0"/>
              </a:rPr>
              <a:t>Участь у </a:t>
            </a:r>
            <a:r>
              <a:rPr lang="uk-UA" b="1" dirty="0" err="1" smtClean="0">
                <a:solidFill>
                  <a:srgbClr val="0000FF"/>
                </a:solidFill>
                <a:latin typeface="Monotype Corsiva" pitchFamily="66" charset="0"/>
              </a:rPr>
              <a:t>тиждні</a:t>
            </a:r>
            <a:r>
              <a:rPr lang="uk-UA" b="1" dirty="0" smtClean="0">
                <a:solidFill>
                  <a:srgbClr val="0000FF"/>
                </a:solidFill>
                <a:latin typeface="Monotype Corsiva" pitchFamily="66" charset="0"/>
              </a:rPr>
              <a:t> початкових класів </a:t>
            </a:r>
            <a:endParaRPr lang="uk-UA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532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uk-UA" b="1" smtClean="0">
                <a:solidFill>
                  <a:srgbClr val="006600"/>
                </a:solidFill>
                <a:hlinkClick r:id="rId2" action="ppaction://hlinkfile"/>
              </a:rPr>
              <a:t>Відкритий  урок з літературного  читання  у 2 класі «Скринька  скоромовок »</a:t>
            </a:r>
            <a:endParaRPr lang="uk-UA" b="1" smtClean="0">
              <a:solidFill>
                <a:srgbClr val="006600"/>
              </a:solidFill>
            </a:endParaRPr>
          </a:p>
          <a:p>
            <a:r>
              <a:rPr lang="uk-UA" b="1" smtClean="0">
                <a:hlinkClick r:id="rId3" action="ppaction://hlinkfile"/>
              </a:rPr>
              <a:t>Виховний  захід “ Слово до слова  складеться  мова”</a:t>
            </a:r>
            <a:endParaRPr lang="uk-UA" b="1" smtClean="0">
              <a:hlinkClick r:id="rId4" action="ppaction://hlinkfile"/>
            </a:endParaRPr>
          </a:p>
          <a:p>
            <a:pPr algn="r"/>
            <a:endParaRPr lang="uk-UA" b="1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4343400"/>
            <a:ext cx="2666999" cy="196986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00600" y="3124200"/>
            <a:ext cx="4076700" cy="30575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>
          <a:xfrm>
            <a:off x="381000" y="533400"/>
            <a:ext cx="8229600" cy="381000"/>
          </a:xfrm>
        </p:spPr>
        <p:txBody>
          <a:bodyPr/>
          <a:lstStyle/>
          <a:p>
            <a:r>
              <a:rPr lang="uk-UA" b="1" smtClean="0">
                <a:solidFill>
                  <a:srgbClr val="CC0000"/>
                </a:solidFill>
                <a:latin typeface="Monotype Corsiva" pitchFamily="66" charset="0"/>
              </a:rPr>
              <a:t>Позакласна   робота 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 sz="36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838200" y="1219200"/>
            <a:ext cx="7315200" cy="4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 sz="3600" dirty="0">
              <a:solidFill>
                <a:srgbClr val="0000CC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 noGrp="1"/>
          </p:cNvSpPr>
          <p:nvPr>
            <p:ph idx="1"/>
          </p:nvPr>
        </p:nvSpPr>
        <p:spPr>
          <a:xfrm>
            <a:off x="457200" y="304800"/>
            <a:ext cx="8229600" cy="685800"/>
          </a:xfrm>
        </p:spPr>
        <p:txBody>
          <a:bodyPr anchor="ctr"/>
          <a:lstStyle/>
          <a:p>
            <a:pPr marL="0" indent="0" algn="ctr">
              <a:spcBef>
                <a:spcPct val="0"/>
              </a:spcBef>
              <a:buFontTx/>
              <a:buNone/>
              <a:defRPr/>
            </a:pPr>
            <a:endParaRPr lang="ru-RU" sz="4800" dirty="0" smtClean="0">
              <a:latin typeface="Monotype Corsiva" pitchFamily="66" charset="0"/>
              <a:ea typeface="+mj-ea"/>
              <a:cs typeface="+mj-cs"/>
            </a:endParaRPr>
          </a:p>
          <a:p>
            <a:pPr marL="0" indent="0" algn="ctr">
              <a:spcBef>
                <a:spcPct val="0"/>
              </a:spcBef>
              <a:buFontTx/>
              <a:buNone/>
              <a:defRPr/>
            </a:pPr>
            <a:endParaRPr lang="ru-RU" sz="4800" dirty="0"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7" name="AutoShape 52"/>
          <p:cNvSpPr txBox="1">
            <a:spLocks/>
          </p:cNvSpPr>
          <p:nvPr/>
        </p:nvSpPr>
        <p:spPr bwMode="auto">
          <a:xfrm>
            <a:off x="304800" y="1066800"/>
            <a:ext cx="7620000" cy="114300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 gdRefY="" minY="0" max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w="57150">
            <a:solidFill>
              <a:srgbClr val="808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Char char="•"/>
              <a:defRPr/>
            </a:pPr>
            <a:r>
              <a:rPr lang="uk-UA" b="1" i="1" dirty="0">
                <a:solidFill>
                  <a:srgbClr val="FF0000"/>
                </a:solidFill>
                <a:latin typeface="Times New Roman" pitchFamily="18"/>
                <a:cs typeface="Times New Roman" pitchFamily="18"/>
              </a:rPr>
              <a:t>Обласний   конкурс  -   виставка  </a:t>
            </a:r>
            <a:r>
              <a:rPr lang="uk-UA" b="1" i="1" dirty="0" err="1">
                <a:solidFill>
                  <a:srgbClr val="FF0000"/>
                </a:solidFill>
                <a:latin typeface="Times New Roman" pitchFamily="18"/>
                <a:cs typeface="Times New Roman" pitchFamily="18"/>
              </a:rPr>
              <a:t>”Народна</a:t>
            </a:r>
            <a:r>
              <a:rPr lang="uk-UA" b="1" i="1" dirty="0">
                <a:solidFill>
                  <a:srgbClr val="FF0000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uk-UA" b="1" i="1" dirty="0" err="1">
                <a:solidFill>
                  <a:srgbClr val="FF0000"/>
                </a:solidFill>
                <a:latin typeface="Times New Roman" pitchFamily="18"/>
                <a:cs typeface="Times New Roman" pitchFamily="18"/>
              </a:rPr>
              <a:t>іграшака</a:t>
            </a:r>
            <a:r>
              <a:rPr lang="uk-UA" b="1" i="1" dirty="0">
                <a:solidFill>
                  <a:srgbClr val="FF0000"/>
                </a:solidFill>
                <a:latin typeface="Times New Roman" pitchFamily="18"/>
                <a:cs typeface="Times New Roman" pitchFamily="18"/>
              </a:rPr>
              <a:t> ”-  </a:t>
            </a:r>
            <a:r>
              <a:rPr lang="uk-UA" b="1" i="1" dirty="0">
                <a:solidFill>
                  <a:srgbClr val="0000CC"/>
                </a:solidFill>
                <a:latin typeface="Times New Roman" pitchFamily="18"/>
                <a:cs typeface="Times New Roman" pitchFamily="18"/>
              </a:rPr>
              <a:t>роботи </a:t>
            </a:r>
            <a:r>
              <a:rPr lang="uk-UA" b="1" i="1" dirty="0" err="1">
                <a:solidFill>
                  <a:srgbClr val="0000CC"/>
                </a:solidFill>
                <a:latin typeface="Times New Roman" pitchFamily="18"/>
                <a:cs typeface="Times New Roman" pitchFamily="18"/>
              </a:rPr>
              <a:t>Будянської</a:t>
            </a:r>
            <a:r>
              <a:rPr lang="uk-UA" b="1" i="1" dirty="0">
                <a:solidFill>
                  <a:srgbClr val="0000CC"/>
                </a:solidFill>
                <a:latin typeface="Times New Roman" pitchFamily="18"/>
                <a:cs typeface="Times New Roman" pitchFamily="18"/>
              </a:rPr>
              <a:t>  Аліни , Пилипенко  Поліни, </a:t>
            </a:r>
            <a:r>
              <a:rPr lang="uk-UA" b="1" i="1" dirty="0" err="1">
                <a:solidFill>
                  <a:srgbClr val="0000CC"/>
                </a:solidFill>
                <a:latin typeface="Times New Roman" pitchFamily="18"/>
                <a:cs typeface="Times New Roman" pitchFamily="18"/>
              </a:rPr>
              <a:t>Троценко</a:t>
            </a:r>
            <a:r>
              <a:rPr lang="uk-UA" b="1" i="1" dirty="0">
                <a:solidFill>
                  <a:srgbClr val="0000CC"/>
                </a:solidFill>
                <a:latin typeface="Times New Roman" pitchFamily="18"/>
                <a:cs typeface="Times New Roman" pitchFamily="18"/>
              </a:rPr>
              <a:t> </a:t>
            </a:r>
            <a:r>
              <a:rPr lang="uk-UA" b="1" i="1" dirty="0" err="1">
                <a:solidFill>
                  <a:srgbClr val="0000CC"/>
                </a:solidFill>
                <a:latin typeface="Times New Roman" pitchFamily="18"/>
                <a:cs typeface="Times New Roman" pitchFamily="18"/>
              </a:rPr>
              <a:t>Даря</a:t>
            </a:r>
            <a:r>
              <a:rPr lang="uk-UA" b="1" i="1" dirty="0">
                <a:solidFill>
                  <a:srgbClr val="0000CC"/>
                </a:solidFill>
                <a:latin typeface="Times New Roman" pitchFamily="18"/>
                <a:cs typeface="Times New Roman" pitchFamily="18"/>
              </a:rPr>
              <a:t>, Сохань Ольга, Паршин  Станіслав.</a:t>
            </a:r>
            <a:endParaRPr lang="ru-RU" dirty="0">
              <a:latin typeface="+mn-lt"/>
            </a:endParaRPr>
          </a:p>
        </p:txBody>
      </p:sp>
      <p:sp>
        <p:nvSpPr>
          <p:cNvPr id="8" name="Oval 54"/>
          <p:cNvSpPr/>
          <p:nvPr/>
        </p:nvSpPr>
        <p:spPr>
          <a:xfrm flipH="1">
            <a:off x="7835900" y="990600"/>
            <a:ext cx="1308100" cy="49212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solidFill>
            <a:srgbClr val="FFCC99">
              <a:alpha val="0"/>
            </a:srgbClr>
          </a:solidFill>
          <a:ln w="57150">
            <a:solidFill>
              <a:srgbClr val="660033"/>
            </a:solidFill>
            <a:prstDash val="solid"/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kern="0" dirty="0">
                <a:solidFill>
                  <a:srgbClr val="CC0000"/>
                </a:solidFill>
                <a:latin typeface="Arial"/>
              </a:rPr>
              <a:t>2015 рік</a:t>
            </a:r>
            <a:endParaRPr lang="ru-RU" b="1" kern="0" dirty="0">
              <a:solidFill>
                <a:srgbClr val="CC0000"/>
              </a:solidFill>
              <a:latin typeface="Arial"/>
            </a:endParaRPr>
          </a:p>
        </p:txBody>
      </p:sp>
      <p:sp>
        <p:nvSpPr>
          <p:cNvPr id="12" name="AutoShape 52"/>
          <p:cNvSpPr>
            <a:spLocks/>
          </p:cNvSpPr>
          <p:nvPr/>
        </p:nvSpPr>
        <p:spPr bwMode="auto">
          <a:xfrm>
            <a:off x="685800" y="2438400"/>
            <a:ext cx="6899275" cy="1143000"/>
          </a:xfrm>
          <a:custGeom>
            <a:avLst/>
            <a:gdLst>
              <a:gd name="T0" fmla="*/ 3449638 w 6899276"/>
              <a:gd name="T1" fmla="*/ 0 h 1143000"/>
              <a:gd name="T2" fmla="*/ 6899275 w 6899276"/>
              <a:gd name="T3" fmla="*/ 571500 h 1143000"/>
              <a:gd name="T4" fmla="*/ 3449638 w 6899276"/>
              <a:gd name="T5" fmla="*/ 1143000 h 1143000"/>
              <a:gd name="T6" fmla="*/ 0 w 6899276"/>
              <a:gd name="T7" fmla="*/ 571500 h 11430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167392 w 6899276"/>
              <a:gd name="T13" fmla="*/ 167392 h 1143000"/>
              <a:gd name="T14" fmla="*/ 6731884 w 6899276"/>
              <a:gd name="T15" fmla="*/ 975608 h 1143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99276" h="1143000">
                <a:moveTo>
                  <a:pt x="571500" y="0"/>
                </a:moveTo>
                <a:lnTo>
                  <a:pt x="571499" y="0"/>
                </a:lnTo>
                <a:cubicBezTo>
                  <a:pt x="571499" y="0"/>
                  <a:pt x="571499" y="0"/>
                  <a:pt x="571499" y="0"/>
                </a:cubicBezTo>
                <a:cubicBezTo>
                  <a:pt x="255868" y="0"/>
                  <a:pt x="-1" y="255869"/>
                  <a:pt x="-1" y="571500"/>
                </a:cubicBezTo>
                <a:lnTo>
                  <a:pt x="0" y="571500"/>
                </a:lnTo>
                <a:cubicBezTo>
                  <a:pt x="0" y="571500"/>
                  <a:pt x="0" y="571500"/>
                  <a:pt x="0" y="571500"/>
                </a:cubicBezTo>
                <a:cubicBezTo>
                  <a:pt x="0" y="887131"/>
                  <a:pt x="255869" y="1143001"/>
                  <a:pt x="571500" y="1143001"/>
                </a:cubicBezTo>
                <a:lnTo>
                  <a:pt x="6327776" y="1143000"/>
                </a:lnTo>
                <a:cubicBezTo>
                  <a:pt x="6643406" y="1142999"/>
                  <a:pt x="6899276" y="887130"/>
                  <a:pt x="6899276" y="571500"/>
                </a:cubicBezTo>
                <a:cubicBezTo>
                  <a:pt x="6899276" y="255869"/>
                  <a:pt x="6643406" y="0"/>
                  <a:pt x="6327776" y="0"/>
                </a:cubicBezTo>
                <a:close/>
              </a:path>
            </a:pathLst>
          </a:custGeom>
          <a:noFill/>
          <a:ln w="57150">
            <a:solidFill>
              <a:srgbClr val="33CCCC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" name="Oval 54"/>
          <p:cNvSpPr/>
          <p:nvPr/>
        </p:nvSpPr>
        <p:spPr>
          <a:xfrm rot="10800000" flipH="1" flipV="1">
            <a:off x="7543800" y="2286000"/>
            <a:ext cx="1371600" cy="68580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solidFill>
            <a:srgbClr val="FFCC99">
              <a:alpha val="0"/>
            </a:srgbClr>
          </a:solidFill>
          <a:ln w="57150">
            <a:solidFill>
              <a:srgbClr val="660033"/>
            </a:solidFill>
            <a:prstDash val="solid"/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kern="0" dirty="0">
                <a:solidFill>
                  <a:srgbClr val="CC0000"/>
                </a:solidFill>
                <a:latin typeface="Arial"/>
              </a:rPr>
              <a:t>2015 рік</a:t>
            </a:r>
            <a:endParaRPr lang="ru-RU" b="1" kern="0" dirty="0">
              <a:solidFill>
                <a:srgbClr val="CC0000"/>
              </a:solidFill>
              <a:latin typeface="Arial"/>
            </a:endParaRPr>
          </a:p>
        </p:txBody>
      </p:sp>
      <p:sp>
        <p:nvSpPr>
          <p:cNvPr id="19" name="AutoShape 52"/>
          <p:cNvSpPr/>
          <p:nvPr/>
        </p:nvSpPr>
        <p:spPr>
          <a:xfrm>
            <a:off x="533400" y="3657600"/>
            <a:ext cx="7162800" cy="1295400"/>
          </a:xfrm>
          <a:custGeom>
            <a:avLst>
              <a:gd name="f0" fmla="val 10800"/>
            </a:avLst>
            <a:gdLst>
              <a:gd name="f1" fmla="val 10800000"/>
              <a:gd name="f2" fmla="val 5400000"/>
              <a:gd name="f3" fmla="val 1620000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val 45"/>
              <a:gd name="f10" fmla="val 10800"/>
              <a:gd name="f11" fmla="val -2147483647"/>
              <a:gd name="f12" fmla="val 2147483647"/>
              <a:gd name="f13" fmla="abs f4"/>
              <a:gd name="f14" fmla="abs f5"/>
              <a:gd name="f15" fmla="abs f6"/>
              <a:gd name="f16" fmla="*/ f8 1 180"/>
              <a:gd name="f17" fmla="pin 0 f0 10800"/>
              <a:gd name="f18" fmla="+- 0 0 f2"/>
              <a:gd name="f19" fmla="?: f13 f4 1"/>
              <a:gd name="f20" fmla="?: f14 f5 1"/>
              <a:gd name="f21" fmla="?: f15 f6 1"/>
              <a:gd name="f22" fmla="*/ f9 f16 1"/>
              <a:gd name="f23" fmla="+- f7 f17 0"/>
              <a:gd name="f24" fmla="*/ f19 1 21600"/>
              <a:gd name="f25" fmla="*/ f20 1 21600"/>
              <a:gd name="f26" fmla="*/ 21600 f19 1"/>
              <a:gd name="f27" fmla="*/ 21600 f20 1"/>
              <a:gd name="f28" fmla="+- 0 0 f22"/>
              <a:gd name="f29" fmla="min f25 f24"/>
              <a:gd name="f30" fmla="*/ f26 1 f21"/>
              <a:gd name="f31" fmla="*/ f27 1 f21"/>
              <a:gd name="f32" fmla="*/ f28 f1 1"/>
              <a:gd name="f33" fmla="*/ f32 1 f8"/>
              <a:gd name="f34" fmla="+- f31 0 f17"/>
              <a:gd name="f35" fmla="+- f30 0 f17"/>
              <a:gd name="f36" fmla="*/ f17 f29 1"/>
              <a:gd name="f37" fmla="*/ f7 f29 1"/>
              <a:gd name="f38" fmla="*/ f23 f29 1"/>
              <a:gd name="f39" fmla="*/ f31 f29 1"/>
              <a:gd name="f40" fmla="*/ f30 f29 1"/>
              <a:gd name="f41" fmla="+- f33 0 f2"/>
              <a:gd name="f42" fmla="+- f37 0 f38"/>
              <a:gd name="f43" fmla="+- f38 0 f37"/>
              <a:gd name="f44" fmla="*/ f34 f29 1"/>
              <a:gd name="f45" fmla="*/ f35 f29 1"/>
              <a:gd name="f46" fmla="cos 1 f41"/>
              <a:gd name="f47" fmla="abs f42"/>
              <a:gd name="f48" fmla="abs f43"/>
              <a:gd name="f49" fmla="?: f42 f18 f2"/>
              <a:gd name="f50" fmla="?: f42 f2 f18"/>
              <a:gd name="f51" fmla="?: f42 f3 f2"/>
              <a:gd name="f52" fmla="?: f42 f2 f3"/>
              <a:gd name="f53" fmla="+- f39 0 f44"/>
              <a:gd name="f54" fmla="?: f43 f18 f2"/>
              <a:gd name="f55" fmla="?: f43 f2 f18"/>
              <a:gd name="f56" fmla="+- f40 0 f45"/>
              <a:gd name="f57" fmla="+- f44 0 f39"/>
              <a:gd name="f58" fmla="+- f45 0 f40"/>
              <a:gd name="f59" fmla="?: f42 0 f1"/>
              <a:gd name="f60" fmla="?: f42 f1 0"/>
              <a:gd name="f61" fmla="+- 0 0 f46"/>
              <a:gd name="f62" fmla="?: f42 f52 f51"/>
              <a:gd name="f63" fmla="?: f42 f51 f52"/>
              <a:gd name="f64" fmla="?: f43 f50 f49"/>
              <a:gd name="f65" fmla="abs f53"/>
              <a:gd name="f66" fmla="?: f53 0 f1"/>
              <a:gd name="f67" fmla="?: f53 f1 0"/>
              <a:gd name="f68" fmla="?: f53 f54 f55"/>
              <a:gd name="f69" fmla="abs f56"/>
              <a:gd name="f70" fmla="abs f57"/>
              <a:gd name="f71" fmla="?: f56 f18 f2"/>
              <a:gd name="f72" fmla="?: f56 f2 f18"/>
              <a:gd name="f73" fmla="?: f56 f3 f2"/>
              <a:gd name="f74" fmla="?: f56 f2 f3"/>
              <a:gd name="f75" fmla="abs f58"/>
              <a:gd name="f76" fmla="?: f58 f18 f2"/>
              <a:gd name="f77" fmla="?: f58 f2 f18"/>
              <a:gd name="f78" fmla="?: f58 f60 f59"/>
              <a:gd name="f79" fmla="?: f58 f59 f60"/>
              <a:gd name="f80" fmla="*/ f17 f61 1"/>
              <a:gd name="f81" fmla="?: f43 f63 f62"/>
              <a:gd name="f82" fmla="?: f43 f67 f66"/>
              <a:gd name="f83" fmla="?: f43 f66 f67"/>
              <a:gd name="f84" fmla="?: f56 f74 f73"/>
              <a:gd name="f85" fmla="?: f56 f73 f74"/>
              <a:gd name="f86" fmla="?: f57 f72 f71"/>
              <a:gd name="f87" fmla="?: f42 f78 f79"/>
              <a:gd name="f88" fmla="?: f42 f76 f77"/>
              <a:gd name="f89" fmla="*/ f80 3163 1"/>
              <a:gd name="f90" fmla="?: f53 f82 f83"/>
              <a:gd name="f91" fmla="?: f57 f85 f84"/>
              <a:gd name="f92" fmla="*/ f89 1 7636"/>
              <a:gd name="f93" fmla="+- f7 f92 0"/>
              <a:gd name="f94" fmla="+- f30 0 f92"/>
              <a:gd name="f95" fmla="+- f31 0 f92"/>
              <a:gd name="f96" fmla="*/ f93 f29 1"/>
              <a:gd name="f97" fmla="*/ f94 f29 1"/>
              <a:gd name="f98" fmla="*/ f95 f29 1"/>
            </a:gdLst>
            <a:ahLst>
              <a:ahXY gdRefX="f0" minX="f7" maxX="f10" gdRefY="" minY="0" max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6" t="f96" r="f97" b="f98"/>
            <a:pathLst>
              <a:path>
                <a:moveTo>
                  <a:pt x="f38" y="f37"/>
                </a:moveTo>
                <a:arcTo wR="f47" hR="f48" stAng="f81" swAng="f64"/>
                <a:lnTo>
                  <a:pt x="f37" y="f44"/>
                </a:lnTo>
                <a:arcTo wR="f48" hR="f65" stAng="f90" swAng="f68"/>
                <a:lnTo>
                  <a:pt x="f45" y="f39"/>
                </a:lnTo>
                <a:arcTo wR="f69" hR="f70" stAng="f91" swAng="f86"/>
                <a:lnTo>
                  <a:pt x="f40" y="f38"/>
                </a:lnTo>
                <a:arcTo wR="f75" hR="f47" stAng="f87" swAng="f88"/>
                <a:close/>
              </a:path>
            </a:pathLst>
          </a:custGeom>
          <a:noFill/>
          <a:ln w="57150">
            <a:solidFill>
              <a:srgbClr val="33CCCC"/>
            </a:solidFill>
            <a:prstDash val="solid"/>
            <a:round/>
          </a:ln>
        </p:spPr>
        <p:txBody>
          <a:bodyPr/>
          <a:lstStyle/>
          <a:p>
            <a:pPr marL="342900" indent="-34290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i="1" kern="0" dirty="0">
                <a:solidFill>
                  <a:srgbClr val="0000CC"/>
                </a:solidFill>
              </a:rPr>
              <a:t>Переможці  районного етапу  Всеукраїнського гуманітарного  заочного конкурсу  </a:t>
            </a:r>
            <a:r>
              <a:rPr lang="uk-UA" b="1" i="1" kern="0" dirty="0" err="1">
                <a:solidFill>
                  <a:srgbClr val="0000CC"/>
                </a:solidFill>
              </a:rPr>
              <a:t>“Космічні</a:t>
            </a:r>
            <a:r>
              <a:rPr lang="uk-UA" b="1" i="1" kern="0" dirty="0">
                <a:solidFill>
                  <a:srgbClr val="0000CC"/>
                </a:solidFill>
              </a:rPr>
              <a:t>  </a:t>
            </a:r>
            <a:r>
              <a:rPr lang="uk-UA" b="1" i="1" kern="0" dirty="0" err="1">
                <a:solidFill>
                  <a:srgbClr val="0000CC"/>
                </a:solidFill>
              </a:rPr>
              <a:t>фантазї</a:t>
            </a:r>
            <a:r>
              <a:rPr lang="uk-UA" b="1" i="1" kern="0" dirty="0">
                <a:solidFill>
                  <a:srgbClr val="0000CC"/>
                </a:solidFill>
              </a:rPr>
              <a:t> </a:t>
            </a:r>
            <a:r>
              <a:rPr lang="uk-UA" b="1" i="1" kern="0" dirty="0" err="1">
                <a:solidFill>
                  <a:srgbClr val="0000CC"/>
                </a:solidFill>
              </a:rPr>
              <a:t>”Потоцький</a:t>
            </a:r>
            <a:r>
              <a:rPr lang="uk-UA" b="1" i="1" kern="0" dirty="0">
                <a:solidFill>
                  <a:srgbClr val="0000CC"/>
                </a:solidFill>
              </a:rPr>
              <a:t>  Володимир</a:t>
            </a:r>
            <a:r>
              <a:rPr lang="uk-UA" i="1" kern="0" dirty="0">
                <a:solidFill>
                  <a:srgbClr val="0000CC"/>
                </a:solidFill>
              </a:rPr>
              <a:t> </a:t>
            </a:r>
            <a:r>
              <a:rPr lang="uk-UA" kern="0" dirty="0">
                <a:solidFill>
                  <a:srgbClr val="0000CC"/>
                </a:solidFill>
              </a:rPr>
              <a:t> </a:t>
            </a:r>
            <a:r>
              <a:rPr lang="uk-UA" b="1" i="1" kern="0" dirty="0">
                <a:solidFill>
                  <a:srgbClr val="0000CC"/>
                </a:solidFill>
              </a:rPr>
              <a:t>за малюнок   «</a:t>
            </a:r>
            <a:r>
              <a:rPr lang="uk-UA" b="1" i="1" kern="0" dirty="0" err="1">
                <a:solidFill>
                  <a:srgbClr val="0000CC"/>
                </a:solidFill>
              </a:rPr>
              <a:t>Млечный</a:t>
            </a:r>
            <a:r>
              <a:rPr lang="uk-UA" b="1" i="1" kern="0" dirty="0">
                <a:solidFill>
                  <a:srgbClr val="0000CC"/>
                </a:solidFill>
              </a:rPr>
              <a:t> путь» - І  місце,   Сохань  Ольга   за малюнок “ Всесвіт ” – ІІ місце.</a:t>
            </a:r>
          </a:p>
          <a:p>
            <a:pPr marL="342900" indent="-342900" fontAlgn="auto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uk-UA" b="1" i="1" kern="0" dirty="0">
              <a:solidFill>
                <a:srgbClr val="0000CC"/>
              </a:solidFill>
            </a:endParaRPr>
          </a:p>
        </p:txBody>
      </p:sp>
      <p:sp>
        <p:nvSpPr>
          <p:cNvPr id="20" name="Oval 54"/>
          <p:cNvSpPr/>
          <p:nvPr/>
        </p:nvSpPr>
        <p:spPr>
          <a:xfrm rot="10800000" flipH="1" flipV="1">
            <a:off x="7543800" y="3505200"/>
            <a:ext cx="1447800" cy="65087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solidFill>
            <a:srgbClr val="FFCC99">
              <a:alpha val="0"/>
            </a:srgbClr>
          </a:solidFill>
          <a:ln w="57150">
            <a:solidFill>
              <a:srgbClr val="660033"/>
            </a:solidFill>
            <a:prstDash val="solid"/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kern="0" dirty="0">
                <a:solidFill>
                  <a:srgbClr val="CC0000"/>
                </a:solidFill>
                <a:latin typeface="Arial"/>
              </a:rPr>
              <a:t>2015 рік</a:t>
            </a:r>
            <a:endParaRPr lang="ru-RU" b="1" kern="0" dirty="0">
              <a:solidFill>
                <a:srgbClr val="CC0000"/>
              </a:solidFill>
              <a:latin typeface="Arial"/>
            </a:endParaRPr>
          </a:p>
        </p:txBody>
      </p:sp>
      <p:sp>
        <p:nvSpPr>
          <p:cNvPr id="54283" name="Прямоугольник 24"/>
          <p:cNvSpPr>
            <a:spLocks noChangeArrowheads="1"/>
          </p:cNvSpPr>
          <p:nvPr/>
        </p:nvSpPr>
        <p:spPr bwMode="auto">
          <a:xfrm>
            <a:off x="762000" y="2438400"/>
            <a:ext cx="69818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Робота  Будянської  Аліни  “Цукеркова  ялинка”  -  переможець  районного  етапу обласного конкурсу  -   виставки  “Новорічна композиція ”.</a:t>
            </a:r>
            <a:endParaRPr lang="uk-UA"/>
          </a:p>
        </p:txBody>
      </p:sp>
      <p:sp>
        <p:nvSpPr>
          <p:cNvPr id="13" name="AutoShape 52"/>
          <p:cNvSpPr>
            <a:spLocks/>
          </p:cNvSpPr>
          <p:nvPr/>
        </p:nvSpPr>
        <p:spPr bwMode="auto">
          <a:xfrm>
            <a:off x="533400" y="5029200"/>
            <a:ext cx="7315200" cy="990600"/>
          </a:xfrm>
          <a:custGeom>
            <a:avLst/>
            <a:gdLst>
              <a:gd name="T0" fmla="*/ 3657600 w 7315200"/>
              <a:gd name="T1" fmla="*/ 0 h 990600"/>
              <a:gd name="T2" fmla="*/ 7315200 w 7315200"/>
              <a:gd name="T3" fmla="*/ 495300 h 990600"/>
              <a:gd name="T4" fmla="*/ 3657600 w 7315200"/>
              <a:gd name="T5" fmla="*/ 990600 h 990600"/>
              <a:gd name="T6" fmla="*/ 0 w 7315200"/>
              <a:gd name="T7" fmla="*/ 495300 h 990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145073 w 7315200"/>
              <a:gd name="T13" fmla="*/ 145073 h 990600"/>
              <a:gd name="T14" fmla="*/ 7170124 w 7315200"/>
              <a:gd name="T15" fmla="*/ 845527 h 990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315200" h="990600">
                <a:moveTo>
                  <a:pt x="495300" y="0"/>
                </a:moveTo>
                <a:lnTo>
                  <a:pt x="495299" y="0"/>
                </a:lnTo>
                <a:cubicBezTo>
                  <a:pt x="495299" y="0"/>
                  <a:pt x="495299" y="0"/>
                  <a:pt x="495299" y="0"/>
                </a:cubicBezTo>
                <a:cubicBezTo>
                  <a:pt x="221752" y="0"/>
                  <a:pt x="-1" y="221753"/>
                  <a:pt x="-1" y="495300"/>
                </a:cubicBezTo>
                <a:lnTo>
                  <a:pt x="0" y="495300"/>
                </a:lnTo>
                <a:cubicBezTo>
                  <a:pt x="0" y="495300"/>
                  <a:pt x="0" y="495300"/>
                  <a:pt x="0" y="495300"/>
                </a:cubicBezTo>
                <a:cubicBezTo>
                  <a:pt x="0" y="768847"/>
                  <a:pt x="221753" y="990601"/>
                  <a:pt x="495300" y="990601"/>
                </a:cubicBezTo>
                <a:lnTo>
                  <a:pt x="6819900" y="990600"/>
                </a:lnTo>
                <a:cubicBezTo>
                  <a:pt x="7093446" y="990599"/>
                  <a:pt x="7315200" y="768846"/>
                  <a:pt x="7315200" y="495300"/>
                </a:cubicBezTo>
                <a:cubicBezTo>
                  <a:pt x="7315200" y="221753"/>
                  <a:pt x="7093446" y="0"/>
                  <a:pt x="6819900" y="0"/>
                </a:cubicBezTo>
                <a:close/>
              </a:path>
            </a:pathLst>
          </a:custGeom>
          <a:noFill/>
          <a:ln w="57150">
            <a:solidFill>
              <a:srgbClr val="33CCCC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4285" name="Прямоугольник 14"/>
          <p:cNvSpPr>
            <a:spLocks noChangeArrowheads="1"/>
          </p:cNvSpPr>
          <p:nvPr/>
        </p:nvSpPr>
        <p:spPr bwMode="auto">
          <a:xfrm>
            <a:off x="1066800" y="5334000"/>
            <a:ext cx="69818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Участь у захисті  - проекті    </a:t>
            </a:r>
            <a:r>
              <a:rPr lang="uk-UA" sz="2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“Мій клас”</a:t>
            </a:r>
            <a:endParaRPr lang="uk-UA" sz="2000"/>
          </a:p>
        </p:txBody>
      </p:sp>
      <p:sp>
        <p:nvSpPr>
          <p:cNvPr id="16" name="Oval 54"/>
          <p:cNvSpPr/>
          <p:nvPr/>
        </p:nvSpPr>
        <p:spPr>
          <a:xfrm rot="10800000" flipH="1" flipV="1">
            <a:off x="7696200" y="4876800"/>
            <a:ext cx="1447800" cy="65087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solidFill>
            <a:srgbClr val="FFCC99">
              <a:alpha val="0"/>
            </a:srgbClr>
          </a:solidFill>
          <a:ln w="57150">
            <a:solidFill>
              <a:srgbClr val="660033"/>
            </a:solidFill>
            <a:prstDash val="solid"/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kern="0" dirty="0">
                <a:solidFill>
                  <a:srgbClr val="CC0000"/>
                </a:solidFill>
                <a:latin typeface="Arial"/>
              </a:rPr>
              <a:t>2015 рік</a:t>
            </a:r>
            <a:endParaRPr lang="ru-RU" b="1" kern="0" dirty="0">
              <a:solidFill>
                <a:srgbClr val="CC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2" grpId="0" animBg="1"/>
      <p:bldP spid="14" grpId="0" animBg="1"/>
      <p:bldP spid="19" grpId="0" animBg="1"/>
      <p:bldP spid="20" grpId="0" animBg="1"/>
      <p:bldP spid="13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smtClean="0">
                <a:latin typeface="Monotype Corsiva" pitchFamily="66" charset="0"/>
              </a:rPr>
              <a:t/>
            </a:r>
            <a:br>
              <a:rPr lang="ru-RU" sz="4800" smtClean="0">
                <a:latin typeface="Monotype Corsiva" pitchFamily="66" charset="0"/>
              </a:rPr>
            </a:br>
            <a:endParaRPr lang="ru-RU" sz="4800" smtClean="0">
              <a:latin typeface="Monotype Corsiva" pitchFamily="66" charset="0"/>
            </a:endParaRPr>
          </a:p>
        </p:txBody>
      </p:sp>
      <p:sp>
        <p:nvSpPr>
          <p:cNvPr id="55298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609600"/>
            <a:ext cx="4038600" cy="55165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uk-UA" sz="4400" b="1" smtClean="0">
                <a:solidFill>
                  <a:srgbClr val="C00000"/>
                </a:solidFill>
                <a:latin typeface="Monotype Corsiva" pitchFamily="66" charset="0"/>
              </a:rPr>
              <a:t>Позакласна    робота</a:t>
            </a:r>
          </a:p>
          <a:p>
            <a:pPr>
              <a:buFont typeface="Arial" charset="0"/>
              <a:buNone/>
            </a:pPr>
            <a:r>
              <a:rPr lang="uk-UA" b="1" smtClean="0">
                <a:solidFill>
                  <a:srgbClr val="0000CC"/>
                </a:solidFill>
                <a:latin typeface="Monotype Corsiva" pitchFamily="66" charset="0"/>
                <a:hlinkClick r:id="rId3" action="ppaction://hlinkfile"/>
              </a:rPr>
              <a:t>І місце   </a:t>
            </a:r>
            <a:r>
              <a:rPr lang="uk-UA" b="1" smtClean="0">
                <a:solidFill>
                  <a:srgbClr val="0000CC"/>
                </a:solidFill>
                <a:latin typeface="Monotype Corsiva" pitchFamily="66" charset="0"/>
              </a:rPr>
              <a:t>в районному етапі  Всеукраїнського огляду </a:t>
            </a:r>
            <a:r>
              <a:rPr lang="uk-UA" b="1" smtClean="0">
                <a:solidFill>
                  <a:srgbClr val="C00000"/>
                </a:solidFill>
                <a:latin typeface="Monotype Corsiva" pitchFamily="66" charset="0"/>
                <a:hlinkClick r:id="rId4" action="ppaction://hlinkfile"/>
              </a:rPr>
              <a:t>“Організація навчального середовища  учнів 1-х класів “</a:t>
            </a:r>
            <a:r>
              <a:rPr lang="uk-UA" b="1" smtClean="0">
                <a:solidFill>
                  <a:srgbClr val="0000CC"/>
                </a:solidFill>
                <a:latin typeface="Monotype Corsiva" pitchFamily="66" charset="0"/>
                <a:hlinkClick r:id="rId4" action="ppaction://hlinkfile"/>
              </a:rPr>
              <a:t> </a:t>
            </a:r>
            <a:r>
              <a:rPr lang="uk-UA" b="1" smtClean="0">
                <a:solidFill>
                  <a:srgbClr val="C00000"/>
                </a:solidFill>
                <a:latin typeface="Monotype Corsiva" pitchFamily="66" charset="0"/>
                <a:hlinkClick r:id="rId4" action="ppaction://hlinkfile"/>
              </a:rPr>
              <a:t>.</a:t>
            </a:r>
            <a:endParaRPr lang="uk-UA" b="1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r>
              <a:rPr lang="uk-UA" b="1" smtClean="0">
                <a:solidFill>
                  <a:srgbClr val="C00000"/>
                </a:solidFill>
                <a:latin typeface="Monotype Corsiva" pitchFamily="66" charset="0"/>
              </a:rPr>
              <a:t>   Участь у   Всеукраїнському  огляді  відеоматеріалів </a:t>
            </a:r>
            <a:r>
              <a:rPr lang="uk-UA" b="1" smtClean="0">
                <a:solidFill>
                  <a:srgbClr val="C00000"/>
                </a:solidFill>
                <a:latin typeface="Monotype Corsiva" pitchFamily="66" charset="0"/>
                <a:hlinkClick r:id="rId5" action="ppaction://hlinkfile"/>
              </a:rPr>
              <a:t>“ Фізкультурні хвилинки  в початкових класах “.</a:t>
            </a:r>
            <a:endParaRPr lang="uk-UA" b="1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buFont typeface="Arial" charset="0"/>
              <a:buNone/>
            </a:pPr>
            <a:endParaRPr lang="uk-UA" sz="4400" b="1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buFont typeface="Arial" charset="0"/>
              <a:buNone/>
            </a:pPr>
            <a:endParaRPr lang="uk-UA" sz="1800" b="1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>
              <a:buFont typeface="Arial" charset="0"/>
              <a:buNone/>
            </a:pPr>
            <a:r>
              <a:rPr lang="uk-UA" sz="4400" b="1" smtClean="0">
                <a:solidFill>
                  <a:srgbClr val="C00000"/>
                </a:solidFill>
                <a:latin typeface="Monotype Corsiva" pitchFamily="66" charset="0"/>
              </a:rPr>
              <a:t>  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457200" y="3810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 sz="4800">
              <a:latin typeface="Monotype Corsiva" pitchFamily="66" charset="0"/>
              <a:ea typeface="+mj-ea"/>
              <a:cs typeface="+mj-cs"/>
            </a:endParaRPr>
          </a:p>
          <a:p>
            <a:pPr algn="ctr" eaLnBrk="0" hangingPunct="0">
              <a:defRPr/>
            </a:pPr>
            <a:endParaRPr lang="ru-RU" sz="4800" dirty="0"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685800" y="5334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 sz="4800">
              <a:latin typeface="Monotype Corsiva" pitchFamily="66" charset="0"/>
              <a:ea typeface="+mj-ea"/>
              <a:cs typeface="+mj-cs"/>
            </a:endParaRPr>
          </a:p>
          <a:p>
            <a:pPr algn="ctr" eaLnBrk="0" hangingPunct="0">
              <a:defRPr/>
            </a:pPr>
            <a:endParaRPr lang="ru-RU" sz="4800" dirty="0"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762000" y="609600"/>
            <a:ext cx="8229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endParaRPr lang="ru-RU" sz="4800">
              <a:latin typeface="Monotype Corsiva" pitchFamily="66" charset="0"/>
              <a:ea typeface="+mj-ea"/>
              <a:cs typeface="+mj-cs"/>
            </a:endParaRPr>
          </a:p>
          <a:p>
            <a:pPr algn="ctr" eaLnBrk="0" hangingPunct="0">
              <a:defRPr/>
            </a:pPr>
            <a:endParaRPr lang="ru-RU" sz="4800" dirty="0">
              <a:latin typeface="Monotype Corsiva" pitchFamily="66" charset="0"/>
              <a:ea typeface="+mj-ea"/>
              <a:cs typeface="+mj-cs"/>
            </a:endParaRPr>
          </a:p>
        </p:txBody>
      </p:sp>
      <p:pic>
        <p:nvPicPr>
          <p:cNvPr id="14" name="КИКОТЬ 1Б КЛАСС.mp4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5143500" y="2719388"/>
            <a:ext cx="3048000" cy="2286000"/>
          </a:xfrm>
        </p:spPr>
      </p:pic>
      <p:pic>
        <p:nvPicPr>
          <p:cNvPr id="55303" name="Picture 2" descr="G:\фото 1-Б  30х40\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685800"/>
            <a:ext cx="259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 </a:t>
            </a:r>
            <a:r>
              <a:rPr lang="uk-UA" b="1" smtClean="0">
                <a:solidFill>
                  <a:srgbClr val="0000FF"/>
                </a:solidFill>
                <a:latin typeface="Monotype Corsiva" pitchFamily="66" charset="0"/>
              </a:rPr>
              <a:t>Група продовженого дня</a:t>
            </a:r>
          </a:p>
        </p:txBody>
      </p:sp>
      <p:sp>
        <p:nvSpPr>
          <p:cNvPr id="56322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mtClean="0">
                <a:hlinkClick r:id="rId2" action="ppaction://hlinkfile"/>
              </a:rPr>
              <a:t>Активне  дозвілля  учнів у групі</a:t>
            </a:r>
            <a:r>
              <a:rPr lang="uk-UA" smtClean="0"/>
              <a:t>.</a:t>
            </a:r>
          </a:p>
          <a:p>
            <a:r>
              <a:rPr lang="uk-UA" smtClean="0">
                <a:hlinkClick r:id="rId3" action="ppaction://hlinkfile"/>
              </a:rPr>
              <a:t>Маршрутні листи </a:t>
            </a:r>
            <a:r>
              <a:rPr lang="uk-UA" smtClean="0"/>
              <a:t>.</a:t>
            </a:r>
          </a:p>
          <a:p>
            <a:r>
              <a:rPr lang="uk-UA" smtClean="0">
                <a:hlinkClick r:id="rId4" action="ppaction://hlinkfile"/>
              </a:rPr>
              <a:t>Фізично – оздоровча робота у групі </a:t>
            </a:r>
            <a:r>
              <a:rPr lang="uk-UA" smtClean="0"/>
              <a:t>.</a:t>
            </a:r>
          </a:p>
          <a:p>
            <a:endParaRPr lang="uk-UA" smtClean="0"/>
          </a:p>
        </p:txBody>
      </p:sp>
      <p:pic>
        <p:nvPicPr>
          <p:cNvPr id="7" name="Picture 2" descr="C:\Documents and Settings\admin\Мои документы\Мои рисунки\Изображение\Изображение 03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4343400" y="3886200"/>
            <a:ext cx="3886200" cy="2554288"/>
          </a:xfrm>
          <a:prstGeom prst="rect">
            <a:avLst/>
          </a:prstGeom>
          <a:noFill/>
          <a:ln w="38100">
            <a:solidFill>
              <a:srgbClr val="A50021"/>
            </a:solidFill>
            <a:prstDash val="solid"/>
          </a:ln>
          <a:effectLst>
            <a:outerShdw dist="292095" dir="5400000" algn="tl">
              <a:srgbClr val="000000">
                <a:alpha val="22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smtClean="0">
                <a:solidFill>
                  <a:srgbClr val="CC0000"/>
                </a:solidFill>
                <a:latin typeface="Monotype Corsiva" pitchFamily="66" charset="0"/>
              </a:rPr>
              <a:t>Результати педагогічної діяльності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47800" y="1600200"/>
            <a:ext cx="6019800" cy="4525963"/>
          </a:xfrm>
          <a:prstGeom prst="roundRect">
            <a:avLst>
              <a:gd name="adj" fmla="val 10000"/>
            </a:avLst>
          </a:prstGeom>
          <a:blipFill rotWithShape="0">
            <a:blip r:embed="rId2" cstate="print"/>
            <a:stretch>
              <a:fillRect/>
            </a:stretch>
          </a:blipFill>
        </p:spPr>
        <p:style>
          <a:lnRef idx="2">
            <a:schemeClr val="accent4">
              <a:shade val="8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4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pPr>
              <a:defRPr/>
            </a:pP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b="1" i="1" dirty="0" smtClean="0"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latin typeface="Monotype Corsiva" pitchFamily="66" charset="0"/>
              </a:rPr>
              <a:t>Творчість учителя – запорука успіхів учнів</a:t>
            </a:r>
            <a:endParaRPr lang="uk-UA" dirty="0"/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382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5" descr="DSCF107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3200400"/>
            <a:ext cx="2743200" cy="19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1Right"/>
            <a:lightRig rig="threePt" dir="t"/>
          </a:scene3d>
          <a:sp3d>
            <a:bevelT/>
          </a:sp3d>
        </p:spPr>
      </p:pic>
      <p:pic>
        <p:nvPicPr>
          <p:cNvPr id="10" name="Picture 6" descr="Изображение 10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48400" y="3581400"/>
            <a:ext cx="260843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perspectiveHeroicExtremeLeftFacing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8229600" cy="868363"/>
          </a:xfrm>
        </p:spPr>
        <p:txBody>
          <a:bodyPr/>
          <a:lstStyle/>
          <a:p>
            <a:pPr algn="l">
              <a:defRPr/>
            </a:pPr>
            <a:r>
              <a:rPr b="1" dirty="0" i="1" lang="uk-UA" smtClean="0">
                <a:solidFill>
                  <a:srgbClr val="660033"/>
                </a:solidFill>
                <a:effectLst>
                  <a:outerShdw dir="2700000" dist="38096">
                    <a:srgbClr val="C0C0C0"/>
                  </a:outerShdw>
                </a:effectLst>
                <a:latin pitchFamily="18" typeface="Times New Roman"/>
              </a:rPr>
              <a:t>   </a:t>
            </a:r>
            <a:r>
              <a:rPr b="1" dirty="0" i="1" lang="uk-UA" smtClean="0" sz="5400">
                <a:solidFill>
                  <a:srgbClr val="CC0000"/>
                </a:solidFill>
                <a:effectLst>
                  <a:outerShdw dir="2700000" dist="38096">
                    <a:srgbClr val="C0C0C0"/>
                  </a:outerShdw>
                </a:effectLst>
                <a:latin charset="0" pitchFamily="66" typeface="Monotype Corsiva"/>
              </a:rPr>
              <a:t>Портрет  автора</a:t>
            </a:r>
            <a:r>
              <a:rPr b="1" dirty="0" i="1" lang="ru-RU" smtClean="0" sz="5400">
                <a:solidFill>
                  <a:schemeClr val="accent2">
                    <a:lumMod val="60000"/>
                    <a:lumOff val="40000"/>
                  </a:schemeClr>
                </a:solidFill>
                <a:latin charset="0" pitchFamily="66" typeface="Monotype Corsiva"/>
              </a:rPr>
              <a:t/>
            </a:r>
            <a:br>
              <a:rPr b="1" dirty="0" i="1" lang="ru-RU" smtClean="0" sz="5400">
                <a:solidFill>
                  <a:schemeClr val="accent2">
                    <a:lumMod val="60000"/>
                    <a:lumOff val="40000"/>
                  </a:schemeClr>
                </a:solidFill>
                <a:latin charset="0" pitchFamily="66" typeface="Monotype Corsiva"/>
              </a:rPr>
            </a:br>
            <a:endParaRPr dirty="0" lang="ru-RU" sz="5400">
              <a:solidFill>
                <a:schemeClr val="accent2">
                  <a:lumMod val="60000"/>
                  <a:lumOff val="40000"/>
                </a:schemeClr>
              </a:solidFill>
              <a:latin charset="0" pitchFamily="66" typeface="Monotype Corsiva"/>
            </a:endParaRPr>
          </a:p>
        </p:txBody>
      </p:sp>
      <p:pic>
        <p:nvPicPr>
          <p:cNvPr id="7" name="Рисунок 85"/>
          <p:cNvPicPr>
            <a:picLocks noChangeAspect="1"/>
          </p:cNvPicPr>
          <p:nvPr/>
        </p:nvPicPr>
        <p:blipFill>
          <a:blip cstate="print" r:embed="rId3">
            <a:lum contrast="10000"/>
          </a:blip>
          <a:srcRect r="10"/>
          <a:stretch>
            <a:fillRect/>
          </a:stretch>
        </p:blipFill>
        <p:spPr>
          <a:xfrm>
            <a:off x="5943600" y="0"/>
            <a:ext cx="3200400" cy="2082800"/>
          </a:xfrm>
          <a:prstGeom prst="rect">
            <a:avLst/>
          </a:prstGeom>
          <a:noFill/>
          <a:ln w="38103">
            <a:solidFill>
              <a:srgbClr val="990033"/>
            </a:solidFill>
            <a:prstDash val="solid"/>
            <a:miter/>
          </a:ln>
          <a:effectLst>
            <a:outerShdw algn="tl" dir="2700000" dist="38096">
              <a:srgbClr val="000000">
                <a:alpha val="42999"/>
              </a:srgbClr>
            </a:outerShdw>
          </a:effectLst>
        </p:spPr>
      </p:pic>
      <p:grpSp>
        <p:nvGrpSpPr>
          <p:cNvPr id="10" name="Group 53"/>
          <p:cNvGrpSpPr>
            <a:grpSpLocks noGrp="1"/>
          </p:cNvGrpSpPr>
          <p:nvPr>
            <p:ph idx="1"/>
          </p:nvPr>
        </p:nvGrpSpPr>
        <p:grpSpPr bwMode="auto">
          <a:xfrm>
            <a:off x="304800" y="1219200"/>
            <a:ext cx="609600" cy="457200"/>
            <a:chOff x="250829" y="1268409"/>
            <a:chExt cx="685800" cy="482602"/>
          </a:xfrm>
        </p:grpSpPr>
        <p:sp>
          <p:nvSpPr>
            <p:cNvPr id="18488" name="Oval 54"/>
            <p:cNvSpPr>
              <a:spLocks/>
            </p:cNvSpPr>
            <p:nvPr/>
          </p:nvSpPr>
          <p:spPr bwMode="auto">
            <a:xfrm>
              <a:off x="250829" y="1423720"/>
              <a:ext cx="685800" cy="168341"/>
            </a:xfrm>
            <a:custGeom>
              <a:avLst/>
              <a:gdLst>
                <a:gd fmla="*/ 342900 w 685800" name="T0"/>
                <a:gd fmla="*/ 0 h 168341" name="T1"/>
                <a:gd fmla="*/ 685800 w 685800" name="T2"/>
                <a:gd fmla="*/ 84171 h 168341" name="T3"/>
                <a:gd fmla="*/ 342900 w 685800" name="T4"/>
                <a:gd fmla="*/ 168341 h 168341" name="T5"/>
                <a:gd fmla="*/ 0 w 685800" name="T6"/>
                <a:gd fmla="*/ 84171 h 168341" name="T7"/>
                <a:gd fmla="*/ 100433 w 685800" name="T8"/>
                <a:gd fmla="*/ 24653 h 168341" name="T9"/>
                <a:gd fmla="*/ 100433 w 685800" name="T10"/>
                <a:gd fmla="*/ 143688 h 168341" name="T11"/>
                <a:gd fmla="*/ 585367 w 685800" name="T12"/>
                <a:gd fmla="*/ 143688 h 168341" name="T13"/>
                <a:gd fmla="*/ 585367 w 685800" name="T14"/>
                <a:gd fmla="*/ 24653 h 168341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100433 w 685800" name="T24"/>
                <a:gd fmla="*/ 24653 h 168341" name="T25"/>
                <a:gd fmla="*/ 585367 w 685800" name="T26"/>
                <a:gd fmla="*/ 143688 h 168341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68341" w="685800">
                  <a:moveTo>
                    <a:pt x="0" y="84170"/>
                  </a:moveTo>
                  <a:lnTo>
                    <a:pt x="0" y="84170"/>
                  </a:lnTo>
                  <a:cubicBezTo>
                    <a:pt x="0" y="37684"/>
                    <a:pt x="153521" y="0"/>
                    <a:pt x="342899" y="0"/>
                  </a:cubicBezTo>
                  <a:cubicBezTo>
                    <a:pt x="532278" y="0"/>
                    <a:pt x="685800" y="37684"/>
                    <a:pt x="685800" y="84170"/>
                  </a:cubicBezTo>
                  <a:cubicBezTo>
                    <a:pt x="685800" y="84170"/>
                    <a:pt x="685799" y="84170"/>
                    <a:pt x="685799" y="84170"/>
                  </a:cubicBezTo>
                  <a:lnTo>
                    <a:pt x="685800" y="84171"/>
                  </a:lnTo>
                  <a:cubicBezTo>
                    <a:pt x="685800" y="130656"/>
                    <a:pt x="532278" y="168340"/>
                    <a:pt x="342900" y="168341"/>
                  </a:cubicBezTo>
                  <a:cubicBezTo>
                    <a:pt x="153521" y="168341"/>
                    <a:pt x="0" y="130656"/>
                    <a:pt x="0" y="84171"/>
                  </a:cubicBez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89" name="Oval 55"/>
            <p:cNvSpPr>
              <a:spLocks/>
            </p:cNvSpPr>
            <p:nvPr/>
          </p:nvSpPr>
          <p:spPr bwMode="auto">
            <a:xfrm>
              <a:off x="289892" y="1433203"/>
              <a:ext cx="607243" cy="149056"/>
            </a:xfrm>
            <a:custGeom>
              <a:avLst/>
              <a:gdLst>
                <a:gd fmla="*/ 303622 w 607243" name="T0"/>
                <a:gd fmla="*/ 0 h 149056" name="T1"/>
                <a:gd fmla="*/ 607243 w 607243" name="T2"/>
                <a:gd fmla="*/ 74528 h 149056" name="T3"/>
                <a:gd fmla="*/ 303622 w 607243" name="T4"/>
                <a:gd fmla="*/ 149056 h 149056" name="T5"/>
                <a:gd fmla="*/ 0 w 607243" name="T6"/>
                <a:gd fmla="*/ 74528 h 149056" name="T7"/>
                <a:gd fmla="*/ 88929 w 607243" name="T8"/>
                <a:gd fmla="*/ 21829 h 149056" name="T9"/>
                <a:gd fmla="*/ 88929 w 607243" name="T10"/>
                <a:gd fmla="*/ 127227 h 149056" name="T11"/>
                <a:gd fmla="*/ 518314 w 607243" name="T12"/>
                <a:gd fmla="*/ 127227 h 149056" name="T13"/>
                <a:gd fmla="*/ 518314 w 607243" name="T14"/>
                <a:gd fmla="*/ 21829 h 149056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88929 w 607243" name="T24"/>
                <a:gd fmla="*/ 21829 h 149056" name="T25"/>
                <a:gd fmla="*/ 518314 w 607243" name="T26"/>
                <a:gd fmla="*/ 127227 h 149056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49056" w="607243">
                  <a:moveTo>
                    <a:pt x="0" y="74528"/>
                  </a:moveTo>
                  <a:lnTo>
                    <a:pt x="0" y="74528"/>
                  </a:lnTo>
                  <a:cubicBezTo>
                    <a:pt x="0" y="33367"/>
                    <a:pt x="135936" y="0"/>
                    <a:pt x="303621" y="0"/>
                  </a:cubicBezTo>
                  <a:cubicBezTo>
                    <a:pt x="471307" y="0"/>
                    <a:pt x="607244" y="33367"/>
                    <a:pt x="607244" y="74528"/>
                  </a:cubicBezTo>
                  <a:cubicBezTo>
                    <a:pt x="607244" y="74528"/>
                    <a:pt x="607243" y="74528"/>
                    <a:pt x="607243" y="74528"/>
                  </a:cubicBezTo>
                  <a:lnTo>
                    <a:pt x="607244" y="74529"/>
                  </a:lnTo>
                  <a:cubicBezTo>
                    <a:pt x="607244" y="115689"/>
                    <a:pt x="471307" y="149056"/>
                    <a:pt x="303622" y="149057"/>
                  </a:cubicBezTo>
                  <a:cubicBezTo>
                    <a:pt x="135936" y="149057"/>
                    <a:pt x="0" y="115689"/>
                    <a:pt x="0" y="74529"/>
                  </a:cubicBezTo>
                  <a:close/>
                </a:path>
              </a:pathLst>
            </a:cu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90" name="Oval 56"/>
            <p:cNvSpPr>
              <a:spLocks/>
            </p:cNvSpPr>
            <p:nvPr/>
          </p:nvSpPr>
          <p:spPr bwMode="auto">
            <a:xfrm>
              <a:off x="676317" y="1268409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E2D700"/>
                </a:gs>
                <a:gs pos="100000">
                  <a:srgbClr val="FFFFFF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91" name="Oval 57"/>
            <p:cNvSpPr>
              <a:spLocks/>
            </p:cNvSpPr>
            <p:nvPr/>
          </p:nvSpPr>
          <p:spPr bwMode="auto">
            <a:xfrm>
              <a:off x="676317" y="1268409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92" name="Oval 58"/>
            <p:cNvSpPr>
              <a:spLocks/>
            </p:cNvSpPr>
            <p:nvPr/>
          </p:nvSpPr>
          <p:spPr bwMode="auto">
            <a:xfrm>
              <a:off x="360383" y="1269973"/>
              <a:ext cx="470083" cy="481038"/>
            </a:xfrm>
            <a:custGeom>
              <a:avLst/>
              <a:gdLst>
                <a:gd fmla="*/ 235042 w 470083" name="T0"/>
                <a:gd fmla="*/ 0 h 481038" name="T1"/>
                <a:gd fmla="*/ 470083 w 470083" name="T2"/>
                <a:gd fmla="*/ 240519 h 481038" name="T3"/>
                <a:gd fmla="*/ 235042 w 470083" name="T4"/>
                <a:gd fmla="*/ 481038 h 481038" name="T5"/>
                <a:gd fmla="*/ 0 w 470083" name="T6"/>
                <a:gd fmla="*/ 240519 h 481038" name="T7"/>
                <a:gd fmla="*/ 68842 w 470083" name="T8"/>
                <a:gd fmla="*/ 70446 h 481038" name="T9"/>
                <a:gd fmla="*/ 68842 w 470083" name="T10"/>
                <a:gd fmla="*/ 410592 h 481038" name="T11"/>
                <a:gd fmla="*/ 401241 w 470083" name="T12"/>
                <a:gd fmla="*/ 410592 h 481038" name="T13"/>
                <a:gd fmla="*/ 401241 w 47008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842 w 470083" name="T24"/>
                <a:gd fmla="*/ 70446 h 481038" name="T25"/>
                <a:gd fmla="*/ 401241 w 47008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7008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231" y="0"/>
                    <a:pt x="235041" y="0"/>
                  </a:cubicBezTo>
                  <a:cubicBezTo>
                    <a:pt x="364852" y="0"/>
                    <a:pt x="470084" y="107684"/>
                    <a:pt x="470084" y="240519"/>
                  </a:cubicBezTo>
                  <a:cubicBezTo>
                    <a:pt x="470084" y="373353"/>
                    <a:pt x="364852" y="481037"/>
                    <a:pt x="235042" y="481038"/>
                  </a:cubicBezTo>
                  <a:cubicBezTo>
                    <a:pt x="10523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7A7400"/>
                </a:gs>
                <a:gs pos="50000">
                  <a:srgbClr val="E2D700"/>
                </a:gs>
                <a:gs pos="100000">
                  <a:srgbClr val="7A7400"/>
                </a:gs>
              </a:gsLst>
              <a:lin ang="189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8493" name="Oval 59"/>
            <p:cNvSpPr>
              <a:spLocks/>
            </p:cNvSpPr>
            <p:nvPr/>
          </p:nvSpPr>
          <p:spPr bwMode="auto">
            <a:xfrm>
              <a:off x="360383" y="1269973"/>
              <a:ext cx="469233" cy="481038"/>
            </a:xfrm>
            <a:custGeom>
              <a:avLst/>
              <a:gdLst>
                <a:gd fmla="*/ 234617 w 469233" name="T0"/>
                <a:gd fmla="*/ 0 h 481038" name="T1"/>
                <a:gd fmla="*/ 469233 w 469233" name="T2"/>
                <a:gd fmla="*/ 240519 h 481038" name="T3"/>
                <a:gd fmla="*/ 234617 w 469233" name="T4"/>
                <a:gd fmla="*/ 481038 h 481038" name="T5"/>
                <a:gd fmla="*/ 0 w 469233" name="T6"/>
                <a:gd fmla="*/ 240519 h 481038" name="T7"/>
                <a:gd fmla="*/ 68718 w 469233" name="T8"/>
                <a:gd fmla="*/ 70446 h 481038" name="T9"/>
                <a:gd fmla="*/ 68718 w 469233" name="T10"/>
                <a:gd fmla="*/ 410592 h 481038" name="T11"/>
                <a:gd fmla="*/ 400515 w 469233" name="T12"/>
                <a:gd fmla="*/ 410592 h 481038" name="T13"/>
                <a:gd fmla="*/ 400515 w 46923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718 w 469233" name="T24"/>
                <a:gd fmla="*/ 70446 h 481038" name="T25"/>
                <a:gd fmla="*/ 400515 w 46923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6923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041" y="0"/>
                    <a:pt x="234615" y="0"/>
                  </a:cubicBezTo>
                  <a:cubicBezTo>
                    <a:pt x="364190" y="0"/>
                    <a:pt x="469232" y="107684"/>
                    <a:pt x="469232" y="240519"/>
                  </a:cubicBezTo>
                  <a:cubicBezTo>
                    <a:pt x="469232" y="373353"/>
                    <a:pt x="364190" y="481037"/>
                    <a:pt x="234616" y="481038"/>
                  </a:cubicBezTo>
                  <a:cubicBezTo>
                    <a:pt x="10504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0000"/>
                </a:gs>
                <a:gs pos="100000">
                  <a:srgbClr val="760000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7" name="AutoShape 52"/>
          <p:cNvSpPr/>
          <p:nvPr/>
        </p:nvSpPr>
        <p:spPr>
          <a:xfrm>
            <a:off x="1066800" y="1219200"/>
            <a:ext cx="4679950" cy="504825"/>
          </a:xfrm>
          <a:custGeom>
            <a:avLst>
              <a:gd fmla="val 10800" name="f0"/>
            </a:avLst>
            <a:gdLst>
              <a:gd fmla="val 10800000" name="f1"/>
              <a:gd fmla="val 5400000" name="f2"/>
              <a:gd fmla="val 16200000" name="f3"/>
              <a:gd fmla="val w" name="f4"/>
              <a:gd fmla="val h" name="f5"/>
              <a:gd fmla="val ss" name="f6"/>
              <a:gd fmla="val 0" name="f7"/>
              <a:gd fmla="*/ 5419351 1 1725033" name="f8"/>
              <a:gd fmla="val 45" name="f9"/>
              <a:gd fmla="val 10800" name="f10"/>
              <a:gd fmla="val -2147483647" name="f11"/>
              <a:gd fmla="val 2147483647" name="f12"/>
              <a:gd fmla="abs f4" name="f13"/>
              <a:gd fmla="abs f5" name="f14"/>
              <a:gd fmla="abs f6" name="f15"/>
              <a:gd fmla="*/ f8 1 180" name="f16"/>
              <a:gd fmla="pin 0 f0 10800" name="f17"/>
              <a:gd fmla="+- 0 0 f2" name="f18"/>
              <a:gd fmla="?: f13 f4 1" name="f19"/>
              <a:gd fmla="?: f14 f5 1" name="f20"/>
              <a:gd fmla="?: f15 f6 1" name="f21"/>
              <a:gd fmla="*/ f9 f16 1" name="f22"/>
              <a:gd fmla="+- f7 f17 0" name="f23"/>
              <a:gd fmla="*/ f19 1 21600" name="f24"/>
              <a:gd fmla="*/ f20 1 21600" name="f25"/>
              <a:gd fmla="*/ 21600 f19 1" name="f26"/>
              <a:gd fmla="*/ 21600 f20 1" name="f27"/>
              <a:gd fmla="+- 0 0 f22" name="f28"/>
              <a:gd fmla="min f25 f24" name="f29"/>
              <a:gd fmla="*/ f26 1 f21" name="f30"/>
              <a:gd fmla="*/ f27 1 f21" name="f31"/>
              <a:gd fmla="*/ f28 f1 1" name="f32"/>
              <a:gd fmla="*/ f32 1 f8" name="f33"/>
              <a:gd fmla="+- f31 0 f17" name="f34"/>
              <a:gd fmla="+- f30 0 f17" name="f35"/>
              <a:gd fmla="*/ f17 f29 1" name="f36"/>
              <a:gd fmla="*/ f7 f29 1" name="f37"/>
              <a:gd fmla="*/ f23 f29 1" name="f38"/>
              <a:gd fmla="*/ f31 f29 1" name="f39"/>
              <a:gd fmla="*/ f30 f29 1" name="f40"/>
              <a:gd fmla="+- f33 0 f2" name="f41"/>
              <a:gd fmla="+- f37 0 f38" name="f42"/>
              <a:gd fmla="+- f38 0 f37" name="f43"/>
              <a:gd fmla="*/ f34 f29 1" name="f44"/>
              <a:gd fmla="*/ f35 f29 1" name="f45"/>
              <a:gd fmla="cos 1 f41" name="f46"/>
              <a:gd fmla="abs f42" name="f47"/>
              <a:gd fmla="abs f43" name="f48"/>
              <a:gd fmla="?: f42 f18 f2" name="f49"/>
              <a:gd fmla="?: f42 f2 f18" name="f50"/>
              <a:gd fmla="?: f42 f3 f2" name="f51"/>
              <a:gd fmla="?: f42 f2 f3" name="f52"/>
              <a:gd fmla="+- f39 0 f44" name="f53"/>
              <a:gd fmla="?: f43 f18 f2" name="f54"/>
              <a:gd fmla="?: f43 f2 f18" name="f55"/>
              <a:gd fmla="+- f40 0 f45" name="f56"/>
              <a:gd fmla="+- f44 0 f39" name="f57"/>
              <a:gd fmla="+- f45 0 f40" name="f58"/>
              <a:gd fmla="?: f42 0 f1" name="f59"/>
              <a:gd fmla="?: f42 f1 0" name="f60"/>
              <a:gd fmla="+- 0 0 f46" name="f61"/>
              <a:gd fmla="?: f42 f52 f51" name="f62"/>
              <a:gd fmla="?: f42 f51 f52" name="f63"/>
              <a:gd fmla="?: f43 f50 f49" name="f64"/>
              <a:gd fmla="abs f53" name="f65"/>
              <a:gd fmla="?: f53 0 f1" name="f66"/>
              <a:gd fmla="?: f53 f1 0" name="f67"/>
              <a:gd fmla="?: f53 f54 f55" name="f68"/>
              <a:gd fmla="abs f56" name="f69"/>
              <a:gd fmla="abs f57" name="f70"/>
              <a:gd fmla="?: f56 f18 f2" name="f71"/>
              <a:gd fmla="?: f56 f2 f18" name="f72"/>
              <a:gd fmla="?: f56 f3 f2" name="f73"/>
              <a:gd fmla="?: f56 f2 f3" name="f74"/>
              <a:gd fmla="abs f58" name="f75"/>
              <a:gd fmla="?: f58 f18 f2" name="f76"/>
              <a:gd fmla="?: f58 f2 f18" name="f77"/>
              <a:gd fmla="?: f58 f60 f59" name="f78"/>
              <a:gd fmla="?: f58 f59 f60" name="f79"/>
              <a:gd fmla="*/ f17 f61 1" name="f80"/>
              <a:gd fmla="?: f43 f63 f62" name="f81"/>
              <a:gd fmla="?: f43 f67 f66" name="f82"/>
              <a:gd fmla="?: f43 f66 f67" name="f83"/>
              <a:gd fmla="?: f56 f74 f73" name="f84"/>
              <a:gd fmla="?: f56 f73 f74" name="f85"/>
              <a:gd fmla="?: f57 f72 f71" name="f86"/>
              <a:gd fmla="?: f42 f78 f79" name="f87"/>
              <a:gd fmla="?: f42 f76 f77" name="f88"/>
              <a:gd fmla="*/ f80 3163 1" name="f89"/>
              <a:gd fmla="?: f53 f82 f83" name="f90"/>
              <a:gd fmla="?: f57 f85 f84" name="f91"/>
              <a:gd fmla="*/ f89 1 7636" name="f92"/>
              <a:gd fmla="+- f7 f92 0" name="f93"/>
              <a:gd fmla="+- f30 0 f92" name="f94"/>
              <a:gd fmla="+- f31 0 f92" name="f95"/>
              <a:gd fmla="*/ f93 f29 1" name="f96"/>
              <a:gd fmla="*/ f94 f29 1" name="f97"/>
              <a:gd fmla="*/ f95 f29 1" name="f98"/>
            </a:gdLst>
            <a:ahLst>
              <a:ahXY gdRefX="f0" gdRefY="" maxX="f10" maxY="0" minX="f7" min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b="f98" l="f96" r="f97" t="f96"/>
            <a:pathLst>
              <a:path>
                <a:moveTo>
                  <a:pt x="f38" y="f37"/>
                </a:moveTo>
                <a:arcTo hR="f48" stAng="f81" swAng="f64" wR="f47"/>
                <a:lnTo>
                  <a:pt x="f37" y="f44"/>
                </a:lnTo>
                <a:arcTo hR="f65" stAng="f90" swAng="f68" wR="f48"/>
                <a:lnTo>
                  <a:pt x="f45" y="f39"/>
                </a:lnTo>
                <a:arcTo hR="f70" stAng="f91" swAng="f86" wR="f69"/>
                <a:lnTo>
                  <a:pt x="f40" y="f38"/>
                </a:lnTo>
                <a:arcTo hR="f47" stAng="f87" swAng="f88" wR="f75"/>
                <a:close/>
              </a:path>
            </a:pathLst>
          </a:custGeom>
          <a:noFill/>
          <a:ln w="57150">
            <a:solidFill>
              <a:srgbClr val="FF0000"/>
            </a:solidFill>
            <a:prstDash val="solid"/>
            <a:round/>
          </a:ln>
        </p:spPr>
        <p:txBody>
          <a:bodyPr/>
          <a:lstStyle/>
          <a:p>
            <a:pPr fontAlgn="auto" hangingPunct="0" indent="-342900" marL="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r>
              <a:rPr b="1" dirty="0" i="1" kern="0" lang="uk-UA" sz="1600">
                <a:solidFill>
                  <a:srgbClr val="990033"/>
                </a:solidFill>
                <a:effectLst>
                  <a:outerShdw dir="2700000" dist="38096">
                    <a:srgbClr val="C0C0C0"/>
                  </a:outerShdw>
                </a:effectLst>
                <a:latin pitchFamily="18" typeface="Times New Roman"/>
              </a:rPr>
              <a:t>Дата народження:</a:t>
            </a:r>
            <a:r>
              <a:rPr dirty="0" i="1" kern="0" lang="uk-UA" sz="1600">
                <a:solidFill>
                  <a:srgbClr val="000000"/>
                </a:solidFill>
                <a:latin pitchFamily="18" typeface="Times New Roman"/>
              </a:rPr>
              <a:t> </a:t>
            </a:r>
            <a:r>
              <a:rPr b="1" dirty="0" i="1" kern="0" lang="uk-UA" sz="1600">
                <a:solidFill>
                  <a:srgbClr val="000000"/>
                </a:solidFill>
                <a:latin pitchFamily="18" typeface="Times New Roman"/>
              </a:rPr>
              <a:t>31 січня 1971 р.</a:t>
            </a:r>
            <a:endParaRPr b="1" dirty="0" i="1" kern="0" lang="en-US" sz="1600">
              <a:solidFill>
                <a:srgbClr val="000000"/>
              </a:solidFill>
              <a:latin pitchFamily="18" typeface="Times New Roman"/>
            </a:endParaRPr>
          </a:p>
        </p:txBody>
      </p:sp>
      <p:grpSp>
        <p:nvGrpSpPr>
          <p:cNvPr id="18" name="Group 53"/>
          <p:cNvGrpSpPr>
            <a:grpSpLocks/>
          </p:cNvGrpSpPr>
          <p:nvPr/>
        </p:nvGrpSpPr>
        <p:grpSpPr bwMode="auto">
          <a:xfrm>
            <a:off x="457200" y="1828800"/>
            <a:ext cx="685800" cy="533400"/>
            <a:chOff x="395285" y="1916116"/>
            <a:chExt cx="685800" cy="482601"/>
          </a:xfrm>
        </p:grpSpPr>
        <p:sp>
          <p:nvSpPr>
            <p:cNvPr id="18482" name="Oval 54"/>
            <p:cNvSpPr>
              <a:spLocks/>
            </p:cNvSpPr>
            <p:nvPr/>
          </p:nvSpPr>
          <p:spPr bwMode="auto">
            <a:xfrm>
              <a:off x="395285" y="2071417"/>
              <a:ext cx="685800" cy="168341"/>
            </a:xfrm>
            <a:custGeom>
              <a:avLst/>
              <a:gdLst>
                <a:gd fmla="*/ 342900 w 685800" name="T0"/>
                <a:gd fmla="*/ 0 h 168341" name="T1"/>
                <a:gd fmla="*/ 685800 w 685800" name="T2"/>
                <a:gd fmla="*/ 84171 h 168341" name="T3"/>
                <a:gd fmla="*/ 342900 w 685800" name="T4"/>
                <a:gd fmla="*/ 168341 h 168341" name="T5"/>
                <a:gd fmla="*/ 0 w 685800" name="T6"/>
                <a:gd fmla="*/ 84171 h 168341" name="T7"/>
                <a:gd fmla="*/ 100433 w 685800" name="T8"/>
                <a:gd fmla="*/ 24653 h 168341" name="T9"/>
                <a:gd fmla="*/ 100433 w 685800" name="T10"/>
                <a:gd fmla="*/ 143688 h 168341" name="T11"/>
                <a:gd fmla="*/ 585367 w 685800" name="T12"/>
                <a:gd fmla="*/ 143688 h 168341" name="T13"/>
                <a:gd fmla="*/ 585367 w 685800" name="T14"/>
                <a:gd fmla="*/ 24653 h 168341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100433 w 685800" name="T24"/>
                <a:gd fmla="*/ 24653 h 168341" name="T25"/>
                <a:gd fmla="*/ 585367 w 685800" name="T26"/>
                <a:gd fmla="*/ 143688 h 168341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68341" w="685800">
                  <a:moveTo>
                    <a:pt x="0" y="84170"/>
                  </a:moveTo>
                  <a:lnTo>
                    <a:pt x="0" y="84170"/>
                  </a:lnTo>
                  <a:cubicBezTo>
                    <a:pt x="0" y="37684"/>
                    <a:pt x="153521" y="0"/>
                    <a:pt x="342899" y="0"/>
                  </a:cubicBezTo>
                  <a:cubicBezTo>
                    <a:pt x="532278" y="0"/>
                    <a:pt x="685800" y="37684"/>
                    <a:pt x="685800" y="84170"/>
                  </a:cubicBezTo>
                  <a:cubicBezTo>
                    <a:pt x="685800" y="84170"/>
                    <a:pt x="685799" y="84170"/>
                    <a:pt x="685799" y="84170"/>
                  </a:cubicBezTo>
                  <a:lnTo>
                    <a:pt x="685800" y="84171"/>
                  </a:lnTo>
                  <a:cubicBezTo>
                    <a:pt x="685800" y="130656"/>
                    <a:pt x="532278" y="168340"/>
                    <a:pt x="342900" y="168341"/>
                  </a:cubicBezTo>
                  <a:cubicBezTo>
                    <a:pt x="153521" y="168341"/>
                    <a:pt x="0" y="130656"/>
                    <a:pt x="0" y="84171"/>
                  </a:cubicBez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83" name="Oval 55"/>
            <p:cNvSpPr>
              <a:spLocks/>
            </p:cNvSpPr>
            <p:nvPr/>
          </p:nvSpPr>
          <p:spPr bwMode="auto">
            <a:xfrm>
              <a:off x="434358" y="2080909"/>
              <a:ext cx="607243" cy="149056"/>
            </a:xfrm>
            <a:custGeom>
              <a:avLst/>
              <a:gdLst>
                <a:gd fmla="*/ 303622 w 607243" name="T0"/>
                <a:gd fmla="*/ 0 h 149056" name="T1"/>
                <a:gd fmla="*/ 607243 w 607243" name="T2"/>
                <a:gd fmla="*/ 74528 h 149056" name="T3"/>
                <a:gd fmla="*/ 303622 w 607243" name="T4"/>
                <a:gd fmla="*/ 149056 h 149056" name="T5"/>
                <a:gd fmla="*/ 0 w 607243" name="T6"/>
                <a:gd fmla="*/ 74528 h 149056" name="T7"/>
                <a:gd fmla="*/ 88929 w 607243" name="T8"/>
                <a:gd fmla="*/ 21829 h 149056" name="T9"/>
                <a:gd fmla="*/ 88929 w 607243" name="T10"/>
                <a:gd fmla="*/ 127227 h 149056" name="T11"/>
                <a:gd fmla="*/ 518314 w 607243" name="T12"/>
                <a:gd fmla="*/ 127227 h 149056" name="T13"/>
                <a:gd fmla="*/ 518314 w 607243" name="T14"/>
                <a:gd fmla="*/ 21829 h 149056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88929 w 607243" name="T24"/>
                <a:gd fmla="*/ 21829 h 149056" name="T25"/>
                <a:gd fmla="*/ 518314 w 607243" name="T26"/>
                <a:gd fmla="*/ 127227 h 149056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49056" w="607243">
                  <a:moveTo>
                    <a:pt x="0" y="74528"/>
                  </a:moveTo>
                  <a:lnTo>
                    <a:pt x="0" y="74528"/>
                  </a:lnTo>
                  <a:cubicBezTo>
                    <a:pt x="0" y="33367"/>
                    <a:pt x="135936" y="0"/>
                    <a:pt x="303621" y="0"/>
                  </a:cubicBezTo>
                  <a:cubicBezTo>
                    <a:pt x="471307" y="0"/>
                    <a:pt x="607244" y="33367"/>
                    <a:pt x="607244" y="74528"/>
                  </a:cubicBezTo>
                  <a:cubicBezTo>
                    <a:pt x="607244" y="74528"/>
                    <a:pt x="607243" y="74528"/>
                    <a:pt x="607243" y="74528"/>
                  </a:cubicBezTo>
                  <a:lnTo>
                    <a:pt x="607244" y="74529"/>
                  </a:lnTo>
                  <a:cubicBezTo>
                    <a:pt x="607244" y="115689"/>
                    <a:pt x="471307" y="149056"/>
                    <a:pt x="303622" y="149057"/>
                  </a:cubicBezTo>
                  <a:cubicBezTo>
                    <a:pt x="135936" y="149057"/>
                    <a:pt x="0" y="115689"/>
                    <a:pt x="0" y="74529"/>
                  </a:cubicBezTo>
                  <a:close/>
                </a:path>
              </a:pathLst>
            </a:cu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84" name="Oval 56"/>
            <p:cNvSpPr>
              <a:spLocks/>
            </p:cNvSpPr>
            <p:nvPr/>
          </p:nvSpPr>
          <p:spPr bwMode="auto">
            <a:xfrm>
              <a:off x="820783" y="1916116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E2D700"/>
                </a:gs>
                <a:gs pos="100000">
                  <a:srgbClr val="FFFFFF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85" name="Oval 57"/>
            <p:cNvSpPr>
              <a:spLocks/>
            </p:cNvSpPr>
            <p:nvPr/>
          </p:nvSpPr>
          <p:spPr bwMode="auto">
            <a:xfrm>
              <a:off x="820783" y="1916116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86" name="Oval 58"/>
            <p:cNvSpPr>
              <a:spLocks/>
            </p:cNvSpPr>
            <p:nvPr/>
          </p:nvSpPr>
          <p:spPr bwMode="auto">
            <a:xfrm>
              <a:off x="504849" y="1917679"/>
              <a:ext cx="470083" cy="481038"/>
            </a:xfrm>
            <a:custGeom>
              <a:avLst/>
              <a:gdLst>
                <a:gd fmla="*/ 235042 w 470083" name="T0"/>
                <a:gd fmla="*/ 0 h 481038" name="T1"/>
                <a:gd fmla="*/ 470083 w 470083" name="T2"/>
                <a:gd fmla="*/ 240519 h 481038" name="T3"/>
                <a:gd fmla="*/ 235042 w 470083" name="T4"/>
                <a:gd fmla="*/ 481038 h 481038" name="T5"/>
                <a:gd fmla="*/ 0 w 470083" name="T6"/>
                <a:gd fmla="*/ 240519 h 481038" name="T7"/>
                <a:gd fmla="*/ 68842 w 470083" name="T8"/>
                <a:gd fmla="*/ 70446 h 481038" name="T9"/>
                <a:gd fmla="*/ 68842 w 470083" name="T10"/>
                <a:gd fmla="*/ 410592 h 481038" name="T11"/>
                <a:gd fmla="*/ 401241 w 470083" name="T12"/>
                <a:gd fmla="*/ 410592 h 481038" name="T13"/>
                <a:gd fmla="*/ 401241 w 47008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842 w 470083" name="T24"/>
                <a:gd fmla="*/ 70446 h 481038" name="T25"/>
                <a:gd fmla="*/ 401241 w 47008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7008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231" y="0"/>
                    <a:pt x="235041" y="0"/>
                  </a:cubicBezTo>
                  <a:cubicBezTo>
                    <a:pt x="364852" y="0"/>
                    <a:pt x="470084" y="107684"/>
                    <a:pt x="470084" y="240519"/>
                  </a:cubicBezTo>
                  <a:cubicBezTo>
                    <a:pt x="470084" y="373353"/>
                    <a:pt x="364852" y="481037"/>
                    <a:pt x="235042" y="481038"/>
                  </a:cubicBezTo>
                  <a:cubicBezTo>
                    <a:pt x="10523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7A7400"/>
                </a:gs>
                <a:gs pos="50000">
                  <a:srgbClr val="E2D700"/>
                </a:gs>
                <a:gs pos="100000">
                  <a:srgbClr val="7A7400"/>
                </a:gs>
              </a:gsLst>
              <a:lin ang="189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8487" name="Oval 59"/>
            <p:cNvSpPr>
              <a:spLocks/>
            </p:cNvSpPr>
            <p:nvPr/>
          </p:nvSpPr>
          <p:spPr bwMode="auto">
            <a:xfrm>
              <a:off x="504849" y="1917679"/>
              <a:ext cx="469233" cy="481038"/>
            </a:xfrm>
            <a:custGeom>
              <a:avLst/>
              <a:gdLst>
                <a:gd fmla="*/ 234617 w 469233" name="T0"/>
                <a:gd fmla="*/ 0 h 481038" name="T1"/>
                <a:gd fmla="*/ 469233 w 469233" name="T2"/>
                <a:gd fmla="*/ 240519 h 481038" name="T3"/>
                <a:gd fmla="*/ 234617 w 469233" name="T4"/>
                <a:gd fmla="*/ 481038 h 481038" name="T5"/>
                <a:gd fmla="*/ 0 w 469233" name="T6"/>
                <a:gd fmla="*/ 240519 h 481038" name="T7"/>
                <a:gd fmla="*/ 68718 w 469233" name="T8"/>
                <a:gd fmla="*/ 70446 h 481038" name="T9"/>
                <a:gd fmla="*/ 68718 w 469233" name="T10"/>
                <a:gd fmla="*/ 410592 h 481038" name="T11"/>
                <a:gd fmla="*/ 400515 w 469233" name="T12"/>
                <a:gd fmla="*/ 410592 h 481038" name="T13"/>
                <a:gd fmla="*/ 400515 w 46923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718 w 469233" name="T24"/>
                <a:gd fmla="*/ 70446 h 481038" name="T25"/>
                <a:gd fmla="*/ 400515 w 46923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6923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041" y="0"/>
                    <a:pt x="234615" y="0"/>
                  </a:cubicBezTo>
                  <a:cubicBezTo>
                    <a:pt x="364190" y="0"/>
                    <a:pt x="469232" y="107684"/>
                    <a:pt x="469232" y="240519"/>
                  </a:cubicBezTo>
                  <a:cubicBezTo>
                    <a:pt x="469232" y="373353"/>
                    <a:pt x="364190" y="481037"/>
                    <a:pt x="234616" y="481038"/>
                  </a:cubicBezTo>
                  <a:cubicBezTo>
                    <a:pt x="10504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6600"/>
                </a:gs>
                <a:gs pos="100000">
                  <a:srgbClr val="762F00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32" name="AutoShape 52"/>
          <p:cNvSpPr txBox="1"/>
          <p:nvPr/>
        </p:nvSpPr>
        <p:spPr>
          <a:xfrm>
            <a:off x="1219200" y="1905000"/>
            <a:ext cx="5181600" cy="598488"/>
          </a:xfrm>
          <a:prstGeom prst="rect">
            <a:avLst/>
          </a:prstGeom>
          <a:noFill/>
          <a:ln w="57150">
            <a:solidFill>
              <a:srgbClr val="FF6600"/>
            </a:solidFill>
            <a:prstDash val="solid"/>
            <a:round/>
          </a:ln>
        </p:spPr>
        <p:txBody>
          <a:bodyPr/>
          <a:lstStyle/>
          <a:p>
            <a:pPr fontAlgn="auto" indent="-273048" marL="273048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r>
              <a:rPr b="1" dirty="0" i="1" kern="0" lang="uk-UA" sz="1600">
                <a:solidFill>
                  <a:srgbClr val="990033"/>
                </a:solidFill>
                <a:effectLst>
                  <a:outerShdw dir="2700000" dist="38096">
                    <a:srgbClr val="C0C0C0"/>
                  </a:outerShdw>
                </a:effectLst>
                <a:latin pitchFamily="18" typeface="Times New Roman"/>
              </a:rPr>
              <a:t>Освіта:</a:t>
            </a:r>
            <a:r>
              <a:rPr dirty="0" i="1" kern="0" lang="uk-UA" sz="1600">
                <a:solidFill>
                  <a:srgbClr val="000000"/>
                </a:solidFill>
                <a:latin pitchFamily="18" typeface="Times New Roman"/>
              </a:rPr>
              <a:t> </a:t>
            </a:r>
            <a:r>
              <a:rPr b="1" dirty="0" i="1" kern="0" lang="uk-UA" sz="1400">
                <a:solidFill>
                  <a:srgbClr val="000000"/>
                </a:solidFill>
                <a:latin pitchFamily="18" typeface="Times New Roman"/>
              </a:rPr>
              <a:t>вища, у 1992 році закінчила Бердянський </a:t>
            </a:r>
          </a:p>
          <a:p>
            <a:pPr fontAlgn="auto" indent="-273048" marL="273048">
              <a:lnSpc>
                <a:spcPct val="80000"/>
              </a:lnSpc>
              <a:spcBef>
                <a:spcPts val="40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r>
              <a:rPr b="1" dirty="0" i="1" kern="0" lang="uk-UA" sz="1400">
                <a:solidFill>
                  <a:srgbClr val="000000"/>
                </a:solidFill>
                <a:latin pitchFamily="18" typeface="Times New Roman"/>
              </a:rPr>
              <a:t>Державний  педагогічний    інститут імені Поліни </a:t>
            </a:r>
            <a:r>
              <a:rPr b="1" dirty="0" err="1" i="1" kern="0" lang="uk-UA" sz="1400">
                <a:solidFill>
                  <a:srgbClr val="000000"/>
                </a:solidFill>
                <a:latin pitchFamily="18" typeface="Times New Roman"/>
              </a:rPr>
              <a:t>Осипенко</a:t>
            </a:r>
            <a:endParaRPr b="1" dirty="0" i="1" kern="0" lang="en-US" sz="1400">
              <a:solidFill>
                <a:srgbClr val="000000"/>
              </a:solidFill>
              <a:latin pitchFamily="18" typeface="Times New Roman"/>
            </a:endParaRPr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609600" y="2590800"/>
            <a:ext cx="685800" cy="482600"/>
            <a:chOff x="468309" y="2636836"/>
            <a:chExt cx="685800" cy="482602"/>
          </a:xfrm>
        </p:grpSpPr>
        <p:sp>
          <p:nvSpPr>
            <p:cNvPr id="18476" name="Oval 54"/>
            <p:cNvSpPr>
              <a:spLocks/>
            </p:cNvSpPr>
            <p:nvPr/>
          </p:nvSpPr>
          <p:spPr bwMode="auto">
            <a:xfrm>
              <a:off x="468309" y="2792147"/>
              <a:ext cx="685800" cy="168341"/>
            </a:xfrm>
            <a:custGeom>
              <a:avLst/>
              <a:gdLst>
                <a:gd fmla="*/ 342900 w 685800" name="T0"/>
                <a:gd fmla="*/ 0 h 168341" name="T1"/>
                <a:gd fmla="*/ 685800 w 685800" name="T2"/>
                <a:gd fmla="*/ 84171 h 168341" name="T3"/>
                <a:gd fmla="*/ 342900 w 685800" name="T4"/>
                <a:gd fmla="*/ 168341 h 168341" name="T5"/>
                <a:gd fmla="*/ 0 w 685800" name="T6"/>
                <a:gd fmla="*/ 84171 h 168341" name="T7"/>
                <a:gd fmla="*/ 100433 w 685800" name="T8"/>
                <a:gd fmla="*/ 24653 h 168341" name="T9"/>
                <a:gd fmla="*/ 100433 w 685800" name="T10"/>
                <a:gd fmla="*/ 143688 h 168341" name="T11"/>
                <a:gd fmla="*/ 585367 w 685800" name="T12"/>
                <a:gd fmla="*/ 143688 h 168341" name="T13"/>
                <a:gd fmla="*/ 585367 w 685800" name="T14"/>
                <a:gd fmla="*/ 24653 h 168341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100433 w 685800" name="T24"/>
                <a:gd fmla="*/ 24653 h 168341" name="T25"/>
                <a:gd fmla="*/ 585367 w 685800" name="T26"/>
                <a:gd fmla="*/ 143688 h 168341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68341" w="685800">
                  <a:moveTo>
                    <a:pt x="0" y="84170"/>
                  </a:moveTo>
                  <a:lnTo>
                    <a:pt x="0" y="84170"/>
                  </a:lnTo>
                  <a:cubicBezTo>
                    <a:pt x="0" y="37684"/>
                    <a:pt x="153521" y="0"/>
                    <a:pt x="342899" y="0"/>
                  </a:cubicBezTo>
                  <a:cubicBezTo>
                    <a:pt x="532278" y="0"/>
                    <a:pt x="685800" y="37684"/>
                    <a:pt x="685800" y="84170"/>
                  </a:cubicBezTo>
                  <a:cubicBezTo>
                    <a:pt x="685800" y="84170"/>
                    <a:pt x="685799" y="84170"/>
                    <a:pt x="685799" y="84170"/>
                  </a:cubicBezTo>
                  <a:lnTo>
                    <a:pt x="685800" y="84171"/>
                  </a:lnTo>
                  <a:cubicBezTo>
                    <a:pt x="685800" y="130656"/>
                    <a:pt x="532278" y="168340"/>
                    <a:pt x="342900" y="168341"/>
                  </a:cubicBezTo>
                  <a:cubicBezTo>
                    <a:pt x="153521" y="168341"/>
                    <a:pt x="0" y="130656"/>
                    <a:pt x="0" y="84171"/>
                  </a:cubicBez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77" name="Oval 55"/>
            <p:cNvSpPr>
              <a:spLocks/>
            </p:cNvSpPr>
            <p:nvPr/>
          </p:nvSpPr>
          <p:spPr bwMode="auto">
            <a:xfrm>
              <a:off x="507382" y="2801630"/>
              <a:ext cx="607243" cy="149056"/>
            </a:xfrm>
            <a:custGeom>
              <a:avLst/>
              <a:gdLst>
                <a:gd fmla="*/ 303622 w 607243" name="T0"/>
                <a:gd fmla="*/ 0 h 149056" name="T1"/>
                <a:gd fmla="*/ 607243 w 607243" name="T2"/>
                <a:gd fmla="*/ 74528 h 149056" name="T3"/>
                <a:gd fmla="*/ 303622 w 607243" name="T4"/>
                <a:gd fmla="*/ 149056 h 149056" name="T5"/>
                <a:gd fmla="*/ 0 w 607243" name="T6"/>
                <a:gd fmla="*/ 74528 h 149056" name="T7"/>
                <a:gd fmla="*/ 88929 w 607243" name="T8"/>
                <a:gd fmla="*/ 21829 h 149056" name="T9"/>
                <a:gd fmla="*/ 88929 w 607243" name="T10"/>
                <a:gd fmla="*/ 127227 h 149056" name="T11"/>
                <a:gd fmla="*/ 518314 w 607243" name="T12"/>
                <a:gd fmla="*/ 127227 h 149056" name="T13"/>
                <a:gd fmla="*/ 518314 w 607243" name="T14"/>
                <a:gd fmla="*/ 21829 h 149056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88929 w 607243" name="T24"/>
                <a:gd fmla="*/ 21829 h 149056" name="T25"/>
                <a:gd fmla="*/ 518314 w 607243" name="T26"/>
                <a:gd fmla="*/ 127227 h 149056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49056" w="607243">
                  <a:moveTo>
                    <a:pt x="0" y="74528"/>
                  </a:moveTo>
                  <a:lnTo>
                    <a:pt x="0" y="74528"/>
                  </a:lnTo>
                  <a:cubicBezTo>
                    <a:pt x="0" y="33367"/>
                    <a:pt x="135936" y="0"/>
                    <a:pt x="303621" y="0"/>
                  </a:cubicBezTo>
                  <a:cubicBezTo>
                    <a:pt x="471307" y="0"/>
                    <a:pt x="607244" y="33367"/>
                    <a:pt x="607244" y="74528"/>
                  </a:cubicBezTo>
                  <a:cubicBezTo>
                    <a:pt x="607244" y="74528"/>
                    <a:pt x="607243" y="74528"/>
                    <a:pt x="607243" y="74528"/>
                  </a:cubicBezTo>
                  <a:lnTo>
                    <a:pt x="607244" y="74529"/>
                  </a:lnTo>
                  <a:cubicBezTo>
                    <a:pt x="607244" y="115689"/>
                    <a:pt x="471307" y="149056"/>
                    <a:pt x="303622" y="149057"/>
                  </a:cubicBezTo>
                  <a:cubicBezTo>
                    <a:pt x="135936" y="149057"/>
                    <a:pt x="0" y="115689"/>
                    <a:pt x="0" y="74529"/>
                  </a:cubicBezTo>
                  <a:close/>
                </a:path>
              </a:pathLst>
            </a:cu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78" name="Oval 56"/>
            <p:cNvSpPr>
              <a:spLocks/>
            </p:cNvSpPr>
            <p:nvPr/>
          </p:nvSpPr>
          <p:spPr bwMode="auto">
            <a:xfrm>
              <a:off x="893807" y="2636836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E2D700"/>
                </a:gs>
                <a:gs pos="100000">
                  <a:srgbClr val="FFFFFF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79" name="Oval 57"/>
            <p:cNvSpPr>
              <a:spLocks/>
            </p:cNvSpPr>
            <p:nvPr/>
          </p:nvSpPr>
          <p:spPr bwMode="auto">
            <a:xfrm>
              <a:off x="893807" y="2636836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80" name="Oval 58"/>
            <p:cNvSpPr>
              <a:spLocks/>
            </p:cNvSpPr>
            <p:nvPr/>
          </p:nvSpPr>
          <p:spPr bwMode="auto">
            <a:xfrm>
              <a:off x="577873" y="2638400"/>
              <a:ext cx="470083" cy="481038"/>
            </a:xfrm>
            <a:custGeom>
              <a:avLst/>
              <a:gdLst>
                <a:gd fmla="*/ 235042 w 470083" name="T0"/>
                <a:gd fmla="*/ 0 h 481038" name="T1"/>
                <a:gd fmla="*/ 470083 w 470083" name="T2"/>
                <a:gd fmla="*/ 240519 h 481038" name="T3"/>
                <a:gd fmla="*/ 235042 w 470083" name="T4"/>
                <a:gd fmla="*/ 481038 h 481038" name="T5"/>
                <a:gd fmla="*/ 0 w 470083" name="T6"/>
                <a:gd fmla="*/ 240519 h 481038" name="T7"/>
                <a:gd fmla="*/ 68842 w 470083" name="T8"/>
                <a:gd fmla="*/ 70446 h 481038" name="T9"/>
                <a:gd fmla="*/ 68842 w 470083" name="T10"/>
                <a:gd fmla="*/ 410592 h 481038" name="T11"/>
                <a:gd fmla="*/ 401241 w 470083" name="T12"/>
                <a:gd fmla="*/ 410592 h 481038" name="T13"/>
                <a:gd fmla="*/ 401241 w 47008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842 w 470083" name="T24"/>
                <a:gd fmla="*/ 70446 h 481038" name="T25"/>
                <a:gd fmla="*/ 401241 w 47008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7008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231" y="0"/>
                    <a:pt x="235041" y="0"/>
                  </a:cubicBezTo>
                  <a:cubicBezTo>
                    <a:pt x="364852" y="0"/>
                    <a:pt x="470084" y="107684"/>
                    <a:pt x="470084" y="240519"/>
                  </a:cubicBezTo>
                  <a:cubicBezTo>
                    <a:pt x="470084" y="373353"/>
                    <a:pt x="364852" y="481037"/>
                    <a:pt x="235042" y="481038"/>
                  </a:cubicBezTo>
                  <a:cubicBezTo>
                    <a:pt x="10523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7A7400"/>
                </a:gs>
                <a:gs pos="50000">
                  <a:srgbClr val="E2D700"/>
                </a:gs>
                <a:gs pos="100000">
                  <a:srgbClr val="7A7400"/>
                </a:gs>
              </a:gsLst>
              <a:lin ang="189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8481" name="Oval 59"/>
            <p:cNvSpPr>
              <a:spLocks/>
            </p:cNvSpPr>
            <p:nvPr/>
          </p:nvSpPr>
          <p:spPr bwMode="auto">
            <a:xfrm>
              <a:off x="577873" y="2638400"/>
              <a:ext cx="469233" cy="481038"/>
            </a:xfrm>
            <a:custGeom>
              <a:avLst/>
              <a:gdLst>
                <a:gd fmla="*/ 234617 w 469233" name="T0"/>
                <a:gd fmla="*/ 0 h 481038" name="T1"/>
                <a:gd fmla="*/ 469233 w 469233" name="T2"/>
                <a:gd fmla="*/ 240519 h 481038" name="T3"/>
                <a:gd fmla="*/ 234617 w 469233" name="T4"/>
                <a:gd fmla="*/ 481038 h 481038" name="T5"/>
                <a:gd fmla="*/ 0 w 469233" name="T6"/>
                <a:gd fmla="*/ 240519 h 481038" name="T7"/>
                <a:gd fmla="*/ 68718 w 469233" name="T8"/>
                <a:gd fmla="*/ 70446 h 481038" name="T9"/>
                <a:gd fmla="*/ 68718 w 469233" name="T10"/>
                <a:gd fmla="*/ 410592 h 481038" name="T11"/>
                <a:gd fmla="*/ 400515 w 469233" name="T12"/>
                <a:gd fmla="*/ 410592 h 481038" name="T13"/>
                <a:gd fmla="*/ 400515 w 46923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718 w 469233" name="T24"/>
                <a:gd fmla="*/ 70446 h 481038" name="T25"/>
                <a:gd fmla="*/ 400515 w 46923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6923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041" y="0"/>
                    <a:pt x="234615" y="0"/>
                  </a:cubicBezTo>
                  <a:cubicBezTo>
                    <a:pt x="364190" y="0"/>
                    <a:pt x="469232" y="107684"/>
                    <a:pt x="469232" y="240519"/>
                  </a:cubicBezTo>
                  <a:cubicBezTo>
                    <a:pt x="469232" y="373353"/>
                    <a:pt x="364190" y="481037"/>
                    <a:pt x="234616" y="481038"/>
                  </a:cubicBezTo>
                  <a:cubicBezTo>
                    <a:pt x="10504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CC00"/>
                </a:gs>
                <a:gs pos="100000">
                  <a:srgbClr val="7C6300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47" name="AutoShape 52"/>
          <p:cNvSpPr/>
          <p:nvPr/>
        </p:nvSpPr>
        <p:spPr>
          <a:xfrm>
            <a:off x="1295400" y="2590800"/>
            <a:ext cx="6161088" cy="647700"/>
          </a:xfrm>
          <a:custGeom>
            <a:avLst>
              <a:gd fmla="val 9844" name="f0"/>
            </a:avLst>
            <a:gdLst>
              <a:gd fmla="val 10800000" name="f1"/>
              <a:gd fmla="val 5400000" name="f2"/>
              <a:gd fmla="val 16200000" name="f3"/>
              <a:gd fmla="val w" name="f4"/>
              <a:gd fmla="val h" name="f5"/>
              <a:gd fmla="val ss" name="f6"/>
              <a:gd fmla="val 0" name="f7"/>
              <a:gd fmla="*/ 5419351 1 1725033" name="f8"/>
              <a:gd fmla="val 45" name="f9"/>
              <a:gd fmla="val 10800" name="f10"/>
              <a:gd fmla="val -2147483647" name="f11"/>
              <a:gd fmla="val 2147483647" name="f12"/>
              <a:gd fmla="abs f4" name="f13"/>
              <a:gd fmla="abs f5" name="f14"/>
              <a:gd fmla="abs f6" name="f15"/>
              <a:gd fmla="*/ f8 1 180" name="f16"/>
              <a:gd fmla="pin 0 f0 10800" name="f17"/>
              <a:gd fmla="+- 0 0 f2" name="f18"/>
              <a:gd fmla="?: f13 f4 1" name="f19"/>
              <a:gd fmla="?: f14 f5 1" name="f20"/>
              <a:gd fmla="?: f15 f6 1" name="f21"/>
              <a:gd fmla="*/ f9 f16 1" name="f22"/>
              <a:gd fmla="+- f7 f17 0" name="f23"/>
              <a:gd fmla="*/ f19 1 21600" name="f24"/>
              <a:gd fmla="*/ f20 1 21600" name="f25"/>
              <a:gd fmla="*/ 21600 f19 1" name="f26"/>
              <a:gd fmla="*/ 21600 f20 1" name="f27"/>
              <a:gd fmla="+- 0 0 f22" name="f28"/>
              <a:gd fmla="min f25 f24" name="f29"/>
              <a:gd fmla="*/ f26 1 f21" name="f30"/>
              <a:gd fmla="*/ f27 1 f21" name="f31"/>
              <a:gd fmla="*/ f28 f1 1" name="f32"/>
              <a:gd fmla="*/ f32 1 f8" name="f33"/>
              <a:gd fmla="+- f31 0 f17" name="f34"/>
              <a:gd fmla="+- f30 0 f17" name="f35"/>
              <a:gd fmla="*/ f17 f29 1" name="f36"/>
              <a:gd fmla="*/ f7 f29 1" name="f37"/>
              <a:gd fmla="*/ f23 f29 1" name="f38"/>
              <a:gd fmla="*/ f31 f29 1" name="f39"/>
              <a:gd fmla="*/ f30 f29 1" name="f40"/>
              <a:gd fmla="+- f33 0 f2" name="f41"/>
              <a:gd fmla="+- f37 0 f38" name="f42"/>
              <a:gd fmla="+- f38 0 f37" name="f43"/>
              <a:gd fmla="*/ f34 f29 1" name="f44"/>
              <a:gd fmla="*/ f35 f29 1" name="f45"/>
              <a:gd fmla="cos 1 f41" name="f46"/>
              <a:gd fmla="abs f42" name="f47"/>
              <a:gd fmla="abs f43" name="f48"/>
              <a:gd fmla="?: f42 f18 f2" name="f49"/>
              <a:gd fmla="?: f42 f2 f18" name="f50"/>
              <a:gd fmla="?: f42 f3 f2" name="f51"/>
              <a:gd fmla="?: f42 f2 f3" name="f52"/>
              <a:gd fmla="+- f39 0 f44" name="f53"/>
              <a:gd fmla="?: f43 f18 f2" name="f54"/>
              <a:gd fmla="?: f43 f2 f18" name="f55"/>
              <a:gd fmla="+- f40 0 f45" name="f56"/>
              <a:gd fmla="+- f44 0 f39" name="f57"/>
              <a:gd fmla="+- f45 0 f40" name="f58"/>
              <a:gd fmla="?: f42 0 f1" name="f59"/>
              <a:gd fmla="?: f42 f1 0" name="f60"/>
              <a:gd fmla="+- 0 0 f46" name="f61"/>
              <a:gd fmla="?: f42 f52 f51" name="f62"/>
              <a:gd fmla="?: f42 f51 f52" name="f63"/>
              <a:gd fmla="?: f43 f50 f49" name="f64"/>
              <a:gd fmla="abs f53" name="f65"/>
              <a:gd fmla="?: f53 0 f1" name="f66"/>
              <a:gd fmla="?: f53 f1 0" name="f67"/>
              <a:gd fmla="?: f53 f54 f55" name="f68"/>
              <a:gd fmla="abs f56" name="f69"/>
              <a:gd fmla="abs f57" name="f70"/>
              <a:gd fmla="?: f56 f18 f2" name="f71"/>
              <a:gd fmla="?: f56 f2 f18" name="f72"/>
              <a:gd fmla="?: f56 f3 f2" name="f73"/>
              <a:gd fmla="?: f56 f2 f3" name="f74"/>
              <a:gd fmla="abs f58" name="f75"/>
              <a:gd fmla="?: f58 f18 f2" name="f76"/>
              <a:gd fmla="?: f58 f2 f18" name="f77"/>
              <a:gd fmla="?: f58 f60 f59" name="f78"/>
              <a:gd fmla="?: f58 f59 f60" name="f79"/>
              <a:gd fmla="*/ f17 f61 1" name="f80"/>
              <a:gd fmla="?: f43 f63 f62" name="f81"/>
              <a:gd fmla="?: f43 f67 f66" name="f82"/>
              <a:gd fmla="?: f43 f66 f67" name="f83"/>
              <a:gd fmla="?: f56 f74 f73" name="f84"/>
              <a:gd fmla="?: f56 f73 f74" name="f85"/>
              <a:gd fmla="?: f57 f72 f71" name="f86"/>
              <a:gd fmla="?: f42 f78 f79" name="f87"/>
              <a:gd fmla="?: f42 f76 f77" name="f88"/>
              <a:gd fmla="*/ f80 3163 1" name="f89"/>
              <a:gd fmla="?: f53 f82 f83" name="f90"/>
              <a:gd fmla="?: f57 f85 f84" name="f91"/>
              <a:gd fmla="*/ f89 1 7636" name="f92"/>
              <a:gd fmla="+- f7 f92 0" name="f93"/>
              <a:gd fmla="+- f30 0 f92" name="f94"/>
              <a:gd fmla="+- f31 0 f92" name="f95"/>
              <a:gd fmla="*/ f93 f29 1" name="f96"/>
              <a:gd fmla="*/ f94 f29 1" name="f97"/>
              <a:gd fmla="*/ f95 f29 1" name="f98"/>
            </a:gdLst>
            <a:ahLst>
              <a:ahXY gdRefX="f0" gdRefY="" maxX="f10" maxY="0" minX="f7" min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b="f98" l="f96" r="f97" t="f96"/>
            <a:pathLst>
              <a:path>
                <a:moveTo>
                  <a:pt x="f38" y="f37"/>
                </a:moveTo>
                <a:arcTo hR="f48" stAng="f81" swAng="f64" wR="f47"/>
                <a:lnTo>
                  <a:pt x="f37" y="f44"/>
                </a:lnTo>
                <a:arcTo hR="f65" stAng="f90" swAng="f68" wR="f48"/>
                <a:lnTo>
                  <a:pt x="f45" y="f39"/>
                </a:lnTo>
                <a:arcTo hR="f70" stAng="f91" swAng="f86" wR="f69"/>
                <a:lnTo>
                  <a:pt x="f40" y="f38"/>
                </a:lnTo>
                <a:arcTo hR="f47" stAng="f87" swAng="f88" wR="f75"/>
                <a:close/>
              </a:path>
            </a:pathLst>
          </a:custGeom>
          <a:noFill/>
          <a:ln w="57150">
            <a:solidFill>
              <a:srgbClr val="FFCC00"/>
            </a:solidFill>
            <a:prstDash val="solid"/>
            <a:round/>
          </a:ln>
        </p:spPr>
        <p:txBody>
          <a:bodyPr/>
          <a:lstStyle/>
          <a:p>
            <a:pPr fontAlgn="auto" indent="-342900" marL="342900">
              <a:spcBef>
                <a:spcPts val="40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r>
              <a:rPr b="1" dirty="0" i="1" kern="0" lang="uk-UA" sz="1600">
                <a:solidFill>
                  <a:srgbClr val="990033"/>
                </a:solidFill>
                <a:effectLst>
                  <a:outerShdw dir="2700000" dist="38096">
                    <a:srgbClr val="C0C0C0"/>
                  </a:outerShdw>
                </a:effectLst>
                <a:latin pitchFamily="18" typeface="Times New Roman"/>
              </a:rPr>
              <a:t>Спеціальність:</a:t>
            </a:r>
            <a:r>
              <a:rPr dirty="0" i="1" kern="0" lang="uk-UA" sz="1400">
                <a:solidFill>
                  <a:srgbClr val="000000"/>
                </a:solidFill>
                <a:latin pitchFamily="18" typeface="Times New Roman"/>
              </a:rPr>
              <a:t> </a:t>
            </a:r>
            <a:r>
              <a:rPr b="1" dirty="0" i="1" kern="0" lang="uk-UA" sz="1400">
                <a:solidFill>
                  <a:srgbClr val="000000"/>
                </a:solidFill>
                <a:latin pitchFamily="18" typeface="Times New Roman"/>
              </a:rPr>
              <a:t>«Педагогіка  і  методика  початкового  навчання»,  кваліфікація вчитель початкових класів.</a:t>
            </a:r>
          </a:p>
          <a:p>
            <a:pPr fontAlgn="auto" indent="-342900" marL="342900">
              <a:spcBef>
                <a:spcPts val="30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endParaRPr b="1" dirty="0" i="1" kern="0" lang="ru-RU" sz="1400">
              <a:solidFill>
                <a:srgbClr val="000000"/>
              </a:solidFill>
              <a:latin pitchFamily="18" typeface="Times New Roman"/>
            </a:endParaRPr>
          </a:p>
          <a:p>
            <a:pPr fontAlgn="auto" hangingPunct="0" indent="-342900" marL="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endParaRPr b="1" dirty="0" kern="0" lang="en-US" sz="1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48" name="Group 53"/>
          <p:cNvGrpSpPr>
            <a:grpSpLocks/>
          </p:cNvGrpSpPr>
          <p:nvPr/>
        </p:nvGrpSpPr>
        <p:grpSpPr bwMode="auto">
          <a:xfrm>
            <a:off x="838200" y="3429000"/>
            <a:ext cx="685800" cy="482600"/>
            <a:chOff x="684208" y="3500442"/>
            <a:chExt cx="685800" cy="482592"/>
          </a:xfrm>
        </p:grpSpPr>
        <p:sp>
          <p:nvSpPr>
            <p:cNvPr id="18470" name="Oval 54"/>
            <p:cNvSpPr>
              <a:spLocks/>
            </p:cNvSpPr>
            <p:nvPr/>
          </p:nvSpPr>
          <p:spPr bwMode="auto">
            <a:xfrm>
              <a:off x="684208" y="3655743"/>
              <a:ext cx="685800" cy="168341"/>
            </a:xfrm>
            <a:custGeom>
              <a:avLst/>
              <a:gdLst>
                <a:gd fmla="*/ 342900 w 685800" name="T0"/>
                <a:gd fmla="*/ 0 h 168341" name="T1"/>
                <a:gd fmla="*/ 685800 w 685800" name="T2"/>
                <a:gd fmla="*/ 84171 h 168341" name="T3"/>
                <a:gd fmla="*/ 342900 w 685800" name="T4"/>
                <a:gd fmla="*/ 168341 h 168341" name="T5"/>
                <a:gd fmla="*/ 0 w 685800" name="T6"/>
                <a:gd fmla="*/ 84171 h 168341" name="T7"/>
                <a:gd fmla="*/ 100433 w 685800" name="T8"/>
                <a:gd fmla="*/ 24653 h 168341" name="T9"/>
                <a:gd fmla="*/ 100433 w 685800" name="T10"/>
                <a:gd fmla="*/ 143688 h 168341" name="T11"/>
                <a:gd fmla="*/ 585367 w 685800" name="T12"/>
                <a:gd fmla="*/ 143688 h 168341" name="T13"/>
                <a:gd fmla="*/ 585367 w 685800" name="T14"/>
                <a:gd fmla="*/ 24653 h 168341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100433 w 685800" name="T24"/>
                <a:gd fmla="*/ 24653 h 168341" name="T25"/>
                <a:gd fmla="*/ 585367 w 685800" name="T26"/>
                <a:gd fmla="*/ 143688 h 168341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68341" w="685800">
                  <a:moveTo>
                    <a:pt x="0" y="84170"/>
                  </a:moveTo>
                  <a:lnTo>
                    <a:pt x="0" y="84170"/>
                  </a:lnTo>
                  <a:cubicBezTo>
                    <a:pt x="0" y="37684"/>
                    <a:pt x="153521" y="0"/>
                    <a:pt x="342899" y="0"/>
                  </a:cubicBezTo>
                  <a:cubicBezTo>
                    <a:pt x="532278" y="0"/>
                    <a:pt x="685800" y="37684"/>
                    <a:pt x="685800" y="84170"/>
                  </a:cubicBezTo>
                  <a:cubicBezTo>
                    <a:pt x="685800" y="84170"/>
                    <a:pt x="685799" y="84170"/>
                    <a:pt x="685799" y="84170"/>
                  </a:cubicBezTo>
                  <a:lnTo>
                    <a:pt x="685800" y="84171"/>
                  </a:lnTo>
                  <a:cubicBezTo>
                    <a:pt x="685800" y="130656"/>
                    <a:pt x="532278" y="168340"/>
                    <a:pt x="342900" y="168341"/>
                  </a:cubicBezTo>
                  <a:cubicBezTo>
                    <a:pt x="153521" y="168341"/>
                    <a:pt x="0" y="130656"/>
                    <a:pt x="0" y="84171"/>
                  </a:cubicBez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71" name="Oval 55"/>
            <p:cNvSpPr>
              <a:spLocks/>
            </p:cNvSpPr>
            <p:nvPr/>
          </p:nvSpPr>
          <p:spPr bwMode="auto">
            <a:xfrm>
              <a:off x="723281" y="3665235"/>
              <a:ext cx="607243" cy="149056"/>
            </a:xfrm>
            <a:custGeom>
              <a:avLst/>
              <a:gdLst>
                <a:gd fmla="*/ 303622 w 607243" name="T0"/>
                <a:gd fmla="*/ 0 h 149056" name="T1"/>
                <a:gd fmla="*/ 607243 w 607243" name="T2"/>
                <a:gd fmla="*/ 74528 h 149056" name="T3"/>
                <a:gd fmla="*/ 303622 w 607243" name="T4"/>
                <a:gd fmla="*/ 149056 h 149056" name="T5"/>
                <a:gd fmla="*/ 0 w 607243" name="T6"/>
                <a:gd fmla="*/ 74528 h 149056" name="T7"/>
                <a:gd fmla="*/ 88929 w 607243" name="T8"/>
                <a:gd fmla="*/ 21829 h 149056" name="T9"/>
                <a:gd fmla="*/ 88929 w 607243" name="T10"/>
                <a:gd fmla="*/ 127227 h 149056" name="T11"/>
                <a:gd fmla="*/ 518314 w 607243" name="T12"/>
                <a:gd fmla="*/ 127227 h 149056" name="T13"/>
                <a:gd fmla="*/ 518314 w 607243" name="T14"/>
                <a:gd fmla="*/ 21829 h 149056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88929 w 607243" name="T24"/>
                <a:gd fmla="*/ 21829 h 149056" name="T25"/>
                <a:gd fmla="*/ 518314 w 607243" name="T26"/>
                <a:gd fmla="*/ 127227 h 149056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49056" w="607243">
                  <a:moveTo>
                    <a:pt x="0" y="74528"/>
                  </a:moveTo>
                  <a:lnTo>
                    <a:pt x="0" y="74528"/>
                  </a:lnTo>
                  <a:cubicBezTo>
                    <a:pt x="0" y="33367"/>
                    <a:pt x="135936" y="0"/>
                    <a:pt x="303621" y="0"/>
                  </a:cubicBezTo>
                  <a:cubicBezTo>
                    <a:pt x="471307" y="0"/>
                    <a:pt x="607244" y="33367"/>
                    <a:pt x="607244" y="74528"/>
                  </a:cubicBezTo>
                  <a:cubicBezTo>
                    <a:pt x="607244" y="74528"/>
                    <a:pt x="607243" y="74528"/>
                    <a:pt x="607243" y="74528"/>
                  </a:cubicBezTo>
                  <a:lnTo>
                    <a:pt x="607244" y="74529"/>
                  </a:lnTo>
                  <a:cubicBezTo>
                    <a:pt x="607244" y="115689"/>
                    <a:pt x="471307" y="149056"/>
                    <a:pt x="303622" y="149057"/>
                  </a:cubicBezTo>
                  <a:cubicBezTo>
                    <a:pt x="135936" y="149057"/>
                    <a:pt x="0" y="115689"/>
                    <a:pt x="0" y="74529"/>
                  </a:cubicBezTo>
                  <a:close/>
                </a:path>
              </a:pathLst>
            </a:cu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72" name="Oval 56"/>
            <p:cNvSpPr>
              <a:spLocks/>
            </p:cNvSpPr>
            <p:nvPr/>
          </p:nvSpPr>
          <p:spPr bwMode="auto">
            <a:xfrm>
              <a:off x="1109706" y="3500442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E2D700"/>
                </a:gs>
                <a:gs pos="100000">
                  <a:srgbClr val="FFFFFF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73" name="Oval 57"/>
            <p:cNvSpPr>
              <a:spLocks/>
            </p:cNvSpPr>
            <p:nvPr/>
          </p:nvSpPr>
          <p:spPr bwMode="auto">
            <a:xfrm>
              <a:off x="1109706" y="3500442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74" name="Oval 58"/>
            <p:cNvSpPr>
              <a:spLocks/>
            </p:cNvSpPr>
            <p:nvPr/>
          </p:nvSpPr>
          <p:spPr bwMode="auto">
            <a:xfrm>
              <a:off x="793772" y="3501996"/>
              <a:ext cx="470083" cy="481038"/>
            </a:xfrm>
            <a:custGeom>
              <a:avLst/>
              <a:gdLst>
                <a:gd fmla="*/ 235042 w 470083" name="T0"/>
                <a:gd fmla="*/ 0 h 481038" name="T1"/>
                <a:gd fmla="*/ 470083 w 470083" name="T2"/>
                <a:gd fmla="*/ 240519 h 481038" name="T3"/>
                <a:gd fmla="*/ 235042 w 470083" name="T4"/>
                <a:gd fmla="*/ 481038 h 481038" name="T5"/>
                <a:gd fmla="*/ 0 w 470083" name="T6"/>
                <a:gd fmla="*/ 240519 h 481038" name="T7"/>
                <a:gd fmla="*/ 68842 w 470083" name="T8"/>
                <a:gd fmla="*/ 70446 h 481038" name="T9"/>
                <a:gd fmla="*/ 68842 w 470083" name="T10"/>
                <a:gd fmla="*/ 410592 h 481038" name="T11"/>
                <a:gd fmla="*/ 401241 w 470083" name="T12"/>
                <a:gd fmla="*/ 410592 h 481038" name="T13"/>
                <a:gd fmla="*/ 401241 w 47008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842 w 470083" name="T24"/>
                <a:gd fmla="*/ 70446 h 481038" name="T25"/>
                <a:gd fmla="*/ 401241 w 47008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7008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231" y="0"/>
                    <a:pt x="235041" y="0"/>
                  </a:cubicBezTo>
                  <a:cubicBezTo>
                    <a:pt x="364852" y="0"/>
                    <a:pt x="470084" y="107684"/>
                    <a:pt x="470084" y="240519"/>
                  </a:cubicBezTo>
                  <a:cubicBezTo>
                    <a:pt x="470084" y="373353"/>
                    <a:pt x="364852" y="481037"/>
                    <a:pt x="235042" y="481038"/>
                  </a:cubicBezTo>
                  <a:cubicBezTo>
                    <a:pt x="10523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7A7400"/>
                </a:gs>
                <a:gs pos="50000">
                  <a:srgbClr val="E2D700"/>
                </a:gs>
                <a:gs pos="100000">
                  <a:srgbClr val="7A7400"/>
                </a:gs>
              </a:gsLst>
              <a:lin ang="189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8475" name="Oval 59"/>
            <p:cNvSpPr>
              <a:spLocks/>
            </p:cNvSpPr>
            <p:nvPr/>
          </p:nvSpPr>
          <p:spPr bwMode="auto">
            <a:xfrm>
              <a:off x="793772" y="3501996"/>
              <a:ext cx="469233" cy="481038"/>
            </a:xfrm>
            <a:custGeom>
              <a:avLst/>
              <a:gdLst>
                <a:gd fmla="*/ 234617 w 469233" name="T0"/>
                <a:gd fmla="*/ 0 h 481038" name="T1"/>
                <a:gd fmla="*/ 469233 w 469233" name="T2"/>
                <a:gd fmla="*/ 240519 h 481038" name="T3"/>
                <a:gd fmla="*/ 234617 w 469233" name="T4"/>
                <a:gd fmla="*/ 481038 h 481038" name="T5"/>
                <a:gd fmla="*/ 0 w 469233" name="T6"/>
                <a:gd fmla="*/ 240519 h 481038" name="T7"/>
                <a:gd fmla="*/ 68718 w 469233" name="T8"/>
                <a:gd fmla="*/ 70446 h 481038" name="T9"/>
                <a:gd fmla="*/ 68718 w 469233" name="T10"/>
                <a:gd fmla="*/ 410592 h 481038" name="T11"/>
                <a:gd fmla="*/ 400515 w 469233" name="T12"/>
                <a:gd fmla="*/ 410592 h 481038" name="T13"/>
                <a:gd fmla="*/ 400515 w 46923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718 w 469233" name="T24"/>
                <a:gd fmla="*/ 70446 h 481038" name="T25"/>
                <a:gd fmla="*/ 400515 w 46923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6923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041" y="0"/>
                    <a:pt x="234615" y="0"/>
                  </a:cubicBezTo>
                  <a:cubicBezTo>
                    <a:pt x="364190" y="0"/>
                    <a:pt x="469232" y="107684"/>
                    <a:pt x="469232" y="240519"/>
                  </a:cubicBezTo>
                  <a:cubicBezTo>
                    <a:pt x="469232" y="373353"/>
                    <a:pt x="364190" y="481037"/>
                    <a:pt x="234616" y="481038"/>
                  </a:cubicBezTo>
                  <a:cubicBezTo>
                    <a:pt x="10504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69" name="AutoShape 52"/>
          <p:cNvSpPr/>
          <p:nvPr/>
        </p:nvSpPr>
        <p:spPr>
          <a:xfrm>
            <a:off x="1447800" y="3352800"/>
            <a:ext cx="6985000" cy="762000"/>
          </a:xfrm>
          <a:custGeom>
            <a:avLst>
              <a:gd fmla="val 10800" name="f0"/>
            </a:avLst>
            <a:gdLst>
              <a:gd fmla="val 10800000" name="f1"/>
              <a:gd fmla="val 5400000" name="f2"/>
              <a:gd fmla="val 16200000" name="f3"/>
              <a:gd fmla="val w" name="f4"/>
              <a:gd fmla="val h" name="f5"/>
              <a:gd fmla="val ss" name="f6"/>
              <a:gd fmla="val 0" name="f7"/>
              <a:gd fmla="*/ 5419351 1 1725033" name="f8"/>
              <a:gd fmla="val 45" name="f9"/>
              <a:gd fmla="val 10800" name="f10"/>
              <a:gd fmla="val -2147483647" name="f11"/>
              <a:gd fmla="val 2147483647" name="f12"/>
              <a:gd fmla="abs f4" name="f13"/>
              <a:gd fmla="abs f5" name="f14"/>
              <a:gd fmla="abs f6" name="f15"/>
              <a:gd fmla="*/ f8 1 180" name="f16"/>
              <a:gd fmla="pin 0 f0 10800" name="f17"/>
              <a:gd fmla="+- 0 0 f2" name="f18"/>
              <a:gd fmla="?: f13 f4 1" name="f19"/>
              <a:gd fmla="?: f14 f5 1" name="f20"/>
              <a:gd fmla="?: f15 f6 1" name="f21"/>
              <a:gd fmla="*/ f9 f16 1" name="f22"/>
              <a:gd fmla="+- f7 f17 0" name="f23"/>
              <a:gd fmla="*/ f19 1 21600" name="f24"/>
              <a:gd fmla="*/ f20 1 21600" name="f25"/>
              <a:gd fmla="*/ 21600 f19 1" name="f26"/>
              <a:gd fmla="*/ 21600 f20 1" name="f27"/>
              <a:gd fmla="+- 0 0 f22" name="f28"/>
              <a:gd fmla="min f25 f24" name="f29"/>
              <a:gd fmla="*/ f26 1 f21" name="f30"/>
              <a:gd fmla="*/ f27 1 f21" name="f31"/>
              <a:gd fmla="*/ f28 f1 1" name="f32"/>
              <a:gd fmla="*/ f32 1 f8" name="f33"/>
              <a:gd fmla="+- f31 0 f17" name="f34"/>
              <a:gd fmla="+- f30 0 f17" name="f35"/>
              <a:gd fmla="*/ f17 f29 1" name="f36"/>
              <a:gd fmla="*/ f7 f29 1" name="f37"/>
              <a:gd fmla="*/ f23 f29 1" name="f38"/>
              <a:gd fmla="*/ f31 f29 1" name="f39"/>
              <a:gd fmla="*/ f30 f29 1" name="f40"/>
              <a:gd fmla="+- f33 0 f2" name="f41"/>
              <a:gd fmla="+- f37 0 f38" name="f42"/>
              <a:gd fmla="+- f38 0 f37" name="f43"/>
              <a:gd fmla="*/ f34 f29 1" name="f44"/>
              <a:gd fmla="*/ f35 f29 1" name="f45"/>
              <a:gd fmla="cos 1 f41" name="f46"/>
              <a:gd fmla="abs f42" name="f47"/>
              <a:gd fmla="abs f43" name="f48"/>
              <a:gd fmla="?: f42 f18 f2" name="f49"/>
              <a:gd fmla="?: f42 f2 f18" name="f50"/>
              <a:gd fmla="?: f42 f3 f2" name="f51"/>
              <a:gd fmla="?: f42 f2 f3" name="f52"/>
              <a:gd fmla="+- f39 0 f44" name="f53"/>
              <a:gd fmla="?: f43 f18 f2" name="f54"/>
              <a:gd fmla="?: f43 f2 f18" name="f55"/>
              <a:gd fmla="+- f40 0 f45" name="f56"/>
              <a:gd fmla="+- f44 0 f39" name="f57"/>
              <a:gd fmla="+- f45 0 f40" name="f58"/>
              <a:gd fmla="?: f42 0 f1" name="f59"/>
              <a:gd fmla="?: f42 f1 0" name="f60"/>
              <a:gd fmla="+- 0 0 f46" name="f61"/>
              <a:gd fmla="?: f42 f52 f51" name="f62"/>
              <a:gd fmla="?: f42 f51 f52" name="f63"/>
              <a:gd fmla="?: f43 f50 f49" name="f64"/>
              <a:gd fmla="abs f53" name="f65"/>
              <a:gd fmla="?: f53 0 f1" name="f66"/>
              <a:gd fmla="?: f53 f1 0" name="f67"/>
              <a:gd fmla="?: f53 f54 f55" name="f68"/>
              <a:gd fmla="abs f56" name="f69"/>
              <a:gd fmla="abs f57" name="f70"/>
              <a:gd fmla="?: f56 f18 f2" name="f71"/>
              <a:gd fmla="?: f56 f2 f18" name="f72"/>
              <a:gd fmla="?: f56 f3 f2" name="f73"/>
              <a:gd fmla="?: f56 f2 f3" name="f74"/>
              <a:gd fmla="abs f58" name="f75"/>
              <a:gd fmla="?: f58 f18 f2" name="f76"/>
              <a:gd fmla="?: f58 f2 f18" name="f77"/>
              <a:gd fmla="?: f58 f60 f59" name="f78"/>
              <a:gd fmla="?: f58 f59 f60" name="f79"/>
              <a:gd fmla="*/ f17 f61 1" name="f80"/>
              <a:gd fmla="?: f43 f63 f62" name="f81"/>
              <a:gd fmla="?: f43 f67 f66" name="f82"/>
              <a:gd fmla="?: f43 f66 f67" name="f83"/>
              <a:gd fmla="?: f56 f74 f73" name="f84"/>
              <a:gd fmla="?: f56 f73 f74" name="f85"/>
              <a:gd fmla="?: f57 f72 f71" name="f86"/>
              <a:gd fmla="?: f42 f78 f79" name="f87"/>
              <a:gd fmla="?: f42 f76 f77" name="f88"/>
              <a:gd fmla="*/ f80 3163 1" name="f89"/>
              <a:gd fmla="?: f53 f82 f83" name="f90"/>
              <a:gd fmla="?: f57 f85 f84" name="f91"/>
              <a:gd fmla="*/ f89 1 7636" name="f92"/>
              <a:gd fmla="+- f7 f92 0" name="f93"/>
              <a:gd fmla="+- f30 0 f92" name="f94"/>
              <a:gd fmla="+- f31 0 f92" name="f95"/>
              <a:gd fmla="*/ f93 f29 1" name="f96"/>
              <a:gd fmla="*/ f94 f29 1" name="f97"/>
              <a:gd fmla="*/ f95 f29 1" name="f98"/>
            </a:gdLst>
            <a:ahLst>
              <a:ahXY gdRefX="f0" gdRefY="" maxX="f10" maxY="0" minX="f7" min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b="f98" l="f96" r="f97" t="f96"/>
            <a:pathLst>
              <a:path>
                <a:moveTo>
                  <a:pt x="f38" y="f37"/>
                </a:moveTo>
                <a:arcTo hR="f48" stAng="f81" swAng="f64" wR="f47"/>
                <a:lnTo>
                  <a:pt x="f37" y="f44"/>
                </a:lnTo>
                <a:arcTo hR="f65" stAng="f90" swAng="f68" wR="f48"/>
                <a:lnTo>
                  <a:pt x="f45" y="f39"/>
                </a:lnTo>
                <a:arcTo hR="f70" stAng="f91" swAng="f86" wR="f69"/>
                <a:lnTo>
                  <a:pt x="f40" y="f38"/>
                </a:lnTo>
                <a:arcTo hR="f47" stAng="f87" swAng="f88" wR="f75"/>
                <a:close/>
              </a:path>
            </a:pathLst>
          </a:custGeom>
          <a:noFill/>
          <a:ln w="57150">
            <a:solidFill>
              <a:srgbClr val="808000"/>
            </a:solidFill>
            <a:prstDash val="solid"/>
            <a:round/>
          </a:ln>
        </p:spPr>
        <p:txBody>
          <a:bodyPr/>
          <a:lstStyle/>
          <a:p>
            <a:pPr fontAlgn="auto" indent="-342900" marL="342900">
              <a:spcBef>
                <a:spcPts val="70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r>
              <a:rPr b="1" dirty="0" i="1" kern="0" lang="uk-UA" sz="1600">
                <a:solidFill>
                  <a:srgbClr val="990033"/>
                </a:solidFill>
                <a:effectLst>
                  <a:outerShdw dir="2700000" dist="38096">
                    <a:srgbClr val="C0C0C0"/>
                  </a:outerShdw>
                </a:effectLst>
                <a:latin pitchFamily="18" typeface="Times New Roman"/>
              </a:rPr>
              <a:t>Місце роботи:</a:t>
            </a:r>
            <a:r>
              <a:rPr dirty="0" i="1" kern="0" lang="uk-UA" sz="1400">
                <a:solidFill>
                  <a:srgbClr val="990033"/>
                </a:solidFill>
                <a:effectLst>
                  <a:outerShdw dir="2700000" dist="38096">
                    <a:srgbClr val="C0C0C0"/>
                  </a:outerShdw>
                </a:effectLst>
                <a:latin pitchFamily="18" typeface="Times New Roman"/>
              </a:rPr>
              <a:t> </a:t>
            </a:r>
            <a:r>
              <a:rPr b="1" dirty="0" i="1" kern="0" lang="uk-UA" sz="1400">
                <a:solidFill>
                  <a:srgbClr val="000000"/>
                </a:solidFill>
                <a:effectLst>
                  <a:outerShdw dir="2700000" dist="38096">
                    <a:srgbClr val="C0C0C0"/>
                  </a:outerShdw>
                </a:effectLst>
                <a:latin pitchFamily="18" typeface="Times New Roman"/>
              </a:rPr>
              <a:t>Чернігівська </a:t>
            </a:r>
            <a:r>
              <a:rPr b="1" dirty="0" kern="0" lang="uk-UA" sz="1400">
                <a:solidFill>
                  <a:srgbClr val="000000"/>
                </a:solidFill>
                <a:latin pitchFamily="18" typeface="Times New Roman"/>
              </a:rPr>
              <a:t> </a:t>
            </a:r>
            <a:r>
              <a:rPr b="1" dirty="0" i="1" kern="0" lang="uk-UA" sz="1400">
                <a:solidFill>
                  <a:srgbClr val="000000"/>
                </a:solidFill>
                <a:latin pitchFamily="18" typeface="Times New Roman"/>
              </a:rPr>
              <a:t>загальноосвітня  школа  І- ІІІ ступенів імені  Героя Радянського Союзу А. М. Темника  Чернігівської  районної ради  Запорізької області  </a:t>
            </a:r>
            <a:endParaRPr b="1" dirty="0" i="1" kern="0" lang="uk-UA" sz="2800">
              <a:solidFill>
                <a:srgbClr val="000000"/>
              </a:solidFill>
              <a:latin pitchFamily="18" typeface="Times New Roman"/>
            </a:endParaRPr>
          </a:p>
          <a:p>
            <a:pPr fontAlgn="auto" hangingPunct="0" indent="-342900" marL="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endParaRPr b="1" dirty="0" kern="0" lang="en-US" sz="14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0" name="Group 53"/>
          <p:cNvGrpSpPr>
            <a:grpSpLocks/>
          </p:cNvGrpSpPr>
          <p:nvPr/>
        </p:nvGrpSpPr>
        <p:grpSpPr bwMode="auto">
          <a:xfrm>
            <a:off x="914400" y="4191000"/>
            <a:ext cx="762000" cy="609600"/>
            <a:chOff x="827083" y="4292595"/>
            <a:chExt cx="685800" cy="482602"/>
          </a:xfrm>
        </p:grpSpPr>
        <p:sp>
          <p:nvSpPr>
            <p:cNvPr id="18464" name="Oval 54"/>
            <p:cNvSpPr>
              <a:spLocks/>
            </p:cNvSpPr>
            <p:nvPr/>
          </p:nvSpPr>
          <p:spPr bwMode="auto">
            <a:xfrm>
              <a:off x="827083" y="4447906"/>
              <a:ext cx="685800" cy="168341"/>
            </a:xfrm>
            <a:custGeom>
              <a:avLst/>
              <a:gdLst>
                <a:gd fmla="*/ 342900 w 685800" name="T0"/>
                <a:gd fmla="*/ 0 h 168341" name="T1"/>
                <a:gd fmla="*/ 685800 w 685800" name="T2"/>
                <a:gd fmla="*/ 84171 h 168341" name="T3"/>
                <a:gd fmla="*/ 342900 w 685800" name="T4"/>
                <a:gd fmla="*/ 168341 h 168341" name="T5"/>
                <a:gd fmla="*/ 0 w 685800" name="T6"/>
                <a:gd fmla="*/ 84171 h 168341" name="T7"/>
                <a:gd fmla="*/ 100433 w 685800" name="T8"/>
                <a:gd fmla="*/ 24653 h 168341" name="T9"/>
                <a:gd fmla="*/ 100433 w 685800" name="T10"/>
                <a:gd fmla="*/ 143688 h 168341" name="T11"/>
                <a:gd fmla="*/ 585367 w 685800" name="T12"/>
                <a:gd fmla="*/ 143688 h 168341" name="T13"/>
                <a:gd fmla="*/ 585367 w 685800" name="T14"/>
                <a:gd fmla="*/ 24653 h 168341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100433 w 685800" name="T24"/>
                <a:gd fmla="*/ 24653 h 168341" name="T25"/>
                <a:gd fmla="*/ 585367 w 685800" name="T26"/>
                <a:gd fmla="*/ 143688 h 168341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68341" w="685800">
                  <a:moveTo>
                    <a:pt x="0" y="84170"/>
                  </a:moveTo>
                  <a:lnTo>
                    <a:pt x="0" y="84170"/>
                  </a:lnTo>
                  <a:cubicBezTo>
                    <a:pt x="0" y="37684"/>
                    <a:pt x="153521" y="0"/>
                    <a:pt x="342899" y="0"/>
                  </a:cubicBezTo>
                  <a:cubicBezTo>
                    <a:pt x="532278" y="0"/>
                    <a:pt x="685800" y="37684"/>
                    <a:pt x="685800" y="84170"/>
                  </a:cubicBezTo>
                  <a:cubicBezTo>
                    <a:pt x="685800" y="84170"/>
                    <a:pt x="685799" y="84170"/>
                    <a:pt x="685799" y="84170"/>
                  </a:cubicBezTo>
                  <a:lnTo>
                    <a:pt x="685800" y="84171"/>
                  </a:lnTo>
                  <a:cubicBezTo>
                    <a:pt x="685800" y="130656"/>
                    <a:pt x="532278" y="168340"/>
                    <a:pt x="342900" y="168341"/>
                  </a:cubicBezTo>
                  <a:cubicBezTo>
                    <a:pt x="153521" y="168341"/>
                    <a:pt x="0" y="130656"/>
                    <a:pt x="0" y="84171"/>
                  </a:cubicBez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65" name="Oval 55"/>
            <p:cNvSpPr>
              <a:spLocks/>
            </p:cNvSpPr>
            <p:nvPr/>
          </p:nvSpPr>
          <p:spPr bwMode="auto">
            <a:xfrm>
              <a:off x="866156" y="4457389"/>
              <a:ext cx="607243" cy="149056"/>
            </a:xfrm>
            <a:custGeom>
              <a:avLst/>
              <a:gdLst>
                <a:gd fmla="*/ 303622 w 607243" name="T0"/>
                <a:gd fmla="*/ 0 h 149056" name="T1"/>
                <a:gd fmla="*/ 607243 w 607243" name="T2"/>
                <a:gd fmla="*/ 74528 h 149056" name="T3"/>
                <a:gd fmla="*/ 303622 w 607243" name="T4"/>
                <a:gd fmla="*/ 149056 h 149056" name="T5"/>
                <a:gd fmla="*/ 0 w 607243" name="T6"/>
                <a:gd fmla="*/ 74528 h 149056" name="T7"/>
                <a:gd fmla="*/ 88929 w 607243" name="T8"/>
                <a:gd fmla="*/ 21829 h 149056" name="T9"/>
                <a:gd fmla="*/ 88929 w 607243" name="T10"/>
                <a:gd fmla="*/ 127227 h 149056" name="T11"/>
                <a:gd fmla="*/ 518314 w 607243" name="T12"/>
                <a:gd fmla="*/ 127227 h 149056" name="T13"/>
                <a:gd fmla="*/ 518314 w 607243" name="T14"/>
                <a:gd fmla="*/ 21829 h 149056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88929 w 607243" name="T24"/>
                <a:gd fmla="*/ 21829 h 149056" name="T25"/>
                <a:gd fmla="*/ 518314 w 607243" name="T26"/>
                <a:gd fmla="*/ 127227 h 149056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49056" w="607243">
                  <a:moveTo>
                    <a:pt x="0" y="74528"/>
                  </a:moveTo>
                  <a:lnTo>
                    <a:pt x="0" y="74528"/>
                  </a:lnTo>
                  <a:cubicBezTo>
                    <a:pt x="0" y="33367"/>
                    <a:pt x="135936" y="0"/>
                    <a:pt x="303621" y="0"/>
                  </a:cubicBezTo>
                  <a:cubicBezTo>
                    <a:pt x="471307" y="0"/>
                    <a:pt x="607244" y="33367"/>
                    <a:pt x="607244" y="74528"/>
                  </a:cubicBezTo>
                  <a:cubicBezTo>
                    <a:pt x="607244" y="74528"/>
                    <a:pt x="607243" y="74528"/>
                    <a:pt x="607243" y="74528"/>
                  </a:cubicBezTo>
                  <a:lnTo>
                    <a:pt x="607244" y="74529"/>
                  </a:lnTo>
                  <a:cubicBezTo>
                    <a:pt x="607244" y="115689"/>
                    <a:pt x="471307" y="149056"/>
                    <a:pt x="303622" y="149057"/>
                  </a:cubicBezTo>
                  <a:cubicBezTo>
                    <a:pt x="135936" y="149057"/>
                    <a:pt x="0" y="115689"/>
                    <a:pt x="0" y="74529"/>
                  </a:cubicBezTo>
                  <a:close/>
                </a:path>
              </a:pathLst>
            </a:cu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66" name="Oval 56"/>
            <p:cNvSpPr>
              <a:spLocks/>
            </p:cNvSpPr>
            <p:nvPr/>
          </p:nvSpPr>
          <p:spPr bwMode="auto">
            <a:xfrm>
              <a:off x="1252581" y="4292595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E2D700"/>
                </a:gs>
                <a:gs pos="100000">
                  <a:srgbClr val="FFFFFF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67" name="Oval 57"/>
            <p:cNvSpPr>
              <a:spLocks/>
            </p:cNvSpPr>
            <p:nvPr/>
          </p:nvSpPr>
          <p:spPr bwMode="auto">
            <a:xfrm>
              <a:off x="1252581" y="4292595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68" name="Oval 58"/>
            <p:cNvSpPr>
              <a:spLocks/>
            </p:cNvSpPr>
            <p:nvPr/>
          </p:nvSpPr>
          <p:spPr bwMode="auto">
            <a:xfrm>
              <a:off x="936647" y="4294159"/>
              <a:ext cx="470083" cy="481038"/>
            </a:xfrm>
            <a:custGeom>
              <a:avLst/>
              <a:gdLst>
                <a:gd fmla="*/ 235042 w 470083" name="T0"/>
                <a:gd fmla="*/ 0 h 481038" name="T1"/>
                <a:gd fmla="*/ 470083 w 470083" name="T2"/>
                <a:gd fmla="*/ 240519 h 481038" name="T3"/>
                <a:gd fmla="*/ 235042 w 470083" name="T4"/>
                <a:gd fmla="*/ 481038 h 481038" name="T5"/>
                <a:gd fmla="*/ 0 w 470083" name="T6"/>
                <a:gd fmla="*/ 240519 h 481038" name="T7"/>
                <a:gd fmla="*/ 68842 w 470083" name="T8"/>
                <a:gd fmla="*/ 70446 h 481038" name="T9"/>
                <a:gd fmla="*/ 68842 w 470083" name="T10"/>
                <a:gd fmla="*/ 410592 h 481038" name="T11"/>
                <a:gd fmla="*/ 401241 w 470083" name="T12"/>
                <a:gd fmla="*/ 410592 h 481038" name="T13"/>
                <a:gd fmla="*/ 401241 w 47008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842 w 470083" name="T24"/>
                <a:gd fmla="*/ 70446 h 481038" name="T25"/>
                <a:gd fmla="*/ 401241 w 47008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7008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231" y="0"/>
                    <a:pt x="235041" y="0"/>
                  </a:cubicBezTo>
                  <a:cubicBezTo>
                    <a:pt x="364852" y="0"/>
                    <a:pt x="470084" y="107684"/>
                    <a:pt x="470084" y="240519"/>
                  </a:cubicBezTo>
                  <a:cubicBezTo>
                    <a:pt x="470084" y="373353"/>
                    <a:pt x="364852" y="481037"/>
                    <a:pt x="235042" y="481038"/>
                  </a:cubicBezTo>
                  <a:cubicBezTo>
                    <a:pt x="10523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7A7400"/>
                </a:gs>
                <a:gs pos="50000">
                  <a:srgbClr val="E2D700"/>
                </a:gs>
                <a:gs pos="100000">
                  <a:srgbClr val="7A7400"/>
                </a:gs>
              </a:gsLst>
              <a:lin ang="189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8469" name="Oval 59"/>
            <p:cNvSpPr>
              <a:spLocks/>
            </p:cNvSpPr>
            <p:nvPr/>
          </p:nvSpPr>
          <p:spPr bwMode="auto">
            <a:xfrm>
              <a:off x="936647" y="4294159"/>
              <a:ext cx="469233" cy="481038"/>
            </a:xfrm>
            <a:custGeom>
              <a:avLst/>
              <a:gdLst>
                <a:gd fmla="*/ 234617 w 469233" name="T0"/>
                <a:gd fmla="*/ 0 h 481038" name="T1"/>
                <a:gd fmla="*/ 469233 w 469233" name="T2"/>
                <a:gd fmla="*/ 240519 h 481038" name="T3"/>
                <a:gd fmla="*/ 234617 w 469233" name="T4"/>
                <a:gd fmla="*/ 481038 h 481038" name="T5"/>
                <a:gd fmla="*/ 0 w 469233" name="T6"/>
                <a:gd fmla="*/ 240519 h 481038" name="T7"/>
                <a:gd fmla="*/ 68718 w 469233" name="T8"/>
                <a:gd fmla="*/ 70446 h 481038" name="T9"/>
                <a:gd fmla="*/ 68718 w 469233" name="T10"/>
                <a:gd fmla="*/ 410592 h 481038" name="T11"/>
                <a:gd fmla="*/ 400515 w 469233" name="T12"/>
                <a:gd fmla="*/ 410592 h 481038" name="T13"/>
                <a:gd fmla="*/ 400515 w 46923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718 w 469233" name="T24"/>
                <a:gd fmla="*/ 70446 h 481038" name="T25"/>
                <a:gd fmla="*/ 400515 w 46923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6923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041" y="0"/>
                    <a:pt x="234615" y="0"/>
                  </a:cubicBezTo>
                  <a:cubicBezTo>
                    <a:pt x="364190" y="0"/>
                    <a:pt x="469232" y="107684"/>
                    <a:pt x="469232" y="240519"/>
                  </a:cubicBezTo>
                  <a:cubicBezTo>
                    <a:pt x="469232" y="373353"/>
                    <a:pt x="364190" y="481037"/>
                    <a:pt x="234616" y="481038"/>
                  </a:cubicBezTo>
                  <a:cubicBezTo>
                    <a:pt x="10504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33CCCC"/>
                </a:gs>
                <a:gs pos="100000">
                  <a:srgbClr val="185E5E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91" name="AutoShape 52"/>
          <p:cNvSpPr/>
          <p:nvPr/>
        </p:nvSpPr>
        <p:spPr>
          <a:xfrm>
            <a:off x="1752600" y="4191000"/>
            <a:ext cx="6229350" cy="581025"/>
          </a:xfrm>
          <a:custGeom>
            <a:avLst>
              <a:gd fmla="val 10800" name="f0"/>
            </a:avLst>
            <a:gdLst>
              <a:gd fmla="val 10800000" name="f1"/>
              <a:gd fmla="val 5400000" name="f2"/>
              <a:gd fmla="val 16200000" name="f3"/>
              <a:gd fmla="val w" name="f4"/>
              <a:gd fmla="val h" name="f5"/>
              <a:gd fmla="val ss" name="f6"/>
              <a:gd fmla="val 0" name="f7"/>
              <a:gd fmla="*/ 5419351 1 1725033" name="f8"/>
              <a:gd fmla="val 45" name="f9"/>
              <a:gd fmla="val 10800" name="f10"/>
              <a:gd fmla="val -2147483647" name="f11"/>
              <a:gd fmla="val 2147483647" name="f12"/>
              <a:gd fmla="abs f4" name="f13"/>
              <a:gd fmla="abs f5" name="f14"/>
              <a:gd fmla="abs f6" name="f15"/>
              <a:gd fmla="*/ f8 1 180" name="f16"/>
              <a:gd fmla="pin 0 f0 10800" name="f17"/>
              <a:gd fmla="+- 0 0 f2" name="f18"/>
              <a:gd fmla="?: f13 f4 1" name="f19"/>
              <a:gd fmla="?: f14 f5 1" name="f20"/>
              <a:gd fmla="?: f15 f6 1" name="f21"/>
              <a:gd fmla="*/ f9 f16 1" name="f22"/>
              <a:gd fmla="+- f7 f17 0" name="f23"/>
              <a:gd fmla="*/ f19 1 21600" name="f24"/>
              <a:gd fmla="*/ f20 1 21600" name="f25"/>
              <a:gd fmla="*/ 21600 f19 1" name="f26"/>
              <a:gd fmla="*/ 21600 f20 1" name="f27"/>
              <a:gd fmla="+- 0 0 f22" name="f28"/>
              <a:gd fmla="min f25 f24" name="f29"/>
              <a:gd fmla="*/ f26 1 f21" name="f30"/>
              <a:gd fmla="*/ f27 1 f21" name="f31"/>
              <a:gd fmla="*/ f28 f1 1" name="f32"/>
              <a:gd fmla="*/ f32 1 f8" name="f33"/>
              <a:gd fmla="+- f31 0 f17" name="f34"/>
              <a:gd fmla="+- f30 0 f17" name="f35"/>
              <a:gd fmla="*/ f17 f29 1" name="f36"/>
              <a:gd fmla="*/ f7 f29 1" name="f37"/>
              <a:gd fmla="*/ f23 f29 1" name="f38"/>
              <a:gd fmla="*/ f31 f29 1" name="f39"/>
              <a:gd fmla="*/ f30 f29 1" name="f40"/>
              <a:gd fmla="+- f33 0 f2" name="f41"/>
              <a:gd fmla="+- f37 0 f38" name="f42"/>
              <a:gd fmla="+- f38 0 f37" name="f43"/>
              <a:gd fmla="*/ f34 f29 1" name="f44"/>
              <a:gd fmla="*/ f35 f29 1" name="f45"/>
              <a:gd fmla="cos 1 f41" name="f46"/>
              <a:gd fmla="abs f42" name="f47"/>
              <a:gd fmla="abs f43" name="f48"/>
              <a:gd fmla="?: f42 f18 f2" name="f49"/>
              <a:gd fmla="?: f42 f2 f18" name="f50"/>
              <a:gd fmla="?: f42 f3 f2" name="f51"/>
              <a:gd fmla="?: f42 f2 f3" name="f52"/>
              <a:gd fmla="+- f39 0 f44" name="f53"/>
              <a:gd fmla="?: f43 f18 f2" name="f54"/>
              <a:gd fmla="?: f43 f2 f18" name="f55"/>
              <a:gd fmla="+- f40 0 f45" name="f56"/>
              <a:gd fmla="+- f44 0 f39" name="f57"/>
              <a:gd fmla="+- f45 0 f40" name="f58"/>
              <a:gd fmla="?: f42 0 f1" name="f59"/>
              <a:gd fmla="?: f42 f1 0" name="f60"/>
              <a:gd fmla="+- 0 0 f46" name="f61"/>
              <a:gd fmla="?: f42 f52 f51" name="f62"/>
              <a:gd fmla="?: f42 f51 f52" name="f63"/>
              <a:gd fmla="?: f43 f50 f49" name="f64"/>
              <a:gd fmla="abs f53" name="f65"/>
              <a:gd fmla="?: f53 0 f1" name="f66"/>
              <a:gd fmla="?: f53 f1 0" name="f67"/>
              <a:gd fmla="?: f53 f54 f55" name="f68"/>
              <a:gd fmla="abs f56" name="f69"/>
              <a:gd fmla="abs f57" name="f70"/>
              <a:gd fmla="?: f56 f18 f2" name="f71"/>
              <a:gd fmla="?: f56 f2 f18" name="f72"/>
              <a:gd fmla="?: f56 f3 f2" name="f73"/>
              <a:gd fmla="?: f56 f2 f3" name="f74"/>
              <a:gd fmla="abs f58" name="f75"/>
              <a:gd fmla="?: f58 f18 f2" name="f76"/>
              <a:gd fmla="?: f58 f2 f18" name="f77"/>
              <a:gd fmla="?: f58 f60 f59" name="f78"/>
              <a:gd fmla="?: f58 f59 f60" name="f79"/>
              <a:gd fmla="*/ f17 f61 1" name="f80"/>
              <a:gd fmla="?: f43 f63 f62" name="f81"/>
              <a:gd fmla="?: f43 f67 f66" name="f82"/>
              <a:gd fmla="?: f43 f66 f67" name="f83"/>
              <a:gd fmla="?: f56 f74 f73" name="f84"/>
              <a:gd fmla="?: f56 f73 f74" name="f85"/>
              <a:gd fmla="?: f57 f72 f71" name="f86"/>
              <a:gd fmla="?: f42 f78 f79" name="f87"/>
              <a:gd fmla="?: f42 f76 f77" name="f88"/>
              <a:gd fmla="*/ f80 3163 1" name="f89"/>
              <a:gd fmla="?: f53 f82 f83" name="f90"/>
              <a:gd fmla="?: f57 f85 f84" name="f91"/>
              <a:gd fmla="*/ f89 1 7636" name="f92"/>
              <a:gd fmla="+- f7 f92 0" name="f93"/>
              <a:gd fmla="+- f30 0 f92" name="f94"/>
              <a:gd fmla="+- f31 0 f92" name="f95"/>
              <a:gd fmla="*/ f93 f29 1" name="f96"/>
              <a:gd fmla="*/ f94 f29 1" name="f97"/>
              <a:gd fmla="*/ f95 f29 1" name="f98"/>
            </a:gdLst>
            <a:ahLst>
              <a:ahXY gdRefX="f0" gdRefY="" maxX="f10" maxY="0" minX="f7" min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b="f98" l="f96" r="f97" t="f96"/>
            <a:pathLst>
              <a:path>
                <a:moveTo>
                  <a:pt x="f38" y="f37"/>
                </a:moveTo>
                <a:arcTo hR="f48" stAng="f81" swAng="f64" wR="f47"/>
                <a:lnTo>
                  <a:pt x="f37" y="f44"/>
                </a:lnTo>
                <a:arcTo hR="f65" stAng="f90" swAng="f68" wR="f48"/>
                <a:lnTo>
                  <a:pt x="f45" y="f39"/>
                </a:lnTo>
                <a:arcTo hR="f70" stAng="f91" swAng="f86" wR="f69"/>
                <a:lnTo>
                  <a:pt x="f40" y="f38"/>
                </a:lnTo>
                <a:arcTo hR="f47" stAng="f87" swAng="f88" wR="f75"/>
                <a:close/>
              </a:path>
            </a:pathLst>
          </a:custGeom>
          <a:noFill/>
          <a:ln w="57150">
            <a:solidFill>
              <a:srgbClr val="33CCCC"/>
            </a:solidFill>
            <a:prstDash val="solid"/>
            <a:round/>
          </a:ln>
        </p:spPr>
        <p:txBody>
          <a:bodyPr/>
          <a:lstStyle/>
          <a:p>
            <a:pPr fontAlgn="auto" indent="-342900" marL="342900">
              <a:spcBef>
                <a:spcPts val="40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r>
              <a:rPr b="1" dirty="0" i="1" kern="0" lang="uk-UA" sz="1600">
                <a:solidFill>
                  <a:srgbClr val="990033"/>
                </a:solidFill>
                <a:effectLst>
                  <a:outerShdw dir="2700000" dist="38096">
                    <a:srgbClr val="C0C0C0"/>
                  </a:outerShdw>
                </a:effectLst>
                <a:latin pitchFamily="18" typeface="Times New Roman"/>
              </a:rPr>
              <a:t>Посада:</a:t>
            </a:r>
            <a:r>
              <a:rPr dirty="0" i="1" kern="0" lang="uk-UA" sz="1400">
                <a:solidFill>
                  <a:srgbClr val="000000"/>
                </a:solidFill>
                <a:latin pitchFamily="18" typeface="Times New Roman"/>
              </a:rPr>
              <a:t> </a:t>
            </a:r>
            <a:r>
              <a:rPr b="1" dirty="0" i="1" kern="0" lang="uk-UA" sz="1400">
                <a:solidFill>
                  <a:srgbClr val="000000"/>
                </a:solidFill>
                <a:latin pitchFamily="18" typeface="Times New Roman"/>
              </a:rPr>
              <a:t>вчитель  початкових  класів</a:t>
            </a:r>
            <a:endParaRPr b="1" dirty="0" i="1" kern="0" lang="ru-RU" sz="1400">
              <a:solidFill>
                <a:srgbClr val="000000"/>
              </a:solidFill>
              <a:latin pitchFamily="18" typeface="Times New Roman"/>
            </a:endParaRPr>
          </a:p>
          <a:p>
            <a:pPr fontAlgn="auto" hangingPunct="0" indent="-342900" marL="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endParaRPr b="1" dirty="0" kern="0" lang="en-US" sz="6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92" name="Group 53"/>
          <p:cNvGrpSpPr>
            <a:grpSpLocks/>
          </p:cNvGrpSpPr>
          <p:nvPr/>
        </p:nvGrpSpPr>
        <p:grpSpPr bwMode="auto">
          <a:xfrm>
            <a:off x="1143000" y="4953000"/>
            <a:ext cx="685800" cy="482600"/>
            <a:chOff x="900117" y="5084758"/>
            <a:chExt cx="685800" cy="482602"/>
          </a:xfrm>
        </p:grpSpPr>
        <p:sp>
          <p:nvSpPr>
            <p:cNvPr id="18458" name="Oval 54"/>
            <p:cNvSpPr>
              <a:spLocks/>
            </p:cNvSpPr>
            <p:nvPr/>
          </p:nvSpPr>
          <p:spPr bwMode="auto">
            <a:xfrm>
              <a:off x="900117" y="5240069"/>
              <a:ext cx="685800" cy="168341"/>
            </a:xfrm>
            <a:custGeom>
              <a:avLst/>
              <a:gdLst>
                <a:gd fmla="*/ 342900 w 685800" name="T0"/>
                <a:gd fmla="*/ 0 h 168341" name="T1"/>
                <a:gd fmla="*/ 685800 w 685800" name="T2"/>
                <a:gd fmla="*/ 84171 h 168341" name="T3"/>
                <a:gd fmla="*/ 342900 w 685800" name="T4"/>
                <a:gd fmla="*/ 168341 h 168341" name="T5"/>
                <a:gd fmla="*/ 0 w 685800" name="T6"/>
                <a:gd fmla="*/ 84171 h 168341" name="T7"/>
                <a:gd fmla="*/ 100433 w 685800" name="T8"/>
                <a:gd fmla="*/ 24653 h 168341" name="T9"/>
                <a:gd fmla="*/ 100433 w 685800" name="T10"/>
                <a:gd fmla="*/ 143688 h 168341" name="T11"/>
                <a:gd fmla="*/ 585367 w 685800" name="T12"/>
                <a:gd fmla="*/ 143688 h 168341" name="T13"/>
                <a:gd fmla="*/ 585367 w 685800" name="T14"/>
                <a:gd fmla="*/ 24653 h 168341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100433 w 685800" name="T24"/>
                <a:gd fmla="*/ 24653 h 168341" name="T25"/>
                <a:gd fmla="*/ 585367 w 685800" name="T26"/>
                <a:gd fmla="*/ 143688 h 168341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68341" w="685800">
                  <a:moveTo>
                    <a:pt x="0" y="84170"/>
                  </a:moveTo>
                  <a:lnTo>
                    <a:pt x="0" y="84170"/>
                  </a:lnTo>
                  <a:cubicBezTo>
                    <a:pt x="0" y="37684"/>
                    <a:pt x="153521" y="0"/>
                    <a:pt x="342899" y="0"/>
                  </a:cubicBezTo>
                  <a:cubicBezTo>
                    <a:pt x="532278" y="0"/>
                    <a:pt x="685800" y="37684"/>
                    <a:pt x="685800" y="84170"/>
                  </a:cubicBezTo>
                  <a:cubicBezTo>
                    <a:pt x="685800" y="84170"/>
                    <a:pt x="685799" y="84170"/>
                    <a:pt x="685799" y="84170"/>
                  </a:cubicBezTo>
                  <a:lnTo>
                    <a:pt x="685800" y="84171"/>
                  </a:lnTo>
                  <a:cubicBezTo>
                    <a:pt x="685800" y="130656"/>
                    <a:pt x="532278" y="168340"/>
                    <a:pt x="342900" y="168341"/>
                  </a:cubicBezTo>
                  <a:cubicBezTo>
                    <a:pt x="153521" y="168341"/>
                    <a:pt x="0" y="130656"/>
                    <a:pt x="0" y="84171"/>
                  </a:cubicBez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59" name="Oval 55"/>
            <p:cNvSpPr>
              <a:spLocks/>
            </p:cNvSpPr>
            <p:nvPr/>
          </p:nvSpPr>
          <p:spPr bwMode="auto">
            <a:xfrm>
              <a:off x="939180" y="5249552"/>
              <a:ext cx="607243" cy="149056"/>
            </a:xfrm>
            <a:custGeom>
              <a:avLst/>
              <a:gdLst>
                <a:gd fmla="*/ 303622 w 607243" name="T0"/>
                <a:gd fmla="*/ 0 h 149056" name="T1"/>
                <a:gd fmla="*/ 607243 w 607243" name="T2"/>
                <a:gd fmla="*/ 74528 h 149056" name="T3"/>
                <a:gd fmla="*/ 303622 w 607243" name="T4"/>
                <a:gd fmla="*/ 149056 h 149056" name="T5"/>
                <a:gd fmla="*/ 0 w 607243" name="T6"/>
                <a:gd fmla="*/ 74528 h 149056" name="T7"/>
                <a:gd fmla="*/ 88929 w 607243" name="T8"/>
                <a:gd fmla="*/ 21829 h 149056" name="T9"/>
                <a:gd fmla="*/ 88929 w 607243" name="T10"/>
                <a:gd fmla="*/ 127227 h 149056" name="T11"/>
                <a:gd fmla="*/ 518314 w 607243" name="T12"/>
                <a:gd fmla="*/ 127227 h 149056" name="T13"/>
                <a:gd fmla="*/ 518314 w 607243" name="T14"/>
                <a:gd fmla="*/ 21829 h 149056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88929 w 607243" name="T24"/>
                <a:gd fmla="*/ 21829 h 149056" name="T25"/>
                <a:gd fmla="*/ 518314 w 607243" name="T26"/>
                <a:gd fmla="*/ 127227 h 149056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49056" w="607243">
                  <a:moveTo>
                    <a:pt x="0" y="74528"/>
                  </a:moveTo>
                  <a:lnTo>
                    <a:pt x="0" y="74528"/>
                  </a:lnTo>
                  <a:cubicBezTo>
                    <a:pt x="0" y="33367"/>
                    <a:pt x="135936" y="0"/>
                    <a:pt x="303621" y="0"/>
                  </a:cubicBezTo>
                  <a:cubicBezTo>
                    <a:pt x="471307" y="0"/>
                    <a:pt x="607244" y="33367"/>
                    <a:pt x="607244" y="74528"/>
                  </a:cubicBezTo>
                  <a:cubicBezTo>
                    <a:pt x="607244" y="74528"/>
                    <a:pt x="607243" y="74528"/>
                    <a:pt x="607243" y="74528"/>
                  </a:cubicBezTo>
                  <a:lnTo>
                    <a:pt x="607244" y="74529"/>
                  </a:lnTo>
                  <a:cubicBezTo>
                    <a:pt x="607244" y="115689"/>
                    <a:pt x="471307" y="149056"/>
                    <a:pt x="303622" y="149057"/>
                  </a:cubicBezTo>
                  <a:cubicBezTo>
                    <a:pt x="135936" y="149057"/>
                    <a:pt x="0" y="115689"/>
                    <a:pt x="0" y="74529"/>
                  </a:cubicBezTo>
                  <a:close/>
                </a:path>
              </a:pathLst>
            </a:cu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60" name="Oval 56"/>
            <p:cNvSpPr>
              <a:spLocks/>
            </p:cNvSpPr>
            <p:nvPr/>
          </p:nvSpPr>
          <p:spPr bwMode="auto">
            <a:xfrm>
              <a:off x="1325605" y="5084758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E2D700"/>
                </a:gs>
                <a:gs pos="100000">
                  <a:srgbClr val="FFFFFF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61" name="Oval 57"/>
            <p:cNvSpPr>
              <a:spLocks/>
            </p:cNvSpPr>
            <p:nvPr/>
          </p:nvSpPr>
          <p:spPr bwMode="auto">
            <a:xfrm>
              <a:off x="1325605" y="5084758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62" name="Oval 58"/>
            <p:cNvSpPr>
              <a:spLocks/>
            </p:cNvSpPr>
            <p:nvPr/>
          </p:nvSpPr>
          <p:spPr bwMode="auto">
            <a:xfrm>
              <a:off x="1009671" y="5086322"/>
              <a:ext cx="470083" cy="481038"/>
            </a:xfrm>
            <a:custGeom>
              <a:avLst/>
              <a:gdLst>
                <a:gd fmla="*/ 235042 w 470083" name="T0"/>
                <a:gd fmla="*/ 0 h 481038" name="T1"/>
                <a:gd fmla="*/ 470083 w 470083" name="T2"/>
                <a:gd fmla="*/ 240519 h 481038" name="T3"/>
                <a:gd fmla="*/ 235042 w 470083" name="T4"/>
                <a:gd fmla="*/ 481038 h 481038" name="T5"/>
                <a:gd fmla="*/ 0 w 470083" name="T6"/>
                <a:gd fmla="*/ 240519 h 481038" name="T7"/>
                <a:gd fmla="*/ 68842 w 470083" name="T8"/>
                <a:gd fmla="*/ 70446 h 481038" name="T9"/>
                <a:gd fmla="*/ 68842 w 470083" name="T10"/>
                <a:gd fmla="*/ 410592 h 481038" name="T11"/>
                <a:gd fmla="*/ 401241 w 470083" name="T12"/>
                <a:gd fmla="*/ 410592 h 481038" name="T13"/>
                <a:gd fmla="*/ 401241 w 47008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842 w 470083" name="T24"/>
                <a:gd fmla="*/ 70446 h 481038" name="T25"/>
                <a:gd fmla="*/ 401241 w 47008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7008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231" y="0"/>
                    <a:pt x="235041" y="0"/>
                  </a:cubicBezTo>
                  <a:cubicBezTo>
                    <a:pt x="364852" y="0"/>
                    <a:pt x="470084" y="107684"/>
                    <a:pt x="470084" y="240519"/>
                  </a:cubicBezTo>
                  <a:cubicBezTo>
                    <a:pt x="470084" y="373353"/>
                    <a:pt x="364852" y="481037"/>
                    <a:pt x="235042" y="481038"/>
                  </a:cubicBezTo>
                  <a:cubicBezTo>
                    <a:pt x="10523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7A7400"/>
                </a:gs>
                <a:gs pos="50000">
                  <a:srgbClr val="E2D700"/>
                </a:gs>
                <a:gs pos="100000">
                  <a:srgbClr val="7A7400"/>
                </a:gs>
              </a:gsLst>
              <a:lin ang="189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8463" name="Oval 59"/>
            <p:cNvSpPr>
              <a:spLocks/>
            </p:cNvSpPr>
            <p:nvPr/>
          </p:nvSpPr>
          <p:spPr bwMode="auto">
            <a:xfrm>
              <a:off x="972299" y="5084758"/>
              <a:ext cx="469233" cy="481038"/>
            </a:xfrm>
            <a:custGeom>
              <a:avLst/>
              <a:gdLst>
                <a:gd fmla="*/ 234617 w 469233" name="T0"/>
                <a:gd fmla="*/ 0 h 481038" name="T1"/>
                <a:gd fmla="*/ 469233 w 469233" name="T2"/>
                <a:gd fmla="*/ 240519 h 481038" name="T3"/>
                <a:gd fmla="*/ 234617 w 469233" name="T4"/>
                <a:gd fmla="*/ 481038 h 481038" name="T5"/>
                <a:gd fmla="*/ 0 w 469233" name="T6"/>
                <a:gd fmla="*/ 240519 h 481038" name="T7"/>
                <a:gd fmla="*/ 68718 w 469233" name="T8"/>
                <a:gd fmla="*/ 70446 h 481038" name="T9"/>
                <a:gd fmla="*/ 68718 w 469233" name="T10"/>
                <a:gd fmla="*/ 410592 h 481038" name="T11"/>
                <a:gd fmla="*/ 400515 w 469233" name="T12"/>
                <a:gd fmla="*/ 410592 h 481038" name="T13"/>
                <a:gd fmla="*/ 400515 w 46923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718 w 469233" name="T24"/>
                <a:gd fmla="*/ 70446 h 481038" name="T25"/>
                <a:gd fmla="*/ 400515 w 46923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6923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041" y="0"/>
                    <a:pt x="234615" y="0"/>
                  </a:cubicBezTo>
                  <a:cubicBezTo>
                    <a:pt x="364190" y="0"/>
                    <a:pt x="469232" y="107684"/>
                    <a:pt x="469232" y="240519"/>
                  </a:cubicBezTo>
                  <a:cubicBezTo>
                    <a:pt x="469232" y="373353"/>
                    <a:pt x="364190" y="481037"/>
                    <a:pt x="234616" y="481038"/>
                  </a:cubicBezTo>
                  <a:cubicBezTo>
                    <a:pt x="10504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000080"/>
                </a:gs>
                <a:gs pos="100000">
                  <a:srgbClr val="00003B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99" name="AutoShape 52"/>
          <p:cNvSpPr/>
          <p:nvPr/>
        </p:nvSpPr>
        <p:spPr>
          <a:xfrm>
            <a:off x="1828800" y="4953000"/>
            <a:ext cx="2524125" cy="533400"/>
          </a:xfrm>
          <a:custGeom>
            <a:avLst>
              <a:gd fmla="val 10800" name="f0"/>
            </a:avLst>
            <a:gdLst>
              <a:gd fmla="val 10800000" name="f1"/>
              <a:gd fmla="val 5400000" name="f2"/>
              <a:gd fmla="val 16200000" name="f3"/>
              <a:gd fmla="val w" name="f4"/>
              <a:gd fmla="val h" name="f5"/>
              <a:gd fmla="val ss" name="f6"/>
              <a:gd fmla="val 0" name="f7"/>
              <a:gd fmla="*/ 5419351 1 1725033" name="f8"/>
              <a:gd fmla="val 45" name="f9"/>
              <a:gd fmla="val 10800" name="f10"/>
              <a:gd fmla="val -2147483647" name="f11"/>
              <a:gd fmla="val 2147483647" name="f12"/>
              <a:gd fmla="abs f4" name="f13"/>
              <a:gd fmla="abs f5" name="f14"/>
              <a:gd fmla="abs f6" name="f15"/>
              <a:gd fmla="*/ f8 1 180" name="f16"/>
              <a:gd fmla="pin 0 f0 10800" name="f17"/>
              <a:gd fmla="+- 0 0 f2" name="f18"/>
              <a:gd fmla="?: f13 f4 1" name="f19"/>
              <a:gd fmla="?: f14 f5 1" name="f20"/>
              <a:gd fmla="?: f15 f6 1" name="f21"/>
              <a:gd fmla="*/ f9 f16 1" name="f22"/>
              <a:gd fmla="+- f7 f17 0" name="f23"/>
              <a:gd fmla="*/ f19 1 21600" name="f24"/>
              <a:gd fmla="*/ f20 1 21600" name="f25"/>
              <a:gd fmla="*/ 21600 f19 1" name="f26"/>
              <a:gd fmla="*/ 21600 f20 1" name="f27"/>
              <a:gd fmla="+- 0 0 f22" name="f28"/>
              <a:gd fmla="min f25 f24" name="f29"/>
              <a:gd fmla="*/ f26 1 f21" name="f30"/>
              <a:gd fmla="*/ f27 1 f21" name="f31"/>
              <a:gd fmla="*/ f28 f1 1" name="f32"/>
              <a:gd fmla="*/ f32 1 f8" name="f33"/>
              <a:gd fmla="+- f31 0 f17" name="f34"/>
              <a:gd fmla="+- f30 0 f17" name="f35"/>
              <a:gd fmla="*/ f17 f29 1" name="f36"/>
              <a:gd fmla="*/ f7 f29 1" name="f37"/>
              <a:gd fmla="*/ f23 f29 1" name="f38"/>
              <a:gd fmla="*/ f31 f29 1" name="f39"/>
              <a:gd fmla="*/ f30 f29 1" name="f40"/>
              <a:gd fmla="+- f33 0 f2" name="f41"/>
              <a:gd fmla="+- f37 0 f38" name="f42"/>
              <a:gd fmla="+- f38 0 f37" name="f43"/>
              <a:gd fmla="*/ f34 f29 1" name="f44"/>
              <a:gd fmla="*/ f35 f29 1" name="f45"/>
              <a:gd fmla="cos 1 f41" name="f46"/>
              <a:gd fmla="abs f42" name="f47"/>
              <a:gd fmla="abs f43" name="f48"/>
              <a:gd fmla="?: f42 f18 f2" name="f49"/>
              <a:gd fmla="?: f42 f2 f18" name="f50"/>
              <a:gd fmla="?: f42 f3 f2" name="f51"/>
              <a:gd fmla="?: f42 f2 f3" name="f52"/>
              <a:gd fmla="+- f39 0 f44" name="f53"/>
              <a:gd fmla="?: f43 f18 f2" name="f54"/>
              <a:gd fmla="?: f43 f2 f18" name="f55"/>
              <a:gd fmla="+- f40 0 f45" name="f56"/>
              <a:gd fmla="+- f44 0 f39" name="f57"/>
              <a:gd fmla="+- f45 0 f40" name="f58"/>
              <a:gd fmla="?: f42 0 f1" name="f59"/>
              <a:gd fmla="?: f42 f1 0" name="f60"/>
              <a:gd fmla="+- 0 0 f46" name="f61"/>
              <a:gd fmla="?: f42 f52 f51" name="f62"/>
              <a:gd fmla="?: f42 f51 f52" name="f63"/>
              <a:gd fmla="?: f43 f50 f49" name="f64"/>
              <a:gd fmla="abs f53" name="f65"/>
              <a:gd fmla="?: f53 0 f1" name="f66"/>
              <a:gd fmla="?: f53 f1 0" name="f67"/>
              <a:gd fmla="?: f53 f54 f55" name="f68"/>
              <a:gd fmla="abs f56" name="f69"/>
              <a:gd fmla="abs f57" name="f70"/>
              <a:gd fmla="?: f56 f18 f2" name="f71"/>
              <a:gd fmla="?: f56 f2 f18" name="f72"/>
              <a:gd fmla="?: f56 f3 f2" name="f73"/>
              <a:gd fmla="?: f56 f2 f3" name="f74"/>
              <a:gd fmla="abs f58" name="f75"/>
              <a:gd fmla="?: f58 f18 f2" name="f76"/>
              <a:gd fmla="?: f58 f2 f18" name="f77"/>
              <a:gd fmla="?: f58 f60 f59" name="f78"/>
              <a:gd fmla="?: f58 f59 f60" name="f79"/>
              <a:gd fmla="*/ f17 f61 1" name="f80"/>
              <a:gd fmla="?: f43 f63 f62" name="f81"/>
              <a:gd fmla="?: f43 f67 f66" name="f82"/>
              <a:gd fmla="?: f43 f66 f67" name="f83"/>
              <a:gd fmla="?: f56 f74 f73" name="f84"/>
              <a:gd fmla="?: f56 f73 f74" name="f85"/>
              <a:gd fmla="?: f57 f72 f71" name="f86"/>
              <a:gd fmla="?: f42 f78 f79" name="f87"/>
              <a:gd fmla="?: f42 f76 f77" name="f88"/>
              <a:gd fmla="*/ f80 3163 1" name="f89"/>
              <a:gd fmla="?: f53 f82 f83" name="f90"/>
              <a:gd fmla="?: f57 f85 f84" name="f91"/>
              <a:gd fmla="*/ f89 1 7636" name="f92"/>
              <a:gd fmla="+- f7 f92 0" name="f93"/>
              <a:gd fmla="+- f30 0 f92" name="f94"/>
              <a:gd fmla="+- f31 0 f92" name="f95"/>
              <a:gd fmla="*/ f93 f29 1" name="f96"/>
              <a:gd fmla="*/ f94 f29 1" name="f97"/>
              <a:gd fmla="*/ f95 f29 1" name="f98"/>
            </a:gdLst>
            <a:ahLst>
              <a:ahXY gdRefX="f0" gdRefY="" maxX="f10" maxY="0" minX="f7" min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b="f98" l="f96" r="f97" t="f96"/>
            <a:pathLst>
              <a:path>
                <a:moveTo>
                  <a:pt x="f38" y="f37"/>
                </a:moveTo>
                <a:arcTo hR="f48" stAng="f81" swAng="f64" wR="f47"/>
                <a:lnTo>
                  <a:pt x="f37" y="f44"/>
                </a:lnTo>
                <a:arcTo hR="f65" stAng="f90" swAng="f68" wR="f48"/>
                <a:lnTo>
                  <a:pt x="f45" y="f39"/>
                </a:lnTo>
                <a:arcTo hR="f70" stAng="f91" swAng="f86" wR="f69"/>
                <a:lnTo>
                  <a:pt x="f40" y="f38"/>
                </a:lnTo>
                <a:arcTo hR="f47" stAng="f87" swAng="f88" wR="f75"/>
                <a:close/>
              </a:path>
            </a:pathLst>
          </a:custGeom>
          <a:noFill/>
          <a:ln w="57150">
            <a:solidFill>
              <a:srgbClr val="000080"/>
            </a:solidFill>
            <a:prstDash val="solid"/>
            <a:round/>
          </a:ln>
        </p:spPr>
        <p:txBody>
          <a:bodyPr/>
          <a:lstStyle/>
          <a:p>
            <a:pPr fontAlgn="auto" indent="-342900" marL="342900">
              <a:spcBef>
                <a:spcPts val="40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r>
              <a:rPr b="1" dirty="0" i="1" kern="0" lang="uk-UA" sz="1600">
                <a:solidFill>
                  <a:srgbClr val="990033"/>
                </a:solidFill>
                <a:effectLst>
                  <a:outerShdw dir="2700000" dist="38096">
                    <a:srgbClr val="C0C0C0"/>
                  </a:outerShdw>
                </a:effectLst>
                <a:latin pitchFamily="18" typeface="Times New Roman"/>
              </a:rPr>
              <a:t>Стаж  роботи: </a:t>
            </a:r>
            <a:r>
              <a:rPr b="1" dirty="0" i="1" kern="0" lang="uk-UA" sz="1400">
                <a:solidFill>
                  <a:srgbClr val="000000"/>
                </a:solidFill>
                <a:latin pitchFamily="18" typeface="Times New Roman"/>
              </a:rPr>
              <a:t>22 роки.</a:t>
            </a:r>
            <a:endParaRPr b="1" dirty="0" i="1" kern="0" lang="ru-RU" sz="1400">
              <a:solidFill>
                <a:srgbClr val="000000"/>
              </a:solidFill>
              <a:latin pitchFamily="18" typeface="Times New Roman"/>
            </a:endParaRPr>
          </a:p>
          <a:p>
            <a:pPr fontAlgn="auto" hangingPunct="0" indent="-342900" marL="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endParaRPr b="1" dirty="0" kern="0" lang="en-US" sz="6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AutoShape 52"/>
          <p:cNvSpPr/>
          <p:nvPr/>
        </p:nvSpPr>
        <p:spPr>
          <a:xfrm>
            <a:off x="4343400" y="4876800"/>
            <a:ext cx="2362200" cy="685800"/>
          </a:xfrm>
          <a:custGeom>
            <a:avLst>
              <a:gd fmla="val 10800" name="f0"/>
            </a:avLst>
            <a:gdLst>
              <a:gd fmla="val 10800000" name="f1"/>
              <a:gd fmla="val 5400000" name="f2"/>
              <a:gd fmla="val 16200000" name="f3"/>
              <a:gd fmla="val w" name="f4"/>
              <a:gd fmla="val h" name="f5"/>
              <a:gd fmla="val ss" name="f6"/>
              <a:gd fmla="val 0" name="f7"/>
              <a:gd fmla="*/ 5419351 1 1725033" name="f8"/>
              <a:gd fmla="val 45" name="f9"/>
              <a:gd fmla="val 10800" name="f10"/>
              <a:gd fmla="val -2147483647" name="f11"/>
              <a:gd fmla="val 2147483647" name="f12"/>
              <a:gd fmla="abs f4" name="f13"/>
              <a:gd fmla="abs f5" name="f14"/>
              <a:gd fmla="abs f6" name="f15"/>
              <a:gd fmla="*/ f8 1 180" name="f16"/>
              <a:gd fmla="pin 0 f0 10800" name="f17"/>
              <a:gd fmla="+- 0 0 f2" name="f18"/>
              <a:gd fmla="?: f13 f4 1" name="f19"/>
              <a:gd fmla="?: f14 f5 1" name="f20"/>
              <a:gd fmla="?: f15 f6 1" name="f21"/>
              <a:gd fmla="*/ f9 f16 1" name="f22"/>
              <a:gd fmla="+- f7 f17 0" name="f23"/>
              <a:gd fmla="*/ f19 1 21600" name="f24"/>
              <a:gd fmla="*/ f20 1 21600" name="f25"/>
              <a:gd fmla="*/ 21600 f19 1" name="f26"/>
              <a:gd fmla="*/ 21600 f20 1" name="f27"/>
              <a:gd fmla="+- 0 0 f22" name="f28"/>
              <a:gd fmla="min f25 f24" name="f29"/>
              <a:gd fmla="*/ f26 1 f21" name="f30"/>
              <a:gd fmla="*/ f27 1 f21" name="f31"/>
              <a:gd fmla="*/ f28 f1 1" name="f32"/>
              <a:gd fmla="*/ f32 1 f8" name="f33"/>
              <a:gd fmla="+- f31 0 f17" name="f34"/>
              <a:gd fmla="+- f30 0 f17" name="f35"/>
              <a:gd fmla="*/ f17 f29 1" name="f36"/>
              <a:gd fmla="*/ f7 f29 1" name="f37"/>
              <a:gd fmla="*/ f23 f29 1" name="f38"/>
              <a:gd fmla="*/ f31 f29 1" name="f39"/>
              <a:gd fmla="*/ f30 f29 1" name="f40"/>
              <a:gd fmla="+- f33 0 f2" name="f41"/>
              <a:gd fmla="+- f37 0 f38" name="f42"/>
              <a:gd fmla="+- f38 0 f37" name="f43"/>
              <a:gd fmla="*/ f34 f29 1" name="f44"/>
              <a:gd fmla="*/ f35 f29 1" name="f45"/>
              <a:gd fmla="cos 1 f41" name="f46"/>
              <a:gd fmla="abs f42" name="f47"/>
              <a:gd fmla="abs f43" name="f48"/>
              <a:gd fmla="?: f42 f18 f2" name="f49"/>
              <a:gd fmla="?: f42 f2 f18" name="f50"/>
              <a:gd fmla="?: f42 f3 f2" name="f51"/>
              <a:gd fmla="?: f42 f2 f3" name="f52"/>
              <a:gd fmla="+- f39 0 f44" name="f53"/>
              <a:gd fmla="?: f43 f18 f2" name="f54"/>
              <a:gd fmla="?: f43 f2 f18" name="f55"/>
              <a:gd fmla="+- f40 0 f45" name="f56"/>
              <a:gd fmla="+- f44 0 f39" name="f57"/>
              <a:gd fmla="+- f45 0 f40" name="f58"/>
              <a:gd fmla="?: f42 0 f1" name="f59"/>
              <a:gd fmla="?: f42 f1 0" name="f60"/>
              <a:gd fmla="+- 0 0 f46" name="f61"/>
              <a:gd fmla="?: f42 f52 f51" name="f62"/>
              <a:gd fmla="?: f42 f51 f52" name="f63"/>
              <a:gd fmla="?: f43 f50 f49" name="f64"/>
              <a:gd fmla="abs f53" name="f65"/>
              <a:gd fmla="?: f53 0 f1" name="f66"/>
              <a:gd fmla="?: f53 f1 0" name="f67"/>
              <a:gd fmla="?: f53 f54 f55" name="f68"/>
              <a:gd fmla="abs f56" name="f69"/>
              <a:gd fmla="abs f57" name="f70"/>
              <a:gd fmla="?: f56 f18 f2" name="f71"/>
              <a:gd fmla="?: f56 f2 f18" name="f72"/>
              <a:gd fmla="?: f56 f3 f2" name="f73"/>
              <a:gd fmla="?: f56 f2 f3" name="f74"/>
              <a:gd fmla="abs f58" name="f75"/>
              <a:gd fmla="?: f58 f18 f2" name="f76"/>
              <a:gd fmla="?: f58 f2 f18" name="f77"/>
              <a:gd fmla="?: f58 f60 f59" name="f78"/>
              <a:gd fmla="?: f58 f59 f60" name="f79"/>
              <a:gd fmla="*/ f17 f61 1" name="f80"/>
              <a:gd fmla="?: f43 f63 f62" name="f81"/>
              <a:gd fmla="?: f43 f67 f66" name="f82"/>
              <a:gd fmla="?: f43 f66 f67" name="f83"/>
              <a:gd fmla="?: f56 f74 f73" name="f84"/>
              <a:gd fmla="?: f56 f73 f74" name="f85"/>
              <a:gd fmla="?: f57 f72 f71" name="f86"/>
              <a:gd fmla="?: f42 f78 f79" name="f87"/>
              <a:gd fmla="?: f42 f76 f77" name="f88"/>
              <a:gd fmla="*/ f80 3163 1" name="f89"/>
              <a:gd fmla="?: f53 f82 f83" name="f90"/>
              <a:gd fmla="?: f57 f85 f84" name="f91"/>
              <a:gd fmla="*/ f89 1 7636" name="f92"/>
              <a:gd fmla="+- f7 f92 0" name="f93"/>
              <a:gd fmla="+- f30 0 f92" name="f94"/>
              <a:gd fmla="+- f31 0 f92" name="f95"/>
              <a:gd fmla="*/ f93 f29 1" name="f96"/>
              <a:gd fmla="*/ f94 f29 1" name="f97"/>
              <a:gd fmla="*/ f95 f29 1" name="f98"/>
            </a:gdLst>
            <a:ahLst>
              <a:ahXY gdRefX="f0" gdRefY="" maxX="f10" maxY="0" minX="f7" min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b="f98" l="f96" r="f97" t="f96"/>
            <a:pathLst>
              <a:path>
                <a:moveTo>
                  <a:pt x="f38" y="f37"/>
                </a:moveTo>
                <a:arcTo hR="f48" stAng="f81" swAng="f64" wR="f47"/>
                <a:lnTo>
                  <a:pt x="f37" y="f44"/>
                </a:lnTo>
                <a:arcTo hR="f65" stAng="f90" swAng="f68" wR="f48"/>
                <a:lnTo>
                  <a:pt x="f45" y="f39"/>
                </a:lnTo>
                <a:arcTo hR="f70" stAng="f91" swAng="f86" wR="f69"/>
                <a:lnTo>
                  <a:pt x="f40" y="f38"/>
                </a:lnTo>
                <a:arcTo hR="f47" stAng="f87" swAng="f88" wR="f75"/>
                <a:close/>
              </a:path>
            </a:pathLst>
          </a:custGeom>
          <a:noFill/>
          <a:ln w="57150">
            <a:solidFill>
              <a:srgbClr val="000080"/>
            </a:solidFill>
            <a:prstDash val="solid"/>
            <a:round/>
          </a:ln>
        </p:spPr>
        <p:txBody>
          <a:bodyPr/>
          <a:lstStyle/>
          <a:p>
            <a:pPr fontAlgn="auto" indent="-342900" marL="342900">
              <a:spcBef>
                <a:spcPts val="40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r>
              <a:rPr b="1" dirty="0" i="1" kern="0" lang="uk-UA" sz="1600">
                <a:solidFill>
                  <a:srgbClr val="990033"/>
                </a:solidFill>
                <a:effectLst>
                  <a:outerShdw dir="2700000" dist="38096">
                    <a:srgbClr val="C0C0C0"/>
                  </a:outerShdw>
                </a:effectLst>
                <a:latin pitchFamily="18" typeface="Times New Roman"/>
              </a:rPr>
              <a:t>Категорія:</a:t>
            </a:r>
            <a:r>
              <a:rPr b="1" dirty="0" i="1" kern="0" lang="uk-UA" sz="1400">
                <a:solidFill>
                  <a:srgbClr val="000000"/>
                </a:solidFill>
                <a:latin pitchFamily="18" typeface="Times New Roman"/>
              </a:rPr>
              <a:t>вища,</a:t>
            </a:r>
          </a:p>
          <a:p>
            <a:pPr fontAlgn="auto" indent="-342900" marL="342900">
              <a:spcBef>
                <a:spcPts val="40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r>
              <a:rPr b="1" dirty="0" err="1" i="1" kern="0" lang="uk-UA" sz="1600">
                <a:solidFill>
                  <a:srgbClr val="000000"/>
                </a:solidFill>
                <a:latin pitchFamily="18" typeface="Times New Roman"/>
              </a:rPr>
              <a:t>“</a:t>
            </a:r>
            <a:r>
              <a:rPr b="1" dirty="0" err="1" i="1" kern="0" lang="uk-UA" sz="1400">
                <a:solidFill>
                  <a:srgbClr val="000000"/>
                </a:solidFill>
                <a:latin pitchFamily="18" typeface="Times New Roman"/>
              </a:rPr>
              <a:t>старший</a:t>
            </a:r>
            <a:r>
              <a:rPr b="1" dirty="0" i="1" kern="0" lang="uk-UA" sz="1400">
                <a:solidFill>
                  <a:srgbClr val="000000"/>
                </a:solidFill>
                <a:latin pitchFamily="18" typeface="Times New Roman"/>
              </a:rPr>
              <a:t>  </a:t>
            </a:r>
            <a:r>
              <a:rPr b="1" dirty="0" err="1" i="1" kern="0" lang="uk-UA" sz="1400">
                <a:solidFill>
                  <a:srgbClr val="000000"/>
                </a:solidFill>
                <a:latin pitchFamily="18" typeface="Times New Roman"/>
              </a:rPr>
              <a:t>вчитель”</a:t>
            </a:r>
            <a:r>
              <a:rPr b="1" dirty="0" i="1" kern="0" lang="uk-UA" sz="1400">
                <a:solidFill>
                  <a:srgbClr val="000000"/>
                </a:solidFill>
                <a:latin pitchFamily="18" typeface="Times New Roman"/>
              </a:rPr>
              <a:t> </a:t>
            </a:r>
          </a:p>
          <a:p>
            <a:pPr fontAlgn="auto" hangingPunct="0" indent="-342900" marL="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endParaRPr b="1" dirty="0" kern="0" lang="en-US" sz="7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AutoShape 52"/>
          <p:cNvSpPr/>
          <p:nvPr/>
        </p:nvSpPr>
        <p:spPr>
          <a:xfrm>
            <a:off x="6705600" y="4876800"/>
            <a:ext cx="2160588" cy="563563"/>
          </a:xfrm>
          <a:custGeom>
            <a:avLst>
              <a:gd fmla="val 10800" name="f0"/>
            </a:avLst>
            <a:gdLst>
              <a:gd fmla="val 10800000" name="f1"/>
              <a:gd fmla="val 5400000" name="f2"/>
              <a:gd fmla="val 16200000" name="f3"/>
              <a:gd fmla="val w" name="f4"/>
              <a:gd fmla="val h" name="f5"/>
              <a:gd fmla="val ss" name="f6"/>
              <a:gd fmla="val 0" name="f7"/>
              <a:gd fmla="*/ 5419351 1 1725033" name="f8"/>
              <a:gd fmla="val 45" name="f9"/>
              <a:gd fmla="val 10800" name="f10"/>
              <a:gd fmla="val -2147483647" name="f11"/>
              <a:gd fmla="val 2147483647" name="f12"/>
              <a:gd fmla="abs f4" name="f13"/>
              <a:gd fmla="abs f5" name="f14"/>
              <a:gd fmla="abs f6" name="f15"/>
              <a:gd fmla="*/ f8 1 180" name="f16"/>
              <a:gd fmla="pin 0 f0 10800" name="f17"/>
              <a:gd fmla="+- 0 0 f2" name="f18"/>
              <a:gd fmla="?: f13 f4 1" name="f19"/>
              <a:gd fmla="?: f14 f5 1" name="f20"/>
              <a:gd fmla="?: f15 f6 1" name="f21"/>
              <a:gd fmla="*/ f9 f16 1" name="f22"/>
              <a:gd fmla="+- f7 f17 0" name="f23"/>
              <a:gd fmla="*/ f19 1 21600" name="f24"/>
              <a:gd fmla="*/ f20 1 21600" name="f25"/>
              <a:gd fmla="*/ 21600 f19 1" name="f26"/>
              <a:gd fmla="*/ 21600 f20 1" name="f27"/>
              <a:gd fmla="+- 0 0 f22" name="f28"/>
              <a:gd fmla="min f25 f24" name="f29"/>
              <a:gd fmla="*/ f26 1 f21" name="f30"/>
              <a:gd fmla="*/ f27 1 f21" name="f31"/>
              <a:gd fmla="*/ f28 f1 1" name="f32"/>
              <a:gd fmla="*/ f32 1 f8" name="f33"/>
              <a:gd fmla="+- f31 0 f17" name="f34"/>
              <a:gd fmla="+- f30 0 f17" name="f35"/>
              <a:gd fmla="*/ f17 f29 1" name="f36"/>
              <a:gd fmla="*/ f7 f29 1" name="f37"/>
              <a:gd fmla="*/ f23 f29 1" name="f38"/>
              <a:gd fmla="*/ f31 f29 1" name="f39"/>
              <a:gd fmla="*/ f30 f29 1" name="f40"/>
              <a:gd fmla="+- f33 0 f2" name="f41"/>
              <a:gd fmla="+- f37 0 f38" name="f42"/>
              <a:gd fmla="+- f38 0 f37" name="f43"/>
              <a:gd fmla="*/ f34 f29 1" name="f44"/>
              <a:gd fmla="*/ f35 f29 1" name="f45"/>
              <a:gd fmla="cos 1 f41" name="f46"/>
              <a:gd fmla="abs f42" name="f47"/>
              <a:gd fmla="abs f43" name="f48"/>
              <a:gd fmla="?: f42 f18 f2" name="f49"/>
              <a:gd fmla="?: f42 f2 f18" name="f50"/>
              <a:gd fmla="?: f42 f3 f2" name="f51"/>
              <a:gd fmla="?: f42 f2 f3" name="f52"/>
              <a:gd fmla="+- f39 0 f44" name="f53"/>
              <a:gd fmla="?: f43 f18 f2" name="f54"/>
              <a:gd fmla="?: f43 f2 f18" name="f55"/>
              <a:gd fmla="+- f40 0 f45" name="f56"/>
              <a:gd fmla="+- f44 0 f39" name="f57"/>
              <a:gd fmla="+- f45 0 f40" name="f58"/>
              <a:gd fmla="?: f42 0 f1" name="f59"/>
              <a:gd fmla="?: f42 f1 0" name="f60"/>
              <a:gd fmla="+- 0 0 f46" name="f61"/>
              <a:gd fmla="?: f42 f52 f51" name="f62"/>
              <a:gd fmla="?: f42 f51 f52" name="f63"/>
              <a:gd fmla="?: f43 f50 f49" name="f64"/>
              <a:gd fmla="abs f53" name="f65"/>
              <a:gd fmla="?: f53 0 f1" name="f66"/>
              <a:gd fmla="?: f53 f1 0" name="f67"/>
              <a:gd fmla="?: f53 f54 f55" name="f68"/>
              <a:gd fmla="abs f56" name="f69"/>
              <a:gd fmla="abs f57" name="f70"/>
              <a:gd fmla="?: f56 f18 f2" name="f71"/>
              <a:gd fmla="?: f56 f2 f18" name="f72"/>
              <a:gd fmla="?: f56 f3 f2" name="f73"/>
              <a:gd fmla="?: f56 f2 f3" name="f74"/>
              <a:gd fmla="abs f58" name="f75"/>
              <a:gd fmla="?: f58 f18 f2" name="f76"/>
              <a:gd fmla="?: f58 f2 f18" name="f77"/>
              <a:gd fmla="?: f58 f60 f59" name="f78"/>
              <a:gd fmla="?: f58 f59 f60" name="f79"/>
              <a:gd fmla="*/ f17 f61 1" name="f80"/>
              <a:gd fmla="?: f43 f63 f62" name="f81"/>
              <a:gd fmla="?: f43 f67 f66" name="f82"/>
              <a:gd fmla="?: f43 f66 f67" name="f83"/>
              <a:gd fmla="?: f56 f74 f73" name="f84"/>
              <a:gd fmla="?: f56 f73 f74" name="f85"/>
              <a:gd fmla="?: f57 f72 f71" name="f86"/>
              <a:gd fmla="?: f42 f78 f79" name="f87"/>
              <a:gd fmla="?: f42 f76 f77" name="f88"/>
              <a:gd fmla="*/ f80 3163 1" name="f89"/>
              <a:gd fmla="?: f53 f82 f83" name="f90"/>
              <a:gd fmla="?: f57 f85 f84" name="f91"/>
              <a:gd fmla="*/ f89 1 7636" name="f92"/>
              <a:gd fmla="+- f7 f92 0" name="f93"/>
              <a:gd fmla="+- f30 0 f92" name="f94"/>
              <a:gd fmla="+- f31 0 f92" name="f95"/>
              <a:gd fmla="*/ f93 f29 1" name="f96"/>
              <a:gd fmla="*/ f94 f29 1" name="f97"/>
              <a:gd fmla="*/ f95 f29 1" name="f98"/>
            </a:gdLst>
            <a:ahLst>
              <a:ahXY gdRefX="f0" gdRefY="" maxX="f10" maxY="0" minX="f7" minY="0">
                <a:pos x="f36" y="f37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b="f98" l="f96" r="f97" t="f96"/>
            <a:pathLst>
              <a:path>
                <a:moveTo>
                  <a:pt x="f38" y="f37"/>
                </a:moveTo>
                <a:arcTo hR="f48" stAng="f81" swAng="f64" wR="f47"/>
                <a:lnTo>
                  <a:pt x="f37" y="f44"/>
                </a:lnTo>
                <a:arcTo hR="f65" stAng="f90" swAng="f68" wR="f48"/>
                <a:lnTo>
                  <a:pt x="f45" y="f39"/>
                </a:lnTo>
                <a:arcTo hR="f70" stAng="f91" swAng="f86" wR="f69"/>
                <a:lnTo>
                  <a:pt x="f40" y="f38"/>
                </a:lnTo>
                <a:arcTo hR="f47" stAng="f87" swAng="f88" wR="f75"/>
                <a:close/>
              </a:path>
            </a:pathLst>
          </a:custGeom>
          <a:noFill/>
          <a:ln w="57150">
            <a:solidFill>
              <a:srgbClr val="000080"/>
            </a:solidFill>
            <a:prstDash val="solid"/>
            <a:round/>
          </a:ln>
        </p:spPr>
        <p:txBody>
          <a:bodyPr/>
          <a:lstStyle/>
          <a:p>
            <a:pPr fontAlgn="auto" indent="-342900" marL="342900">
              <a:spcBef>
                <a:spcPts val="40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r>
              <a:rPr b="1" i="1" kern="0" lang="uk-UA" sz="1600">
                <a:solidFill>
                  <a:srgbClr val="990033"/>
                </a:solidFill>
                <a:effectLst>
                  <a:outerShdw dir="2700000" dist="38096">
                    <a:srgbClr val="C0C0C0"/>
                  </a:outerShdw>
                </a:effectLst>
                <a:latin pitchFamily="18" typeface="Times New Roman"/>
              </a:rPr>
              <a:t>Рік атестації:</a:t>
            </a:r>
            <a:r>
              <a:rPr b="1" i="1" kern="0" lang="uk-UA" sz="1400">
                <a:solidFill>
                  <a:srgbClr val="000000"/>
                </a:solidFill>
                <a:latin pitchFamily="18" typeface="Times New Roman"/>
              </a:rPr>
              <a:t> 2010</a:t>
            </a:r>
            <a:endParaRPr b="1" i="1" kern="0" lang="ru-RU" sz="1400">
              <a:solidFill>
                <a:srgbClr val="000000"/>
              </a:solidFill>
              <a:latin pitchFamily="18" typeface="Times New Roman"/>
            </a:endParaRPr>
          </a:p>
          <a:p>
            <a:pPr fontAlgn="auto" hangingPunct="0" indent="-342900" marL="34290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endParaRPr b="1" kern="0" lang="en-US" sz="60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02" name="Group 53"/>
          <p:cNvGrpSpPr>
            <a:grpSpLocks/>
          </p:cNvGrpSpPr>
          <p:nvPr/>
        </p:nvGrpSpPr>
        <p:grpSpPr bwMode="auto">
          <a:xfrm>
            <a:off x="1143000" y="5791200"/>
            <a:ext cx="685800" cy="533400"/>
            <a:chOff x="1042992" y="5876921"/>
            <a:chExt cx="685800" cy="482602"/>
          </a:xfrm>
        </p:grpSpPr>
        <p:sp>
          <p:nvSpPr>
            <p:cNvPr id="18452" name="Oval 54"/>
            <p:cNvSpPr>
              <a:spLocks/>
            </p:cNvSpPr>
            <p:nvPr/>
          </p:nvSpPr>
          <p:spPr bwMode="auto">
            <a:xfrm>
              <a:off x="1042992" y="6032232"/>
              <a:ext cx="685800" cy="168341"/>
            </a:xfrm>
            <a:custGeom>
              <a:avLst/>
              <a:gdLst>
                <a:gd fmla="*/ 342900 w 685800" name="T0"/>
                <a:gd fmla="*/ 0 h 168341" name="T1"/>
                <a:gd fmla="*/ 685800 w 685800" name="T2"/>
                <a:gd fmla="*/ 84171 h 168341" name="T3"/>
                <a:gd fmla="*/ 342900 w 685800" name="T4"/>
                <a:gd fmla="*/ 168341 h 168341" name="T5"/>
                <a:gd fmla="*/ 0 w 685800" name="T6"/>
                <a:gd fmla="*/ 84171 h 168341" name="T7"/>
                <a:gd fmla="*/ 100433 w 685800" name="T8"/>
                <a:gd fmla="*/ 24653 h 168341" name="T9"/>
                <a:gd fmla="*/ 100433 w 685800" name="T10"/>
                <a:gd fmla="*/ 143688 h 168341" name="T11"/>
                <a:gd fmla="*/ 585367 w 685800" name="T12"/>
                <a:gd fmla="*/ 143688 h 168341" name="T13"/>
                <a:gd fmla="*/ 585367 w 685800" name="T14"/>
                <a:gd fmla="*/ 24653 h 168341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100433 w 685800" name="T24"/>
                <a:gd fmla="*/ 24653 h 168341" name="T25"/>
                <a:gd fmla="*/ 585367 w 685800" name="T26"/>
                <a:gd fmla="*/ 143688 h 168341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68341" w="685800">
                  <a:moveTo>
                    <a:pt x="0" y="84170"/>
                  </a:moveTo>
                  <a:lnTo>
                    <a:pt x="0" y="84170"/>
                  </a:lnTo>
                  <a:cubicBezTo>
                    <a:pt x="0" y="37684"/>
                    <a:pt x="153521" y="0"/>
                    <a:pt x="342899" y="0"/>
                  </a:cubicBezTo>
                  <a:cubicBezTo>
                    <a:pt x="532278" y="0"/>
                    <a:pt x="685800" y="37684"/>
                    <a:pt x="685800" y="84170"/>
                  </a:cubicBezTo>
                  <a:cubicBezTo>
                    <a:pt x="685800" y="84170"/>
                    <a:pt x="685799" y="84170"/>
                    <a:pt x="685799" y="84170"/>
                  </a:cubicBezTo>
                  <a:lnTo>
                    <a:pt x="685800" y="84171"/>
                  </a:lnTo>
                  <a:cubicBezTo>
                    <a:pt x="685800" y="130656"/>
                    <a:pt x="532278" y="168340"/>
                    <a:pt x="342900" y="168341"/>
                  </a:cubicBezTo>
                  <a:cubicBezTo>
                    <a:pt x="153521" y="168341"/>
                    <a:pt x="0" y="130656"/>
                    <a:pt x="0" y="84171"/>
                  </a:cubicBezTo>
                  <a:close/>
                </a:path>
              </a:pathLst>
            </a:custGeom>
            <a:gradFill rotWithShape="0">
              <a:gsLst>
                <a:gs pos="0">
                  <a:srgbClr val="767676"/>
                </a:gs>
                <a:gs pos="50000">
                  <a:srgbClr val="FFFFFF"/>
                </a:gs>
                <a:gs pos="100000">
                  <a:srgbClr val="767676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53" name="Oval 55"/>
            <p:cNvSpPr>
              <a:spLocks/>
            </p:cNvSpPr>
            <p:nvPr/>
          </p:nvSpPr>
          <p:spPr bwMode="auto">
            <a:xfrm>
              <a:off x="1082055" y="6041715"/>
              <a:ext cx="607243" cy="149056"/>
            </a:xfrm>
            <a:custGeom>
              <a:avLst/>
              <a:gdLst>
                <a:gd fmla="*/ 303622 w 607243" name="T0"/>
                <a:gd fmla="*/ 0 h 149056" name="T1"/>
                <a:gd fmla="*/ 607243 w 607243" name="T2"/>
                <a:gd fmla="*/ 74528 h 149056" name="T3"/>
                <a:gd fmla="*/ 303622 w 607243" name="T4"/>
                <a:gd fmla="*/ 149056 h 149056" name="T5"/>
                <a:gd fmla="*/ 0 w 607243" name="T6"/>
                <a:gd fmla="*/ 74528 h 149056" name="T7"/>
                <a:gd fmla="*/ 88929 w 607243" name="T8"/>
                <a:gd fmla="*/ 21829 h 149056" name="T9"/>
                <a:gd fmla="*/ 88929 w 607243" name="T10"/>
                <a:gd fmla="*/ 127227 h 149056" name="T11"/>
                <a:gd fmla="*/ 518314 w 607243" name="T12"/>
                <a:gd fmla="*/ 127227 h 149056" name="T13"/>
                <a:gd fmla="*/ 518314 w 607243" name="T14"/>
                <a:gd fmla="*/ 21829 h 149056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88929 w 607243" name="T24"/>
                <a:gd fmla="*/ 21829 h 149056" name="T25"/>
                <a:gd fmla="*/ 518314 w 607243" name="T26"/>
                <a:gd fmla="*/ 127227 h 149056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149056" w="607243">
                  <a:moveTo>
                    <a:pt x="0" y="74528"/>
                  </a:moveTo>
                  <a:lnTo>
                    <a:pt x="0" y="74528"/>
                  </a:lnTo>
                  <a:cubicBezTo>
                    <a:pt x="0" y="33367"/>
                    <a:pt x="135936" y="0"/>
                    <a:pt x="303621" y="0"/>
                  </a:cubicBezTo>
                  <a:cubicBezTo>
                    <a:pt x="471307" y="0"/>
                    <a:pt x="607244" y="33367"/>
                    <a:pt x="607244" y="74528"/>
                  </a:cubicBezTo>
                  <a:cubicBezTo>
                    <a:pt x="607244" y="74528"/>
                    <a:pt x="607243" y="74528"/>
                    <a:pt x="607243" y="74528"/>
                  </a:cubicBezTo>
                  <a:lnTo>
                    <a:pt x="607244" y="74529"/>
                  </a:lnTo>
                  <a:cubicBezTo>
                    <a:pt x="607244" y="115689"/>
                    <a:pt x="471307" y="149056"/>
                    <a:pt x="303622" y="149057"/>
                  </a:cubicBezTo>
                  <a:cubicBezTo>
                    <a:pt x="135936" y="149057"/>
                    <a:pt x="0" y="115689"/>
                    <a:pt x="0" y="74529"/>
                  </a:cubicBezTo>
                  <a:close/>
                </a:path>
              </a:pathLst>
            </a:custGeom>
            <a:gradFill rotWithShape="0">
              <a:gsLst>
                <a:gs pos="0">
                  <a:srgbClr val="A2A2A2"/>
                </a:gs>
                <a:gs pos="50000">
                  <a:srgbClr val="FFFFFF"/>
                </a:gs>
                <a:gs pos="100000">
                  <a:srgbClr val="A2A2A2"/>
                </a:gs>
              </a:gsLst>
              <a:lin ang="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/>
            <a:lstStyle/>
            <a:p>
              <a:endParaRPr lang="ru-RU"/>
            </a:p>
          </p:txBody>
        </p:sp>
        <p:sp>
          <p:nvSpPr>
            <p:cNvPr id="18454" name="Oval 56"/>
            <p:cNvSpPr>
              <a:spLocks/>
            </p:cNvSpPr>
            <p:nvPr/>
          </p:nvSpPr>
          <p:spPr bwMode="auto">
            <a:xfrm>
              <a:off x="1468480" y="5876921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50000">
                  <a:srgbClr val="E2D700"/>
                </a:gs>
                <a:gs pos="100000">
                  <a:srgbClr val="FFFFFF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55" name="Oval 57"/>
            <p:cNvSpPr>
              <a:spLocks/>
            </p:cNvSpPr>
            <p:nvPr/>
          </p:nvSpPr>
          <p:spPr bwMode="auto">
            <a:xfrm>
              <a:off x="1468480" y="5876921"/>
              <a:ext cx="184297" cy="481038"/>
            </a:xfrm>
            <a:custGeom>
              <a:avLst/>
              <a:gdLst>
                <a:gd fmla="*/ 92149 w 184297" name="T0"/>
                <a:gd fmla="*/ 0 h 481038" name="T1"/>
                <a:gd fmla="*/ 184297 w 184297" name="T2"/>
                <a:gd fmla="*/ 240519 h 481038" name="T3"/>
                <a:gd fmla="*/ 92149 w 184297" name="T4"/>
                <a:gd fmla="*/ 481038 h 481038" name="T5"/>
                <a:gd fmla="*/ 0 w 184297" name="T6"/>
                <a:gd fmla="*/ 240519 h 481038" name="T7"/>
                <a:gd fmla="*/ 26990 w 184297" name="T8"/>
                <a:gd fmla="*/ 70446 h 481038" name="T9"/>
                <a:gd fmla="*/ 26990 w 184297" name="T10"/>
                <a:gd fmla="*/ 410592 h 481038" name="T11"/>
                <a:gd fmla="*/ 157307 w 184297" name="T12"/>
                <a:gd fmla="*/ 410592 h 481038" name="T13"/>
                <a:gd fmla="*/ 157307 w 184297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26990 w 184297" name="T24"/>
                <a:gd fmla="*/ 70446 h 481038" name="T25"/>
                <a:gd fmla="*/ 157307 w 184297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184297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41256" y="0"/>
                    <a:pt x="92148" y="0"/>
                  </a:cubicBezTo>
                  <a:cubicBezTo>
                    <a:pt x="143041" y="0"/>
                    <a:pt x="184298" y="107684"/>
                    <a:pt x="184298" y="240519"/>
                  </a:cubicBezTo>
                  <a:cubicBezTo>
                    <a:pt x="184298" y="373353"/>
                    <a:pt x="143041" y="481037"/>
                    <a:pt x="92149" y="481038"/>
                  </a:cubicBezTo>
                  <a:cubicBezTo>
                    <a:pt x="41256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000000"/>
                </a:gs>
                <a:gs pos="100000">
                  <a:srgbClr val="FFCC00"/>
                </a:gs>
              </a:gsLst>
              <a:lin ang="27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 wrap="none">
              <a:spAutoFit/>
            </a:bodyPr>
            <a:lstStyle/>
            <a:p>
              <a:endParaRPr lang="ru-RU"/>
            </a:p>
          </p:txBody>
        </p:sp>
        <p:sp>
          <p:nvSpPr>
            <p:cNvPr id="18456" name="Oval 58"/>
            <p:cNvSpPr>
              <a:spLocks/>
            </p:cNvSpPr>
            <p:nvPr/>
          </p:nvSpPr>
          <p:spPr bwMode="auto">
            <a:xfrm>
              <a:off x="1152546" y="5878485"/>
              <a:ext cx="470083" cy="481038"/>
            </a:xfrm>
            <a:custGeom>
              <a:avLst/>
              <a:gdLst>
                <a:gd fmla="*/ 235042 w 470083" name="T0"/>
                <a:gd fmla="*/ 0 h 481038" name="T1"/>
                <a:gd fmla="*/ 470083 w 470083" name="T2"/>
                <a:gd fmla="*/ 240519 h 481038" name="T3"/>
                <a:gd fmla="*/ 235042 w 470083" name="T4"/>
                <a:gd fmla="*/ 481038 h 481038" name="T5"/>
                <a:gd fmla="*/ 0 w 470083" name="T6"/>
                <a:gd fmla="*/ 240519 h 481038" name="T7"/>
                <a:gd fmla="*/ 68842 w 470083" name="T8"/>
                <a:gd fmla="*/ 70446 h 481038" name="T9"/>
                <a:gd fmla="*/ 68842 w 470083" name="T10"/>
                <a:gd fmla="*/ 410592 h 481038" name="T11"/>
                <a:gd fmla="*/ 401241 w 470083" name="T12"/>
                <a:gd fmla="*/ 410592 h 481038" name="T13"/>
                <a:gd fmla="*/ 401241 w 47008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842 w 470083" name="T24"/>
                <a:gd fmla="*/ 70446 h 481038" name="T25"/>
                <a:gd fmla="*/ 401241 w 47008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7008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231" y="0"/>
                    <a:pt x="235041" y="0"/>
                  </a:cubicBezTo>
                  <a:cubicBezTo>
                    <a:pt x="364852" y="0"/>
                    <a:pt x="470084" y="107684"/>
                    <a:pt x="470084" y="240519"/>
                  </a:cubicBezTo>
                  <a:cubicBezTo>
                    <a:pt x="470084" y="373353"/>
                    <a:pt x="364852" y="481037"/>
                    <a:pt x="235042" y="481038"/>
                  </a:cubicBezTo>
                  <a:cubicBezTo>
                    <a:pt x="10523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7A7400"/>
                </a:gs>
                <a:gs pos="50000">
                  <a:srgbClr val="E2D700"/>
                </a:gs>
                <a:gs pos="100000">
                  <a:srgbClr val="7A7400"/>
                </a:gs>
              </a:gsLst>
              <a:lin ang="189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  <p:sp>
          <p:nvSpPr>
            <p:cNvPr id="18457" name="Oval 59"/>
            <p:cNvSpPr>
              <a:spLocks/>
            </p:cNvSpPr>
            <p:nvPr/>
          </p:nvSpPr>
          <p:spPr bwMode="auto">
            <a:xfrm>
              <a:off x="1152546" y="5878485"/>
              <a:ext cx="469233" cy="481038"/>
            </a:xfrm>
            <a:custGeom>
              <a:avLst/>
              <a:gdLst>
                <a:gd fmla="*/ 234617 w 469233" name="T0"/>
                <a:gd fmla="*/ 0 h 481038" name="T1"/>
                <a:gd fmla="*/ 469233 w 469233" name="T2"/>
                <a:gd fmla="*/ 240519 h 481038" name="T3"/>
                <a:gd fmla="*/ 234617 w 469233" name="T4"/>
                <a:gd fmla="*/ 481038 h 481038" name="T5"/>
                <a:gd fmla="*/ 0 w 469233" name="T6"/>
                <a:gd fmla="*/ 240519 h 481038" name="T7"/>
                <a:gd fmla="*/ 68718 w 469233" name="T8"/>
                <a:gd fmla="*/ 70446 h 481038" name="T9"/>
                <a:gd fmla="*/ 68718 w 469233" name="T10"/>
                <a:gd fmla="*/ 410592 h 481038" name="T11"/>
                <a:gd fmla="*/ 400515 w 469233" name="T12"/>
                <a:gd fmla="*/ 410592 h 481038" name="T13"/>
                <a:gd fmla="*/ 400515 w 469233" name="T14"/>
                <a:gd fmla="*/ 70446 h 481038" name="T15"/>
                <a:gd fmla="*/ 17694720 60000 65536" name="T16"/>
                <a:gd fmla="*/ 0 60000 65536" name="T17"/>
                <a:gd fmla="*/ 5898240 60000 65536" name="T18"/>
                <a:gd fmla="*/ 11796480 60000 65536" name="T19"/>
                <a:gd fmla="*/ 17694720 60000 65536" name="T20"/>
                <a:gd fmla="*/ 5898240 60000 65536" name="T21"/>
                <a:gd fmla="*/ 5898240 60000 65536" name="T22"/>
                <a:gd fmla="*/ 17694720 60000 65536" name="T23"/>
                <a:gd fmla="*/ 68718 w 469233" name="T24"/>
                <a:gd fmla="*/ 70446 h 481038" name="T25"/>
                <a:gd fmla="*/ 400515 w 469233" name="T26"/>
                <a:gd fmla="*/ 410592 h 481038" name="T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b="T27" l="T24" r="T26" t="T25"/>
              <a:pathLst>
                <a:path h="481038" w="469233">
                  <a:moveTo>
                    <a:pt x="0" y="240519"/>
                  </a:moveTo>
                  <a:lnTo>
                    <a:pt x="0" y="240519"/>
                  </a:lnTo>
                  <a:cubicBezTo>
                    <a:pt x="0" y="107684"/>
                    <a:pt x="105041" y="0"/>
                    <a:pt x="234615" y="0"/>
                  </a:cubicBezTo>
                  <a:cubicBezTo>
                    <a:pt x="364190" y="0"/>
                    <a:pt x="469232" y="107684"/>
                    <a:pt x="469232" y="240519"/>
                  </a:cubicBezTo>
                  <a:cubicBezTo>
                    <a:pt x="469232" y="373353"/>
                    <a:pt x="364190" y="481037"/>
                    <a:pt x="234616" y="481038"/>
                  </a:cubicBezTo>
                  <a:cubicBezTo>
                    <a:pt x="105041" y="481038"/>
                    <a:pt x="0" y="373353"/>
                    <a:pt x="0" y="240519"/>
                  </a:cubicBezTo>
                  <a:close/>
                </a:path>
              </a:pathLst>
            </a:custGeom>
            <a:gradFill rotWithShape="0">
              <a:gsLst>
                <a:gs pos="0">
                  <a:srgbClr val="6600FF"/>
                </a:gs>
                <a:gs pos="100000">
                  <a:srgbClr val="2F0076"/>
                </a:gs>
              </a:gsLst>
              <a:lin ang="5400000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/>
            </a:p>
          </p:txBody>
        </p:sp>
      </p:grpSp>
      <p:sp>
        <p:nvSpPr>
          <p:cNvPr id="109" name="AutoShape 52"/>
          <p:cNvSpPr>
            <a:spLocks/>
          </p:cNvSpPr>
          <p:nvPr/>
        </p:nvSpPr>
        <p:spPr bwMode="auto">
          <a:xfrm>
            <a:off x="1763713" y="5732463"/>
            <a:ext cx="7056437" cy="792162"/>
          </a:xfrm>
          <a:custGeom>
            <a:avLst/>
            <a:gdLst>
              <a:gd fmla="*/ 3528219 w 7056433" name="T0"/>
              <a:gd fmla="*/ 0 h 792163" name="T1"/>
              <a:gd fmla="*/ 7056437 w 7056433" name="T2"/>
              <a:gd fmla="*/ 396081 h 792163" name="T3"/>
              <a:gd fmla="*/ 3528219 w 7056433" name="T4"/>
              <a:gd fmla="*/ 792162 h 792163" name="T5"/>
              <a:gd fmla="*/ 0 w 7056433" name="T6"/>
              <a:gd fmla="*/ 396081 h 792163" name="T7"/>
              <a:gd fmla="*/ 17694720 60000 65536" name="T8"/>
              <a:gd fmla="*/ 0 60000 65536" name="T9"/>
              <a:gd fmla="*/ 5898240 60000 65536" name="T10"/>
              <a:gd fmla="*/ 11796480 60000 65536" name="T11"/>
              <a:gd fmla="*/ 111887 w 7056433" name="T12"/>
              <a:gd fmla="*/ 111887 h 792163" name="T13"/>
              <a:gd fmla="*/ 6944545 w 7056433" name="T14"/>
              <a:gd fmla="*/ 680276 h 792163" name="T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b="T15" l="T12" r="T14" t="T13"/>
            <a:pathLst>
              <a:path h="792163" w="7056433">
                <a:moveTo>
                  <a:pt x="381999" y="0"/>
                </a:moveTo>
                <a:lnTo>
                  <a:pt x="381998" y="0"/>
                </a:lnTo>
                <a:cubicBezTo>
                  <a:pt x="171026" y="0"/>
                  <a:pt x="0" y="171026"/>
                  <a:pt x="0" y="381998"/>
                </a:cubicBezTo>
                <a:lnTo>
                  <a:pt x="0" y="410164"/>
                </a:lnTo>
                <a:cubicBezTo>
                  <a:pt x="0" y="621136"/>
                  <a:pt x="171026" y="792162"/>
                  <a:pt x="381998" y="792163"/>
                </a:cubicBezTo>
                <a:lnTo>
                  <a:pt x="6674434" y="792163"/>
                </a:lnTo>
                <a:cubicBezTo>
                  <a:pt x="6885406" y="792162"/>
                  <a:pt x="7056433" y="621136"/>
                  <a:pt x="7056433" y="410164"/>
                </a:cubicBezTo>
                <a:lnTo>
                  <a:pt x="7056433" y="381999"/>
                </a:lnTo>
                <a:cubicBezTo>
                  <a:pt x="7056433" y="171026"/>
                  <a:pt x="6885406" y="0"/>
                  <a:pt x="6674434" y="0"/>
                </a:cubicBezTo>
                <a:close/>
              </a:path>
            </a:pathLst>
          </a:custGeom>
          <a:noFill/>
          <a:ln w="57150">
            <a:solidFill>
              <a:srgbClr val="6600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0" name="Прямоугольник 109"/>
          <p:cNvSpPr/>
          <p:nvPr/>
        </p:nvSpPr>
        <p:spPr>
          <a:xfrm>
            <a:off x="2057400" y="5638800"/>
            <a:ext cx="6629400" cy="8001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 b="0" baseline="0" cap="none" i="0" kern="0" spc="0" strike="noStrike" sz="1800" u="none">
                <a:solidFill>
                  <a:srgbClr val="000000"/>
                </a:solidFill>
                <a:uFillTx/>
              </a:defRPr>
            </a:pPr>
            <a:r>
              <a:rPr b="1" dirty="0" i="1" kern="0" lang="uk-UA">
                <a:solidFill>
                  <a:srgbClr val="990033"/>
                </a:solidFill>
                <a:effectLst>
                  <a:outerShdw dir="2700000" dist="38096">
                    <a:srgbClr val="C0C0C0"/>
                  </a:outerShdw>
                </a:effectLst>
                <a:latin typeface="Arial"/>
              </a:rPr>
              <a:t>Курси підвищення кваліфікації : </a:t>
            </a:r>
            <a:r>
              <a:rPr b="1" dirty="0" i="1" kern="0" lang="uk-UA" sz="1400">
                <a:solidFill>
                  <a:srgbClr val="000000"/>
                </a:solidFill>
                <a:effectLst>
                  <a:outerShdw dir="2700000" dist="38096">
                    <a:srgbClr val="C0C0C0"/>
                  </a:outerShdw>
                </a:effectLst>
                <a:latin typeface="Arial"/>
              </a:rPr>
              <a:t>2013 рік  Запорізький ОІППО </a:t>
            </a:r>
            <a:r>
              <a:rPr b="1" dirty="0" i="1" kern="0" lang="uk-UA" sz="1400">
                <a:solidFill>
                  <a:srgbClr val="000000"/>
                </a:solidFill>
                <a:latin typeface="Arial"/>
              </a:rPr>
              <a:t>зі</a:t>
            </a:r>
            <a:r>
              <a:rPr b="1" dirty="0" i="1" kern="0" lang="uk-UA" sz="1400">
                <a:solidFill>
                  <a:srgbClr val="000000"/>
                </a:solidFill>
                <a:effectLst>
                  <a:outerShdw dir="2700000" dist="38096">
                    <a:srgbClr val="C0C0C0"/>
                  </a:outerShdw>
                </a:effectLst>
                <a:latin typeface="Arial"/>
              </a:rPr>
              <a:t>  спецкурсом “  Науково – методичні засади навчання  шестирічних </a:t>
            </a:r>
            <a:r>
              <a:rPr b="1" dirty="0" err="1" i="1" kern="0" lang="uk-UA" sz="1400">
                <a:solidFill>
                  <a:srgbClr val="000000"/>
                </a:solidFill>
                <a:effectLst>
                  <a:outerShdw dir="2700000" dist="38096">
                    <a:srgbClr val="C0C0C0"/>
                  </a:outerShdw>
                </a:effectLst>
                <a:latin typeface="Arial"/>
              </a:rPr>
              <a:t>першокласників”</a:t>
            </a:r>
            <a:r>
              <a:rPr b="1" dirty="0" i="1" kern="0" lang="uk-UA" sz="1400">
                <a:solidFill>
                  <a:srgbClr val="000000"/>
                </a:solidFill>
                <a:effectLst>
                  <a:outerShdw dir="2700000" dist="38096">
                    <a:srgbClr val="C0C0C0"/>
                  </a:outerShdw>
                </a:effectLst>
                <a:latin typeface="Arial"/>
              </a:rPr>
              <a:t>.  </a:t>
            </a:r>
            <a:endParaRPr dirty="0" kern="0" lang="ru-RU" sz="140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2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17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2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27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2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33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72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4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35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6">
                      <p:stCondLst>
                        <p:cond delay="indefinite"/>
                      </p:stCondLst>
                      <p:childTnLst>
                        <p:par>
                          <p:cTn fill="hold" id="3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8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4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1">
                      <p:stCondLst>
                        <p:cond delay="indefinite"/>
                      </p:stCondLst>
                      <p:childTnLst>
                        <p:par>
                          <p:cTn fill="hold" id="42">
                            <p:stCondLst>
                              <p:cond delay="0"/>
                            </p:stCondLst>
                            <p:childTnLst>
                              <p:par>
                                <p:cTn fill="hold" id="43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45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6">
                      <p:stCondLst>
                        <p:cond delay="indefinite"/>
                      </p:stCondLst>
                      <p:childTnLst>
                        <p:par>
                          <p:cTn fill="hold" id="4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8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id="53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55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6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1">
                      <p:stCondLst>
                        <p:cond delay="indefinite"/>
                      </p:stCondLst>
                      <p:childTnLst>
                        <p:par>
                          <p:cTn fill="hold" id="62">
                            <p:stCondLst>
                              <p:cond delay="0"/>
                            </p:stCondLst>
                            <p:childTnLst>
                              <p:par>
                                <p:cTn fill="hold" id="63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65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6">
                      <p:stCondLst>
                        <p:cond delay="indefinite"/>
                      </p:stCondLst>
                      <p:childTnLst>
                        <p:par>
                          <p:cTn fill="hold" id="6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8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7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1">
                      <p:stCondLst>
                        <p:cond delay="indefinite"/>
                      </p:stCondLst>
                      <p:childTnLst>
                        <p:par>
                          <p:cTn fill="hold" id="7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3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75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6">
                      <p:stCondLst>
                        <p:cond delay="indefinite"/>
                      </p:stCondLst>
                      <p:childTnLst>
                        <p:par>
                          <p:cTn fill="hold" id="7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8" nodeType="clickEffect" presetClass="entr" presetID="16" presetSubtype="2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 transition="in">
                                      <p:cBhvr>
                                        <p:cTn dur="500" id="8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1">
                      <p:stCondLst>
                        <p:cond delay="indefinite"/>
                      </p:stCondLst>
                      <p:childTnLst>
                        <p:par>
                          <p:cTn fill="hold" id="82">
                            <p:stCondLst>
                              <p:cond delay="0"/>
                            </p:stCondLst>
                            <p:childTnLst>
                              <p:par>
                                <p:cTn fill="hold" id="83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85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6">
                      <p:stCondLst>
                        <p:cond delay="indefinite"/>
                      </p:stCondLst>
                      <p:childTnLst>
                        <p:par>
                          <p:cTn fill="hold" id="8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8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9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1">
                      <p:stCondLst>
                        <p:cond delay="indefinite"/>
                      </p:stCondLst>
                      <p:childTnLst>
                        <p:par>
                          <p:cTn fill="hold" id="9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3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95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17"/>
      <p:bldP animBg="1" grpId="0" spid="32"/>
      <p:bldP animBg="1" grpId="0" spid="47"/>
      <p:bldP animBg="1" grpId="0" spid="69"/>
      <p:bldP animBg="1" grpId="0" spid="91"/>
      <p:bldP animBg="1" grpId="0" spid="99"/>
      <p:bldP animBg="1" grpId="0" spid="100"/>
      <p:bldP animBg="1" grpId="0" spid="101"/>
      <p:bldP animBg="1" grpId="0" spid="109"/>
      <p:bldP grpId="0" spid="11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037"/>
          </a:xfrm>
        </p:spPr>
        <p:txBody>
          <a:bodyPr/>
          <a:lstStyle/>
          <a:p>
            <a:endParaRPr lang="uk-UA" sz="2800" smtClean="0">
              <a:solidFill>
                <a:srgbClr val="0000CC"/>
              </a:solidFill>
            </a:endParaRPr>
          </a:p>
        </p:txBody>
      </p:sp>
      <p:sp>
        <p:nvSpPr>
          <p:cNvPr id="59394" name="Текст 18"/>
          <p:cNvSpPr>
            <a:spLocks noGrp="1"/>
          </p:cNvSpPr>
          <p:nvPr>
            <p:ph type="body" idx="1"/>
          </p:nvPr>
        </p:nvSpPr>
        <p:spPr>
          <a:xfrm>
            <a:off x="457200" y="533400"/>
            <a:ext cx="4038600" cy="1641475"/>
          </a:xfrm>
        </p:spPr>
        <p:txBody>
          <a:bodyPr/>
          <a:lstStyle/>
          <a:p>
            <a:r>
              <a:rPr lang="uk-UA" sz="2800" smtClean="0">
                <a:solidFill>
                  <a:srgbClr val="A50021"/>
                </a:solidFill>
              </a:rPr>
              <a:t>Рівень  навчальних  досягнень учнів 4 класу</a:t>
            </a:r>
            <a:br>
              <a:rPr lang="uk-UA" sz="2800" smtClean="0">
                <a:solidFill>
                  <a:srgbClr val="A50021"/>
                </a:solidFill>
              </a:rPr>
            </a:br>
            <a:r>
              <a:rPr lang="uk-UA" sz="2800" smtClean="0">
                <a:solidFill>
                  <a:srgbClr val="A50021"/>
                </a:solidFill>
              </a:rPr>
              <a:t>за  рік </a:t>
            </a:r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sz="half" idx="2"/>
          </p:nvPr>
        </p:nvGraphicFramePr>
        <p:xfrm>
          <a:off x="304800" y="2133600"/>
          <a:ext cx="4114800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9396" name="Текст 19"/>
          <p:cNvSpPr>
            <a:spLocks noGrp="1"/>
          </p:cNvSpPr>
          <p:nvPr>
            <p:ph type="body" sz="quarter" idx="3"/>
          </p:nvPr>
        </p:nvSpPr>
        <p:spPr>
          <a:xfrm>
            <a:off x="4572000" y="609600"/>
            <a:ext cx="4114800" cy="1219200"/>
          </a:xfrm>
        </p:spPr>
        <p:txBody>
          <a:bodyPr/>
          <a:lstStyle/>
          <a:p>
            <a:r>
              <a:rPr lang="uk-UA" sz="2800" smtClean="0">
                <a:solidFill>
                  <a:srgbClr val="A50021"/>
                </a:solidFill>
              </a:rPr>
              <a:t>Результати ДПА учнів 4 класу -2012 року</a:t>
            </a:r>
            <a:endParaRPr lang="uk-UA" sz="2800" smtClean="0"/>
          </a:p>
        </p:txBody>
      </p:sp>
      <p:sp>
        <p:nvSpPr>
          <p:cNvPr id="59397" name="Содержимое 20"/>
          <p:cNvSpPr>
            <a:spLocks noGrp="1"/>
          </p:cNvSpPr>
          <p:nvPr>
            <p:ph sz="quarter" idx="4"/>
          </p:nvPr>
        </p:nvSpPr>
        <p:spPr>
          <a:xfrm>
            <a:off x="5029200" y="1981200"/>
            <a:ext cx="3505200" cy="3951288"/>
          </a:xfrm>
        </p:spPr>
        <p:txBody>
          <a:bodyPr/>
          <a:lstStyle/>
          <a:p>
            <a:endParaRPr lang="uk-UA" smtClean="0"/>
          </a:p>
        </p:txBody>
      </p:sp>
      <p:graphicFrame>
        <p:nvGraphicFramePr>
          <p:cNvPr id="22" name="Диаграмма 21"/>
          <p:cNvGraphicFramePr>
            <a:graphicFrameLocks/>
          </p:cNvGraphicFramePr>
          <p:nvPr/>
        </p:nvGraphicFramePr>
        <p:xfrm>
          <a:off x="3657600" y="1905000"/>
          <a:ext cx="5105400" cy="4038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/>
          <a:lstStyle/>
          <a:p>
            <a:endParaRPr lang="uk-UA" sz="3600" b="1" smtClean="0">
              <a:solidFill>
                <a:srgbClr val="A50021"/>
              </a:solidFill>
              <a:latin typeface="Calibri" pitchFamily="34" charset="0"/>
            </a:endParaRPr>
          </a:p>
        </p:txBody>
      </p:sp>
      <p:pic>
        <p:nvPicPr>
          <p:cNvPr id="60418" name="Picture 2" descr="http://ovp1970.ucoz.ru/dosvid/generator-7-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457200"/>
            <a:ext cx="70770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52"/>
          <p:cNvSpPr>
            <a:spLocks noGrp="1"/>
          </p:cNvSpPr>
          <p:nvPr>
            <p:ph idx="1"/>
          </p:nvPr>
        </p:nvSpPr>
        <p:spPr>
          <a:xfrm>
            <a:off x="533400" y="1371600"/>
            <a:ext cx="7467600" cy="1143000"/>
          </a:xfrm>
          <a:custGeom>
            <a:avLst/>
            <a:gdLst>
              <a:gd name="T0" fmla="*/ 3733800 w 7467600"/>
              <a:gd name="T1" fmla="*/ 0 h 1143000"/>
              <a:gd name="T2" fmla="*/ 7467600 w 7467600"/>
              <a:gd name="T3" fmla="*/ 571500 h 1143000"/>
              <a:gd name="T4" fmla="*/ 3733800 w 7467600"/>
              <a:gd name="T5" fmla="*/ 1143000 h 1143000"/>
              <a:gd name="T6" fmla="*/ 0 w 7467600"/>
              <a:gd name="T7" fmla="*/ 571500 h 11430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167392 w 7467600"/>
              <a:gd name="T13" fmla="*/ 167392 h 1143000"/>
              <a:gd name="T14" fmla="*/ 7300208 w 7467600"/>
              <a:gd name="T15" fmla="*/ 975608 h 1143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67600" h="1143000">
                <a:moveTo>
                  <a:pt x="571500" y="0"/>
                </a:moveTo>
                <a:lnTo>
                  <a:pt x="571499" y="0"/>
                </a:lnTo>
                <a:cubicBezTo>
                  <a:pt x="571499" y="0"/>
                  <a:pt x="571499" y="0"/>
                  <a:pt x="571499" y="0"/>
                </a:cubicBezTo>
                <a:cubicBezTo>
                  <a:pt x="255868" y="0"/>
                  <a:pt x="-1" y="255869"/>
                  <a:pt x="-1" y="571500"/>
                </a:cubicBezTo>
                <a:lnTo>
                  <a:pt x="0" y="571500"/>
                </a:lnTo>
                <a:cubicBezTo>
                  <a:pt x="0" y="571500"/>
                  <a:pt x="0" y="571500"/>
                  <a:pt x="0" y="571500"/>
                </a:cubicBezTo>
                <a:cubicBezTo>
                  <a:pt x="0" y="887131"/>
                  <a:pt x="255869" y="1143001"/>
                  <a:pt x="571500" y="1143001"/>
                </a:cubicBezTo>
                <a:lnTo>
                  <a:pt x="6896100" y="1143000"/>
                </a:lnTo>
                <a:cubicBezTo>
                  <a:pt x="7211730" y="1142999"/>
                  <a:pt x="7467600" y="887130"/>
                  <a:pt x="7467600" y="571500"/>
                </a:cubicBezTo>
                <a:cubicBezTo>
                  <a:pt x="7467600" y="255869"/>
                  <a:pt x="7211730" y="0"/>
                  <a:pt x="6896100" y="0"/>
                </a:cubicBezTo>
                <a:close/>
              </a:path>
            </a:pathLst>
          </a:custGeom>
          <a:ln w="57150">
            <a:solidFill>
              <a:srgbClr val="FF0000"/>
            </a:solidFill>
            <a:round/>
          </a:ln>
        </p:spPr>
        <p:txBody>
          <a:bodyPr/>
          <a:lstStyle/>
          <a:p>
            <a:r>
              <a:rPr lang="uk-UA" sz="2400" b="1" smtClean="0">
                <a:solidFill>
                  <a:srgbClr val="660066"/>
                </a:solidFill>
                <a:latin typeface="Monotype Corsiva" pitchFamily="66" charset="0"/>
              </a:rPr>
              <a:t>Учениця  3класу – Кучер Дар</a:t>
            </a:r>
            <a:r>
              <a:rPr lang="en-US" sz="2400" b="1" smtClean="0">
                <a:solidFill>
                  <a:srgbClr val="660066"/>
                </a:solidFill>
                <a:latin typeface="Monotype Corsiva" pitchFamily="66" charset="0"/>
              </a:rPr>
              <a:t>’</a:t>
            </a:r>
            <a:r>
              <a:rPr lang="uk-UA" sz="2400" b="1" smtClean="0">
                <a:solidFill>
                  <a:srgbClr val="660066"/>
                </a:solidFill>
                <a:latin typeface="Monotype Corsiva" pitchFamily="66" charset="0"/>
              </a:rPr>
              <a:t>я</a:t>
            </a:r>
            <a:r>
              <a:rPr lang="en-US" sz="2400" b="1" smtClean="0">
                <a:solidFill>
                  <a:srgbClr val="660066"/>
                </a:solidFill>
                <a:latin typeface="Monotype Corsiva" pitchFamily="66" charset="0"/>
              </a:rPr>
              <a:t> </a:t>
            </a:r>
            <a:r>
              <a:rPr lang="uk-UA" sz="2400" b="1" smtClean="0">
                <a:solidFill>
                  <a:srgbClr val="660066"/>
                </a:solidFill>
                <a:latin typeface="Monotype Corsiva" pitchFamily="66" charset="0"/>
              </a:rPr>
              <a:t> посіла  ІІ  місце у ІІ (районному)  турі Міжнародного конкурсу імені Петра Яцика </a:t>
            </a:r>
            <a:endParaRPr lang="ru-RU" sz="2400" b="1" smtClean="0">
              <a:solidFill>
                <a:srgbClr val="660066"/>
              </a:solidFill>
              <a:latin typeface="Monotype Corsiva" pitchFamily="66" charset="0"/>
            </a:endParaRPr>
          </a:p>
          <a:p>
            <a:endParaRPr lang="uk-UA" smtClean="0"/>
          </a:p>
        </p:txBody>
      </p:sp>
      <p:sp>
        <p:nvSpPr>
          <p:cNvPr id="10" name="Oval 54"/>
          <p:cNvSpPr/>
          <p:nvPr/>
        </p:nvSpPr>
        <p:spPr>
          <a:xfrm rot="10800000" flipH="1" flipV="1">
            <a:off x="7912100" y="1371600"/>
            <a:ext cx="1231900" cy="65087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solidFill>
            <a:srgbClr val="FFCC99">
              <a:alpha val="0"/>
            </a:srgbClr>
          </a:solidFill>
          <a:ln w="57150">
            <a:solidFill>
              <a:srgbClr val="660033"/>
            </a:solidFill>
            <a:prstDash val="solid"/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kern="0" dirty="0">
                <a:solidFill>
                  <a:srgbClr val="CC0000"/>
                </a:solidFill>
                <a:latin typeface="Arial"/>
              </a:rPr>
              <a:t>2011 рік</a:t>
            </a:r>
            <a:endParaRPr lang="ru-RU" b="1" kern="0" dirty="0">
              <a:solidFill>
                <a:srgbClr val="CC0000"/>
              </a:solidFill>
              <a:latin typeface="Arial"/>
            </a:endParaRPr>
          </a:p>
        </p:txBody>
      </p:sp>
      <p:sp>
        <p:nvSpPr>
          <p:cNvPr id="11" name="Oval 54"/>
          <p:cNvSpPr/>
          <p:nvPr/>
        </p:nvSpPr>
        <p:spPr>
          <a:xfrm rot="10800000" flipH="1" flipV="1">
            <a:off x="7543800" y="2819400"/>
            <a:ext cx="1308100" cy="650875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solidFill>
            <a:srgbClr val="FFCC99">
              <a:alpha val="0"/>
            </a:srgbClr>
          </a:solidFill>
          <a:ln w="57150">
            <a:solidFill>
              <a:srgbClr val="660033"/>
            </a:solidFill>
            <a:prstDash val="solid"/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kern="0" dirty="0">
                <a:solidFill>
                  <a:srgbClr val="CC0000"/>
                </a:solidFill>
                <a:latin typeface="Arial"/>
              </a:rPr>
              <a:t>2012рік</a:t>
            </a:r>
            <a:endParaRPr lang="ru-RU" b="1" kern="0" dirty="0">
              <a:solidFill>
                <a:srgbClr val="CC0000"/>
              </a:solidFill>
              <a:latin typeface="Arial"/>
            </a:endParaRPr>
          </a:p>
        </p:txBody>
      </p:sp>
      <p:sp>
        <p:nvSpPr>
          <p:cNvPr id="13" name="AutoShape 52"/>
          <p:cNvSpPr>
            <a:spLocks noChangeArrowheads="1"/>
          </p:cNvSpPr>
          <p:nvPr/>
        </p:nvSpPr>
        <p:spPr bwMode="auto">
          <a:xfrm>
            <a:off x="457200" y="2819400"/>
            <a:ext cx="7204075" cy="1371600"/>
          </a:xfrm>
          <a:custGeom>
            <a:avLst/>
            <a:gdLst>
              <a:gd name="T0" fmla="*/ 3602038 w 7204076"/>
              <a:gd name="T1" fmla="*/ 0 h 1371600"/>
              <a:gd name="T2" fmla="*/ 7204075 w 7204076"/>
              <a:gd name="T3" fmla="*/ 685800 h 1371600"/>
              <a:gd name="T4" fmla="*/ 3602038 w 7204076"/>
              <a:gd name="T5" fmla="*/ 1371600 h 1371600"/>
              <a:gd name="T6" fmla="*/ 0 w 7204076"/>
              <a:gd name="T7" fmla="*/ 685800 h 13716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00870 w 7204076"/>
              <a:gd name="T13" fmla="*/ 200870 h 1371600"/>
              <a:gd name="T14" fmla="*/ 7003204 w 7204076"/>
              <a:gd name="T15" fmla="*/ 1170730 h 137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04076" h="1371600">
                <a:moveTo>
                  <a:pt x="685800" y="0"/>
                </a:moveTo>
                <a:lnTo>
                  <a:pt x="685799" y="0"/>
                </a:lnTo>
                <a:cubicBezTo>
                  <a:pt x="685799" y="0"/>
                  <a:pt x="685799" y="0"/>
                  <a:pt x="685799" y="0"/>
                </a:cubicBezTo>
                <a:cubicBezTo>
                  <a:pt x="307042" y="0"/>
                  <a:pt x="-1" y="307043"/>
                  <a:pt x="-1" y="685800"/>
                </a:cubicBezTo>
                <a:lnTo>
                  <a:pt x="0" y="685800"/>
                </a:lnTo>
                <a:cubicBezTo>
                  <a:pt x="0" y="685800"/>
                  <a:pt x="0" y="685800"/>
                  <a:pt x="0" y="685800"/>
                </a:cubicBezTo>
                <a:cubicBezTo>
                  <a:pt x="0" y="1064557"/>
                  <a:pt x="307043" y="1371601"/>
                  <a:pt x="685800" y="1371601"/>
                </a:cubicBezTo>
                <a:lnTo>
                  <a:pt x="6518276" y="1371600"/>
                </a:lnTo>
                <a:cubicBezTo>
                  <a:pt x="6897032" y="1371599"/>
                  <a:pt x="7204076" y="1064556"/>
                  <a:pt x="7204076" y="685800"/>
                </a:cubicBezTo>
                <a:cubicBezTo>
                  <a:pt x="7204076" y="307043"/>
                  <a:pt x="6897032" y="0"/>
                  <a:pt x="6518276" y="0"/>
                </a:cubicBezTo>
                <a:close/>
              </a:path>
            </a:pathLst>
          </a:custGeom>
          <a:noFill/>
          <a:ln w="57150">
            <a:solidFill>
              <a:srgbClr val="33CCCC"/>
            </a:solidFill>
            <a:round/>
            <a:headEnd/>
            <a:tailEnd/>
          </a:ln>
        </p:spPr>
        <p:txBody>
          <a:bodyPr/>
          <a:lstStyle/>
          <a:p>
            <a:r>
              <a:rPr lang="uk-UA" sz="2400" b="1" i="1">
                <a:solidFill>
                  <a:srgbClr val="0000CC"/>
                </a:solidFill>
                <a:latin typeface="Monotype Corsiva" pitchFamily="66" charset="0"/>
                <a:cs typeface="Times New Roman" pitchFamily="18" charset="0"/>
                <a:hlinkClick r:id="rId3" action="ppaction://hlinkfile"/>
              </a:rPr>
              <a:t> </a:t>
            </a:r>
            <a:r>
              <a:rPr lang="uk-UA" sz="2400" b="1">
                <a:solidFill>
                  <a:srgbClr val="660066"/>
                </a:solidFill>
                <a:latin typeface="Monotype Corsiva" pitchFamily="66" charset="0"/>
              </a:rPr>
              <a:t>Учениця  4 класу – Кучер Дар</a:t>
            </a:r>
            <a:r>
              <a:rPr lang="en-US" sz="2400" b="1">
                <a:solidFill>
                  <a:srgbClr val="660066"/>
                </a:solidFill>
                <a:latin typeface="Monotype Corsiva" pitchFamily="66" charset="0"/>
              </a:rPr>
              <a:t>’</a:t>
            </a:r>
            <a:r>
              <a:rPr lang="uk-UA" sz="2400" b="1">
                <a:solidFill>
                  <a:srgbClr val="660066"/>
                </a:solidFill>
                <a:latin typeface="Monotype Corsiva" pitchFamily="66" charset="0"/>
              </a:rPr>
              <a:t>я</a:t>
            </a:r>
            <a:r>
              <a:rPr lang="en-US" sz="2400" b="1">
                <a:solidFill>
                  <a:srgbClr val="660066"/>
                </a:solidFill>
                <a:latin typeface="Monotype Corsiva" pitchFamily="66" charset="0"/>
              </a:rPr>
              <a:t> </a:t>
            </a:r>
            <a:r>
              <a:rPr lang="uk-UA" sz="2400" b="1">
                <a:solidFill>
                  <a:srgbClr val="660066"/>
                </a:solidFill>
                <a:latin typeface="Monotype Corsiva" pitchFamily="66" charset="0"/>
              </a:rPr>
              <a:t> посіла  І  місце у ІІ (районному) турі Міжнародного конкурсу імені Петра Яцика та 4 місце у обласному турі цього ж  конкурсу.</a:t>
            </a:r>
            <a:endParaRPr lang="ru-RU" sz="2400" b="1">
              <a:solidFill>
                <a:srgbClr val="660066"/>
              </a:solidFill>
              <a:latin typeface="Monotype Corsiva" pitchFamily="66" charset="0"/>
            </a:endParaRPr>
          </a:p>
        </p:txBody>
      </p:sp>
      <p:sp>
        <p:nvSpPr>
          <p:cNvPr id="60423" name="Прямоугольник 14"/>
          <p:cNvSpPr>
            <a:spLocks noChangeArrowheads="1"/>
          </p:cNvSpPr>
          <p:nvPr/>
        </p:nvSpPr>
        <p:spPr bwMode="auto">
          <a:xfrm>
            <a:off x="914400" y="3962400"/>
            <a:ext cx="678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 b="1">
              <a:solidFill>
                <a:srgbClr val="660066"/>
              </a:solidFill>
              <a:latin typeface="Monotype Corsiva" pitchFamily="66" charset="0"/>
            </a:endParaRPr>
          </a:p>
        </p:txBody>
      </p:sp>
      <p:sp>
        <p:nvSpPr>
          <p:cNvPr id="17" name="AutoShape 52"/>
          <p:cNvSpPr>
            <a:spLocks/>
          </p:cNvSpPr>
          <p:nvPr/>
        </p:nvSpPr>
        <p:spPr bwMode="auto">
          <a:xfrm>
            <a:off x="304800" y="4343400"/>
            <a:ext cx="7772400" cy="1981200"/>
          </a:xfrm>
          <a:custGeom>
            <a:avLst/>
            <a:gdLst>
              <a:gd name="T0" fmla="*/ 3886200 w 7772400"/>
              <a:gd name="T1" fmla="*/ 0 h 1981200"/>
              <a:gd name="T2" fmla="*/ 7772400 w 7772400"/>
              <a:gd name="T3" fmla="*/ 990600 h 1981200"/>
              <a:gd name="T4" fmla="*/ 3886200 w 7772400"/>
              <a:gd name="T5" fmla="*/ 1981200 h 1981200"/>
              <a:gd name="T6" fmla="*/ 0 w 7772400"/>
              <a:gd name="T7" fmla="*/ 990600 h 1981200"/>
              <a:gd name="T8" fmla="*/ 17694720 60000 65536"/>
              <a:gd name="T9" fmla="*/ 0 60000 65536"/>
              <a:gd name="T10" fmla="*/ 5898240 60000 65536"/>
              <a:gd name="T11" fmla="*/ 11796480 60000 65536"/>
              <a:gd name="T12" fmla="*/ 290146 w 7772400"/>
              <a:gd name="T13" fmla="*/ 290146 h 1981200"/>
              <a:gd name="T14" fmla="*/ 7482252 w 7772400"/>
              <a:gd name="T15" fmla="*/ 1691054 h 1981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772400" h="1981200">
                <a:moveTo>
                  <a:pt x="990600" y="0"/>
                </a:moveTo>
                <a:lnTo>
                  <a:pt x="990599" y="0"/>
                </a:lnTo>
                <a:cubicBezTo>
                  <a:pt x="990599" y="0"/>
                  <a:pt x="990599" y="0"/>
                  <a:pt x="990599" y="0"/>
                </a:cubicBezTo>
                <a:cubicBezTo>
                  <a:pt x="443506" y="-1"/>
                  <a:pt x="-1" y="443506"/>
                  <a:pt x="-1" y="990599"/>
                </a:cubicBezTo>
                <a:lnTo>
                  <a:pt x="0" y="990600"/>
                </a:lnTo>
                <a:cubicBezTo>
                  <a:pt x="0" y="990600"/>
                  <a:pt x="0" y="990600"/>
                  <a:pt x="0" y="990600"/>
                </a:cubicBezTo>
                <a:cubicBezTo>
                  <a:pt x="-1" y="1537693"/>
                  <a:pt x="443506" y="1981200"/>
                  <a:pt x="990599" y="1981200"/>
                </a:cubicBezTo>
                <a:lnTo>
                  <a:pt x="6781800" y="1981200"/>
                </a:lnTo>
                <a:lnTo>
                  <a:pt x="6781800" y="1981199"/>
                </a:lnTo>
                <a:cubicBezTo>
                  <a:pt x="6781800" y="1981199"/>
                  <a:pt x="6781800" y="1981200"/>
                  <a:pt x="6781801" y="1981200"/>
                </a:cubicBezTo>
                <a:cubicBezTo>
                  <a:pt x="7328894" y="1981199"/>
                  <a:pt x="7772401" y="1537693"/>
                  <a:pt x="7772401" y="990600"/>
                </a:cubicBezTo>
                <a:lnTo>
                  <a:pt x="7772400" y="990600"/>
                </a:lnTo>
                <a:cubicBezTo>
                  <a:pt x="7772400" y="443506"/>
                  <a:pt x="7328893" y="0"/>
                  <a:pt x="6781800" y="0"/>
                </a:cubicBezTo>
                <a:cubicBezTo>
                  <a:pt x="6781799" y="-1"/>
                  <a:pt x="6781799" y="0"/>
                  <a:pt x="6781798" y="0"/>
                </a:cubicBezTo>
                <a:close/>
              </a:path>
            </a:pathLst>
          </a:custGeom>
          <a:noFill/>
          <a:ln w="57150">
            <a:solidFill>
              <a:srgbClr val="6600FF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914400" y="4724400"/>
            <a:ext cx="6858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solidFill>
                  <a:srgbClr val="CC0000"/>
                </a:solidFill>
                <a:latin typeface="Monotype Corsiva" pitchFamily="66" charset="0"/>
              </a:rPr>
              <a:t>Учениці  4 класу – Сало Анастасія та Ващенко Марія  посілиІІ  та ІІІ  місця  уІІ (районному  )  турі  Всеукраїнського конкурсу  “Найкращий   відгук    на  сучасну  дитячу  прозу”  для  учнів 4- 5 класів</a:t>
            </a:r>
            <a:endParaRPr lang="ru-RU" sz="2400" b="1">
              <a:solidFill>
                <a:srgbClr val="CC0000"/>
              </a:solidFill>
              <a:latin typeface="Monotype Corsiva" pitchFamily="66" charset="0"/>
            </a:endParaRPr>
          </a:p>
        </p:txBody>
      </p:sp>
      <p:sp>
        <p:nvSpPr>
          <p:cNvPr id="21" name="Oval 54"/>
          <p:cNvSpPr/>
          <p:nvPr/>
        </p:nvSpPr>
        <p:spPr>
          <a:xfrm rot="10800000" flipH="1" flipV="1">
            <a:off x="7848600" y="4191000"/>
            <a:ext cx="1447800" cy="762000"/>
          </a:xfrm>
          <a:custGeom>
            <a:avLst/>
            <a:gdLst>
              <a:gd name="f0" fmla="val 10800000"/>
              <a:gd name="f1" fmla="val 5400000"/>
              <a:gd name="f2" fmla="val 162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val f7"/>
              <a:gd name="f15" fmla="+- 2700000 f1 0"/>
              <a:gd name="f16" fmla="*/ f9 f0 1"/>
              <a:gd name="f17" fmla="*/ f10 f0 1"/>
              <a:gd name="f18" fmla="?: f11 f4 1"/>
              <a:gd name="f19" fmla="?: f12 f5 1"/>
              <a:gd name="f20" fmla="?: f13 f6 1"/>
              <a:gd name="f21" fmla="*/ f15 f8 1"/>
              <a:gd name="f22" fmla="*/ f16 1 f3"/>
              <a:gd name="f23" fmla="*/ f17 1 f3"/>
              <a:gd name="f24" fmla="*/ f18 1 21600"/>
              <a:gd name="f25" fmla="*/ f19 1 21600"/>
              <a:gd name="f26" fmla="*/ 21600 f18 1"/>
              <a:gd name="f27" fmla="*/ 21600 f19 1"/>
              <a:gd name="f28" fmla="*/ f21 1 f0"/>
              <a:gd name="f29" fmla="+- f22 0 f1"/>
              <a:gd name="f30" fmla="+- f23 0 f1"/>
              <a:gd name="f31" fmla="min f25 f24"/>
              <a:gd name="f32" fmla="*/ f26 1 f20"/>
              <a:gd name="f33" fmla="*/ f27 1 f20"/>
              <a:gd name="f34" fmla="+- 0 0 f28"/>
              <a:gd name="f35" fmla="val f32"/>
              <a:gd name="f36" fmla="val f33"/>
              <a:gd name="f37" fmla="+- 0 0 f34"/>
              <a:gd name="f38" fmla="*/ f14 f31 1"/>
              <a:gd name="f39" fmla="+- f36 0 f14"/>
              <a:gd name="f40" fmla="+- f35 0 f14"/>
              <a:gd name="f41" fmla="*/ f37 f0 1"/>
              <a:gd name="f42" fmla="*/ f39 1 2"/>
              <a:gd name="f43" fmla="*/ f40 1 2"/>
              <a:gd name="f44" fmla="*/ f41 1 f8"/>
              <a:gd name="f45" fmla="+- f14 f42 0"/>
              <a:gd name="f46" fmla="+- f14 f43 0"/>
              <a:gd name="f47" fmla="+- f44 0 f1"/>
              <a:gd name="f48" fmla="*/ f43 f31 1"/>
              <a:gd name="f49" fmla="*/ f42 f31 1"/>
              <a:gd name="f50" fmla="cos 1 f47"/>
              <a:gd name="f51" fmla="sin 1 f47"/>
              <a:gd name="f52" fmla="*/ f45 f31 1"/>
              <a:gd name="f53" fmla="+- 0 0 f50"/>
              <a:gd name="f54" fmla="+- 0 0 f51"/>
              <a:gd name="f55" fmla="+- 0 0 f53"/>
              <a:gd name="f56" fmla="+- 0 0 f54"/>
              <a:gd name="f57" fmla="*/ f55 f43 1"/>
              <a:gd name="f58" fmla="*/ f56 f42 1"/>
              <a:gd name="f59" fmla="+- f46 0 f57"/>
              <a:gd name="f60" fmla="+- f46 f57 0"/>
              <a:gd name="f61" fmla="+- f45 0 f58"/>
              <a:gd name="f62" fmla="+- f45 f58 0"/>
              <a:gd name="f63" fmla="*/ f59 f31 1"/>
              <a:gd name="f64" fmla="*/ f61 f31 1"/>
              <a:gd name="f65" fmla="*/ f60 f31 1"/>
              <a:gd name="f66" fmla="*/ f62 f3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9">
                <a:pos x="f63" y="f64"/>
              </a:cxn>
              <a:cxn ang="f30">
                <a:pos x="f63" y="f66"/>
              </a:cxn>
              <a:cxn ang="f30">
                <a:pos x="f65" y="f66"/>
              </a:cxn>
              <a:cxn ang="f29">
                <a:pos x="f65" y="f64"/>
              </a:cxn>
            </a:cxnLst>
            <a:rect l="f63" t="f64" r="f65" b="f66"/>
            <a:pathLst>
              <a:path>
                <a:moveTo>
                  <a:pt x="f38" y="f52"/>
                </a:moveTo>
                <a:arcTo wR="f48" hR="f49" stAng="f0" swAng="f1"/>
                <a:arcTo wR="f48" hR="f49" stAng="f2" swAng="f1"/>
                <a:arcTo wR="f48" hR="f49" stAng="f7" swAng="f1"/>
                <a:arcTo wR="f48" hR="f49" stAng="f1" swAng="f1"/>
                <a:close/>
              </a:path>
            </a:pathLst>
          </a:custGeom>
          <a:solidFill>
            <a:srgbClr val="FFCC99">
              <a:alpha val="0"/>
            </a:srgbClr>
          </a:solidFill>
          <a:ln w="57150">
            <a:solidFill>
              <a:srgbClr val="660033"/>
            </a:solidFill>
            <a:prstDash val="solid"/>
            <a:rou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uk-UA" b="1" kern="0" dirty="0">
                <a:solidFill>
                  <a:srgbClr val="CC0000"/>
                </a:solidFill>
                <a:latin typeface="Arial"/>
              </a:rPr>
              <a:t>2012рік</a:t>
            </a:r>
            <a:endParaRPr lang="ru-RU" b="1" kern="0" dirty="0">
              <a:solidFill>
                <a:srgbClr val="CC0000"/>
              </a:solidFill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  <p:bldP spid="17" grpId="0" animBg="1"/>
      <p:bldP spid="2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-</a:t>
            </a:r>
          </a:p>
        </p:txBody>
      </p:sp>
      <p:sp>
        <p:nvSpPr>
          <p:cNvPr id="61442" name="Текст 6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724400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uk-UA" b="1" smtClean="0">
                <a:solidFill>
                  <a:srgbClr val="A50021"/>
                </a:solidFill>
              </a:rPr>
              <a:t>             </a:t>
            </a:r>
            <a:r>
              <a:rPr lang="uk-UA" sz="2000" b="1" smtClean="0">
                <a:solidFill>
                  <a:srgbClr val="A50021"/>
                </a:solidFill>
              </a:rPr>
              <a:t>- Міжнародний  математичний  конкурс  “Кенгуру ”-2013  р.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A50021"/>
                </a:solidFill>
              </a:rPr>
              <a:t>                       </a:t>
            </a:r>
            <a:r>
              <a:rPr lang="uk-UA" sz="2000" b="1" smtClean="0">
                <a:solidFill>
                  <a:srgbClr val="006600"/>
                </a:solidFill>
              </a:rPr>
              <a:t>    9  відмінних    1 добрий  результат.</a:t>
            </a:r>
          </a:p>
          <a:p>
            <a:pPr>
              <a:buFont typeface="Arial" charset="0"/>
              <a:buNone/>
            </a:pPr>
            <a:endParaRPr lang="uk-UA" sz="2000" b="1" smtClean="0">
              <a:solidFill>
                <a:srgbClr val="006600"/>
              </a:solidFill>
            </a:endParaRPr>
          </a:p>
          <a:p>
            <a:pPr>
              <a:buFont typeface="Arial" charset="0"/>
              <a:buNone/>
            </a:pPr>
            <a:endParaRPr lang="uk-UA" sz="2000" b="1" smtClean="0">
              <a:solidFill>
                <a:srgbClr val="006600"/>
              </a:solidFill>
            </a:endParaRPr>
          </a:p>
          <a:p>
            <a:pPr>
              <a:buFont typeface="Arial" charset="0"/>
              <a:buNone/>
            </a:pPr>
            <a:endParaRPr lang="uk-UA" sz="2000" b="1" smtClean="0">
              <a:solidFill>
                <a:srgbClr val="006600"/>
              </a:solidFill>
            </a:endParaRP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006600"/>
                </a:solidFill>
              </a:rPr>
              <a:t> </a:t>
            </a:r>
            <a:r>
              <a:rPr lang="uk-UA" sz="2000" smtClean="0"/>
              <a:t>8 з. 6 </a:t>
            </a:r>
            <a:r>
              <a:rPr lang="uk-UA" sz="2000" b="1" smtClean="0">
                <a:solidFill>
                  <a:srgbClr val="0000CC"/>
                </a:solidFill>
              </a:rPr>
              <a:t>ср         2014 р </a:t>
            </a:r>
            <a:r>
              <a:rPr lang="uk-UA" sz="2000" smtClean="0">
                <a:solidFill>
                  <a:srgbClr val="0000CC"/>
                </a:solidFill>
              </a:rPr>
              <a:t>. </a:t>
            </a:r>
            <a:r>
              <a:rPr lang="uk-UA" sz="2000" smtClean="0">
                <a:solidFill>
                  <a:srgbClr val="C00000"/>
                </a:solidFill>
              </a:rPr>
              <a:t>-     </a:t>
            </a:r>
            <a:r>
              <a:rPr lang="uk-UA" sz="2000" b="1" smtClean="0">
                <a:solidFill>
                  <a:srgbClr val="C00000"/>
                </a:solidFill>
              </a:rPr>
              <a:t>13  золотих  і  3  срібні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A50021"/>
                </a:solidFill>
              </a:rPr>
              <a:t>         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A50021"/>
                </a:solidFill>
              </a:rPr>
              <a:t>                                   </a:t>
            </a:r>
          </a:p>
          <a:p>
            <a:pPr>
              <a:buFont typeface="Arial" charset="0"/>
              <a:buNone/>
            </a:pPr>
            <a:endParaRPr lang="uk-UA" sz="2000" b="1" smtClean="0">
              <a:solidFill>
                <a:srgbClr val="A50021"/>
              </a:solidFill>
            </a:endParaRP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A50021"/>
                </a:solidFill>
              </a:rPr>
              <a:t>                                   - Всеукраїнська українознавча гра “Соняшник ” 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A50021"/>
                </a:solidFill>
              </a:rPr>
              <a:t>                                   </a:t>
            </a:r>
            <a:r>
              <a:rPr lang="uk-UA" sz="2000" b="1" smtClean="0">
                <a:solidFill>
                  <a:srgbClr val="0000CC"/>
                </a:solidFill>
              </a:rPr>
              <a:t>2013н.р.  </a:t>
            </a:r>
            <a:r>
              <a:rPr lang="uk-UA" sz="2000" b="1" smtClean="0">
                <a:solidFill>
                  <a:srgbClr val="C00000"/>
                </a:solidFill>
              </a:rPr>
              <a:t> - 10 дипломів –І  ступеня, 2 дипломи – ІІ  </a:t>
            </a:r>
          </a:p>
          <a:p>
            <a:pPr>
              <a:buFont typeface="Arial" charset="0"/>
              <a:buNone/>
            </a:pPr>
            <a:r>
              <a:rPr lang="uk-UA" sz="2000" b="1" smtClean="0">
                <a:solidFill>
                  <a:srgbClr val="C00000"/>
                </a:solidFill>
              </a:rPr>
              <a:t>                                    ступеня,  ІІ дипломи – 3 ступеня</a:t>
            </a:r>
            <a:endParaRPr lang="uk-UA" sz="2000" b="1" smtClean="0">
              <a:solidFill>
                <a:srgbClr val="0000CC"/>
              </a:solidFill>
            </a:endParaRPr>
          </a:p>
        </p:txBody>
      </p:sp>
      <p:pic>
        <p:nvPicPr>
          <p:cNvPr id="61443" name="Picture 2" descr="http://ovp1970.ucoz.ru/dosvid/generator-7-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457200"/>
            <a:ext cx="8305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Содержимое 5" descr="загружено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39888"/>
            <a:ext cx="1066800" cy="89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Содержимое 5" descr="загружено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676400"/>
            <a:ext cx="1219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2" descr="C:\Users\Оксана\Documents\загружено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971800"/>
            <a:ext cx="1219200" cy="120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524000" y="2971800"/>
            <a:ext cx="762000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uk-UA" sz="2000" b="1" dirty="0">
                <a:solidFill>
                  <a:srgbClr val="0000FF"/>
                </a:solidFill>
                <a:latin typeface="+mn-lt"/>
              </a:rPr>
              <a:t>Всеукраїнський    природничий   конкурс «Колосок “    -2013р. </a:t>
            </a:r>
          </a:p>
        </p:txBody>
      </p:sp>
      <p:pic>
        <p:nvPicPr>
          <p:cNvPr id="61448" name="Picture 3" descr="C:\Users\Оксана\Documents\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724400"/>
            <a:ext cx="25495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9" name="Прямоугольник 21"/>
          <p:cNvSpPr>
            <a:spLocks noChangeArrowheads="1"/>
          </p:cNvSpPr>
          <p:nvPr/>
        </p:nvSpPr>
        <p:spPr bwMode="auto">
          <a:xfrm>
            <a:off x="1600200" y="3352800"/>
            <a:ext cx="6172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C00000"/>
                </a:solidFill>
              </a:rPr>
              <a:t>8 золотих  і  6 срібних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000" b="1" smtClean="0">
                <a:solidFill>
                  <a:srgbClr val="0000CC"/>
                </a:solidFill>
                <a:latin typeface="Monotype Corsiva" pitchFamily="66" charset="0"/>
              </a:rPr>
              <a:t>Навчально – матеріальна база</a:t>
            </a:r>
            <a:r>
              <a:rPr lang="uk-UA" smtClean="0">
                <a:solidFill>
                  <a:srgbClr val="0000CC"/>
                </a:solidFill>
              </a:rPr>
              <a:t> </a:t>
            </a:r>
          </a:p>
        </p:txBody>
      </p:sp>
      <p:pic>
        <p:nvPicPr>
          <p:cNvPr id="62466" name="Содержимое 3" descr="1sent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09800" y="1524000"/>
            <a:ext cx="5314950" cy="4241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0000FF"/>
                </a:solidFill>
                <a:latin typeface="Monotype Corsiva" pitchFamily="66" charset="0"/>
              </a:rPr>
              <a:t>Кабінет початкового навчання </a:t>
            </a:r>
          </a:p>
        </p:txBody>
      </p:sp>
      <p:sp>
        <p:nvSpPr>
          <p:cNvPr id="63490" name="Содержимое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uk-UA" smtClean="0">
                <a:hlinkClick r:id="rId3" action="ppaction://hlinkfile"/>
              </a:rPr>
              <a:t>План  роботи   кабінету </a:t>
            </a:r>
            <a:endParaRPr lang="uk-UA" smtClean="0"/>
          </a:p>
          <a:p>
            <a:r>
              <a:rPr lang="uk-UA" smtClean="0"/>
              <a:t> </a:t>
            </a:r>
            <a:r>
              <a:rPr lang="uk-UA" smtClean="0">
                <a:hlinkClick r:id="rId4" action="ppaction://hlinkfile"/>
              </a:rPr>
              <a:t>Таблиці</a:t>
            </a:r>
            <a:endParaRPr lang="uk-UA" smtClean="0"/>
          </a:p>
          <a:p>
            <a:r>
              <a:rPr lang="uk-UA" smtClean="0">
                <a:hlinkClick r:id="rId5" action="ppaction://hlinkfile"/>
              </a:rPr>
              <a:t>Тексти  для читання  мовчки</a:t>
            </a:r>
            <a:endParaRPr lang="uk-UA" smtClean="0"/>
          </a:p>
          <a:p>
            <a:r>
              <a:rPr lang="uk-UA" smtClean="0">
                <a:hlinkClick r:id="rId6" action="ppaction://hlinkfile"/>
              </a:rPr>
              <a:t>Тексти для читання вголос</a:t>
            </a:r>
            <a:endParaRPr lang="uk-UA" smtClean="0"/>
          </a:p>
          <a:p>
            <a:pPr algn="ctr"/>
            <a:r>
              <a:rPr lang="uk-UA" sz="2400" b="1" smtClean="0">
                <a:solidFill>
                  <a:srgbClr val="0000CC"/>
                </a:solidFill>
              </a:rPr>
              <a:t>        -  Електронний конструктор уроку</a:t>
            </a:r>
          </a:p>
          <a:p>
            <a:pPr algn="ctr"/>
            <a:r>
              <a:rPr lang="uk-UA" sz="2000" b="1" smtClean="0">
                <a:solidFill>
                  <a:srgbClr val="C00000"/>
                </a:solidFill>
              </a:rPr>
              <a:t>                  Українська мова  2 клас , ІІ  СЕМЕТР.</a:t>
            </a:r>
          </a:p>
          <a:p>
            <a:pPr algn="ctr">
              <a:buFont typeface="Arial" charset="0"/>
              <a:buNone/>
            </a:pPr>
            <a:r>
              <a:rPr lang="uk-UA" sz="2000" b="1" smtClean="0">
                <a:solidFill>
                  <a:srgbClr val="C00000"/>
                </a:solidFill>
              </a:rPr>
              <a:t>                           Літературне читання 2 клас, І  семестр.</a:t>
            </a:r>
          </a:p>
          <a:p>
            <a:pPr algn="ctr">
              <a:buFont typeface="Arial" charset="0"/>
              <a:buNone/>
            </a:pPr>
            <a:r>
              <a:rPr lang="uk-UA" sz="2400" b="1" smtClean="0">
                <a:solidFill>
                  <a:srgbClr val="0000CC"/>
                </a:solidFill>
              </a:rPr>
              <a:t>          -   Електронні тренажери</a:t>
            </a:r>
          </a:p>
          <a:p>
            <a:pPr algn="ctr">
              <a:buFont typeface="Arial" charset="0"/>
              <a:buNone/>
            </a:pPr>
            <a:r>
              <a:rPr lang="uk-UA" sz="2400" b="1" smtClean="0">
                <a:solidFill>
                  <a:srgbClr val="A50021"/>
                </a:solidFill>
              </a:rPr>
              <a:t>Українська  мова  2 клас</a:t>
            </a:r>
          </a:p>
          <a:p>
            <a:pPr algn="ctr">
              <a:buFont typeface="Arial" charset="0"/>
              <a:buNone/>
            </a:pPr>
            <a:r>
              <a:rPr lang="uk-UA" sz="2400" b="1" smtClean="0">
                <a:solidFill>
                  <a:srgbClr val="A50021"/>
                </a:solidFill>
              </a:rPr>
              <a:t>         Вивчаю словникові слова 2 клас</a:t>
            </a:r>
          </a:p>
          <a:p>
            <a:endParaRPr lang="uk-UA" smtClean="0"/>
          </a:p>
          <a:p>
            <a:pPr>
              <a:buFont typeface="Arial" charset="0"/>
              <a:buNone/>
            </a:pPr>
            <a:endParaRPr lang="uk-UA" smtClean="0"/>
          </a:p>
          <a:p>
            <a:endParaRPr lang="uk-UA" smtClean="0"/>
          </a:p>
          <a:p>
            <a:endParaRPr lang="uk-UA" smtClean="0"/>
          </a:p>
        </p:txBody>
      </p:sp>
      <p:pic>
        <p:nvPicPr>
          <p:cNvPr id="63491" name="Picture 2" descr="C:\Users\Оксана\Documents\497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3733800"/>
            <a:ext cx="1971675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b="1" dirty="0" smtClean="0">
                <a:solidFill>
                  <a:srgbClr val="006600"/>
                </a:solidFill>
                <a:latin typeface="+mn-lt"/>
              </a:rPr>
              <a:t>Куточки  класу</a:t>
            </a:r>
            <a:endParaRPr lang="uk-UA" b="1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65538" name="Текст 4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4040188" cy="803275"/>
          </a:xfrm>
        </p:spPr>
        <p:txBody>
          <a:bodyPr/>
          <a:lstStyle/>
          <a:p>
            <a:r>
              <a:rPr lang="uk-UA" smtClean="0">
                <a:solidFill>
                  <a:srgbClr val="FF0000"/>
                </a:solidFill>
              </a:rPr>
              <a:t>        Куточок  символіки</a:t>
            </a:r>
          </a:p>
        </p:txBody>
      </p:sp>
      <p:pic>
        <p:nvPicPr>
          <p:cNvPr id="65539" name="Содержимое 3" descr="DSCF297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-14153"/>
          <a:stretch>
            <a:fillRect/>
          </a:stretch>
        </p:blipFill>
        <p:spPr>
          <a:xfrm>
            <a:off x="609600" y="2362200"/>
            <a:ext cx="3459163" cy="4040188"/>
          </a:xfrm>
        </p:spPr>
      </p:pic>
      <p:sp>
        <p:nvSpPr>
          <p:cNvPr id="65540" name="Текст 5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117975" cy="639762"/>
          </a:xfrm>
        </p:spPr>
        <p:txBody>
          <a:bodyPr/>
          <a:lstStyle/>
          <a:p>
            <a:pPr algn="ctr"/>
            <a:r>
              <a:rPr lang="uk-UA" smtClean="0">
                <a:solidFill>
                  <a:srgbClr val="FF0000"/>
                </a:solidFill>
              </a:rPr>
              <a:t>Куточок  безпеки життєдіяльності</a:t>
            </a:r>
          </a:p>
        </p:txBody>
      </p:sp>
      <p:pic>
        <p:nvPicPr>
          <p:cNvPr id="65541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53000" y="2590800"/>
            <a:ext cx="2971800" cy="3502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006600"/>
                </a:solidFill>
              </a:rPr>
              <a:t>Куточки  класу</a:t>
            </a:r>
            <a:endParaRPr lang="uk-UA" smtClean="0"/>
          </a:p>
        </p:txBody>
      </p:sp>
      <p:sp>
        <p:nvSpPr>
          <p:cNvPr id="66562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uk-UA" i="1" smtClean="0">
                <a:solidFill>
                  <a:srgbClr val="CC0000"/>
                </a:solidFill>
              </a:rPr>
              <a:t>Дитячих рук найкраще  вміння</a:t>
            </a:r>
          </a:p>
        </p:txBody>
      </p:sp>
      <p:sp>
        <p:nvSpPr>
          <p:cNvPr id="66563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uk-UA" smtClean="0">
                <a:solidFill>
                  <a:srgbClr val="CC0000"/>
                </a:solidFill>
              </a:rPr>
              <a:t>Класний  куточок </a:t>
            </a:r>
          </a:p>
        </p:txBody>
      </p:sp>
      <p:pic>
        <p:nvPicPr>
          <p:cNvPr id="6656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2133600"/>
            <a:ext cx="3581400" cy="4427538"/>
          </a:xfrm>
        </p:spPr>
      </p:pic>
      <p:pic>
        <p:nvPicPr>
          <p:cNvPr id="66565" name="Picture 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0" y="2286000"/>
            <a:ext cx="3962400" cy="3962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006600"/>
                </a:solidFill>
              </a:rPr>
              <a:t>Куточки  класу</a:t>
            </a:r>
            <a:endParaRPr lang="uk-UA" smtClean="0"/>
          </a:p>
        </p:txBody>
      </p:sp>
      <p:sp>
        <p:nvSpPr>
          <p:cNvPr id="67586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uk-UA" smtClean="0">
                <a:solidFill>
                  <a:srgbClr val="CC0000"/>
                </a:solidFill>
              </a:rPr>
              <a:t>Перший  раз  до першого класу</a:t>
            </a:r>
          </a:p>
        </p:txBody>
      </p:sp>
      <p:sp>
        <p:nvSpPr>
          <p:cNvPr id="67587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295400"/>
            <a:ext cx="4041775" cy="685800"/>
          </a:xfrm>
        </p:spPr>
        <p:txBody>
          <a:bodyPr/>
          <a:lstStyle/>
          <a:p>
            <a:r>
              <a:rPr lang="uk-UA" smtClean="0">
                <a:solidFill>
                  <a:srgbClr val="CC0000"/>
                </a:solidFill>
              </a:rPr>
              <a:t>Батьки – перші  вчителі 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2209800"/>
            <a:ext cx="2667000" cy="44196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076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29200" y="2088392"/>
            <a:ext cx="2895600" cy="455385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smtClean="0">
                <a:solidFill>
                  <a:srgbClr val="006600"/>
                </a:solidFill>
              </a:rPr>
              <a:t>Куточки  класу</a:t>
            </a:r>
            <a:endParaRPr lang="uk-UA" smtClean="0"/>
          </a:p>
        </p:txBody>
      </p:sp>
      <p:sp>
        <p:nvSpPr>
          <p:cNvPr id="68610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uk-UA" smtClean="0">
                <a:solidFill>
                  <a:srgbClr val="CC0000"/>
                </a:solidFill>
              </a:rPr>
              <a:t>Веселкова країна </a:t>
            </a:r>
          </a:p>
        </p:txBody>
      </p:sp>
      <p:sp>
        <p:nvSpPr>
          <p:cNvPr id="68611" name="Текст 9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827087"/>
          </a:xfrm>
        </p:spPr>
        <p:txBody>
          <a:bodyPr/>
          <a:lstStyle/>
          <a:p>
            <a:r>
              <a:rPr lang="uk-UA" smtClean="0">
                <a:solidFill>
                  <a:srgbClr val="CC0000"/>
                </a:solidFill>
              </a:rPr>
              <a:t>Група продовженого дня</a:t>
            </a:r>
          </a:p>
        </p:txBody>
      </p:sp>
      <p:pic>
        <p:nvPicPr>
          <p:cNvPr id="6861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90600" y="2362200"/>
            <a:ext cx="2514600" cy="4217988"/>
          </a:xfrm>
        </p:spPr>
      </p:pic>
      <p:pic>
        <p:nvPicPr>
          <p:cNvPr id="68613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89563" y="2690813"/>
            <a:ext cx="2552700" cy="292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5400" b="1" smtClean="0">
                <a:solidFill>
                  <a:srgbClr val="00B050"/>
                </a:solidFill>
                <a:latin typeface="Monotype Corsiva" pitchFamily="66" charset="0"/>
                <a:ea typeface="Mongolian Baiti"/>
                <a:cs typeface="Mongolian Baiti"/>
              </a:rPr>
              <a:t>Я у світі людей </a:t>
            </a:r>
          </a:p>
        </p:txBody>
      </p:sp>
      <p:pic>
        <p:nvPicPr>
          <p:cNvPr id="69634" name="Содержимое 10" descr="x_74265b5b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52600" y="1600200"/>
            <a:ext cx="526097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uk-UA" smtClean="0"/>
              <a:t>т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457200" y="1295400"/>
            <a:ext cx="8382000" cy="4678363"/>
          </a:xfrm>
        </p:spPr>
        <p:txBody>
          <a:bodyPr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charset="0" typeface="Arial"/>
              <a:buNone/>
              <a:defRPr/>
            </a:pPr>
            <a:r>
              <a:rPr b="1" dirty="0" lang="uk-UA" smtClean="0" spc="50" sz="2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Підвищення кваліфікації</a:t>
            </a:r>
          </a:p>
          <a:p>
            <a:pPr>
              <a:buFont charset="0" typeface="Arial"/>
              <a:buNone/>
              <a:defRPr/>
            </a:pP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У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червні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2011 р. 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підвищила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кваліфікацію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за денною формою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навчання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 </a:t>
            </a:r>
          </a:p>
          <a:p>
            <a:pPr>
              <a:defRPr/>
            </a:pP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для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категорії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вчителів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початкових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класів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зі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спецкурсом  «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Науково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–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методичні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 засади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навчання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шестирічних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b="1" dirty="0" err="1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першокласників</a:t>
            </a:r>
            <a:r>
              <a:rPr b="1" dirty="0" lang="ru-RU" smtClean="0" spc="50" sz="1800">
                <a:ln w="11430"/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 "</a:t>
            </a:r>
          </a:p>
          <a:p>
            <a:pPr>
              <a:defRPr/>
            </a:pPr>
            <a:endParaRPr dirty="0" lang="en-US"/>
          </a:p>
        </p:txBody>
      </p:sp>
      <p:pic>
        <p:nvPicPr>
          <p:cNvPr descr="C:\Users\Оксана\Downloads\generator-8-.gif" id="30722" name="Picture 2"/>
          <p:cNvPicPr>
            <a:picLocks noChangeArrowheads="1" noChangeAspect="1" noCrop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676400" y="228600"/>
            <a:ext cx="6096000" cy="892098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4479925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b="1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image1" id="30723" name="Picture 3"/>
          <p:cNvPicPr>
            <a:picLocks noChangeArrowheads="1" noChangeAspect="1"/>
          </p:cNvPicPr>
          <p:nvPr/>
        </p:nvPicPr>
        <p:blipFill>
          <a:blip cstate="print" r:embed="rId3"/>
          <a:srcRect b="58" r="16"/>
          <a:stretch>
            <a:fillRect/>
          </a:stretch>
        </p:blipFill>
        <p:spPr bwMode="auto">
          <a:xfrm>
            <a:off x="1371600" y="2819400"/>
            <a:ext cx="1828800" cy="251460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chemeClr val="accent1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descr="image2" id="30724" name="Picture 4"/>
          <p:cNvPicPr>
            <a:picLocks noChangeArrowheads="1" noChangeAspect="1"/>
          </p:cNvPicPr>
          <p:nvPr/>
        </p:nvPicPr>
        <p:blipFill>
          <a:blip cstate="print" r:embed="rId4"/>
          <a:srcRect r="1"/>
          <a:stretch>
            <a:fillRect/>
          </a:stretch>
        </p:blipFill>
        <p:spPr bwMode="auto">
          <a:xfrm>
            <a:off x="3276600" y="2819400"/>
            <a:ext cx="1732927" cy="2514599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chemeClr val="accent1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5257800" y="2895600"/>
            <a:ext cx="35814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b="1" i="1" lang="uk-UA" sz="2400">
                <a:solidFill>
                  <a:srgbClr val="006600"/>
                </a:solidFill>
              </a:rPr>
              <a:t>Попередня атестація</a:t>
            </a:r>
          </a:p>
          <a:p>
            <a:r>
              <a:rPr b="1" i="1" lang="uk-UA" sz="2400">
                <a:solidFill>
                  <a:srgbClr val="660033"/>
                </a:solidFill>
              </a:rPr>
              <a:t>У  2010  році  підтверджена  вища кваліфікаційна категорія</a:t>
            </a:r>
          </a:p>
          <a:p>
            <a:r>
              <a:rPr b="1" i="1" lang="uk-UA" sz="2400">
                <a:solidFill>
                  <a:srgbClr val="660033"/>
                </a:solidFill>
              </a:rPr>
              <a:t>та присвоєно звання “старший  вчитель” 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7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2"/>
                                        <p:tgtEl>
                                          <p:spTgt spid="1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5"/>
                                        <p:tgtEl>
                                          <p:spTgt spid="1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6" nodeType="with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8"/>
                                        <p:tgtEl>
                                          <p:spTgt spid="1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9">
                      <p:stCondLst>
                        <p:cond delay="indefinite"/>
                      </p:stCondLst>
                      <p:childTnLst>
                        <p:par>
                          <p:cTn fill="hold" id="20">
                            <p:stCondLst>
                              <p:cond delay="0"/>
                            </p:stCondLst>
                            <p:childTnLst>
                              <p:par>
                                <p:cTn fill="hold" id="21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3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24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5">
                      <p:stCondLst>
                        <p:cond delay="indefinite"/>
                      </p:stCondLst>
                      <p:childTnLst>
                        <p:par>
                          <p:cTn fill="hold" id="26">
                            <p:stCondLst>
                              <p:cond delay="0"/>
                            </p:stCondLst>
                            <p:childTnLst>
                              <p:par>
                                <p:cTn fill="hold" id="27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 fill="hold" id="29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 fill="hold" id="30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1">
                      <p:stCondLst>
                        <p:cond delay="indefinite"/>
                      </p:stCondLst>
                      <p:childTnLst>
                        <p:par>
                          <p:cTn fill="hold" id="32">
                            <p:stCondLst>
                              <p:cond delay="0"/>
                            </p:stCondLst>
                            <p:childTnLst>
                              <p:par>
                                <p:cTn fill="hold" id="33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5"/>
                                        <p:tgtEl>
                                          <p:spTgt spid="1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6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8"/>
                                        <p:tgtEl>
                                          <p:spTgt spid="1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39" nodeType="with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41"/>
                                        <p:tgtEl>
                                          <p:spTgt spid="1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706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FF0000"/>
                </a:solidFill>
              </a:rPr>
              <a:t>2010 рік  -   Почесна грамота Міністерства  освіти і науки України; </a:t>
            </a:r>
          </a:p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FF0000"/>
                </a:solidFill>
              </a:rPr>
              <a:t>- Дипломом  відділу  освіти за участь  у районній  виставці </a:t>
            </a:r>
            <a:r>
              <a:rPr lang="uk-UA" sz="2400" b="1" dirty="0" err="1" smtClean="0">
                <a:solidFill>
                  <a:srgbClr val="FF0000"/>
                </a:solidFill>
              </a:rPr>
              <a:t>“Освіта</a:t>
            </a:r>
            <a:r>
              <a:rPr lang="uk-UA" sz="2400" b="1" dirty="0" smtClean="0">
                <a:solidFill>
                  <a:srgbClr val="FF0000"/>
                </a:solidFill>
              </a:rPr>
              <a:t>  Чернігівського </a:t>
            </a:r>
            <a:r>
              <a:rPr lang="uk-UA" sz="2400" b="1" dirty="0" err="1" smtClean="0">
                <a:solidFill>
                  <a:srgbClr val="FF0000"/>
                </a:solidFill>
              </a:rPr>
              <a:t>району“</a:t>
            </a:r>
            <a:r>
              <a:rPr lang="uk-UA" sz="2400" b="1" dirty="0" smtClean="0">
                <a:solidFill>
                  <a:srgbClr val="FF0000"/>
                </a:solidFill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0000FF"/>
                </a:solidFill>
              </a:rPr>
              <a:t>2011 рік -  грамотою відділу  освіти за підготовку  переможця ІІ районного  етапу  міжнародного конкурсу  імені  Петра </a:t>
            </a:r>
            <a:r>
              <a:rPr lang="uk-UA" sz="2400" b="1" dirty="0" err="1" smtClean="0">
                <a:solidFill>
                  <a:srgbClr val="0000FF"/>
                </a:solidFill>
              </a:rPr>
              <a:t>Яцика</a:t>
            </a:r>
            <a:r>
              <a:rPr lang="uk-UA" sz="2400" b="1" dirty="0" smtClean="0">
                <a:solidFill>
                  <a:srgbClr val="0000FF"/>
                </a:solidFill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FF0000"/>
                </a:solidFill>
              </a:rPr>
              <a:t>2012 рік -  грамотою  Чернігівської районної   державної  адміністрації за багаторічну  сумлінну працю, досягнення    високих  результатів  в роботі;</a:t>
            </a:r>
          </a:p>
          <a:p>
            <a:pPr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0000FF"/>
                </a:solidFill>
              </a:rPr>
              <a:t>Грамотою відділу  освіти за результативну  діяльність , перемогу  в номінації  “  Вчитель  року “.</a:t>
            </a:r>
            <a:endParaRPr lang="ru-RU" sz="2400" b="1" dirty="0" smtClean="0">
              <a:solidFill>
                <a:srgbClr val="0000FF"/>
              </a:solidFill>
            </a:endParaRPr>
          </a:p>
          <a:p>
            <a:endParaRPr lang="uk-UA" dirty="0" smtClean="0"/>
          </a:p>
        </p:txBody>
      </p:sp>
      <p:pic>
        <p:nvPicPr>
          <p:cNvPr id="70659" name="Picture 2" descr="http://ovp1970.ucoz.ru/dosvid/generator-4-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04800"/>
            <a:ext cx="7543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486400"/>
          </a:xfrm>
        </p:spPr>
        <p:txBody>
          <a:bodyPr/>
          <a:lstStyle/>
          <a:p>
            <a:pPr>
              <a:buFont typeface="Arial" charset="0"/>
              <a:buNone/>
              <a:defRPr/>
            </a:pPr>
            <a:r>
              <a:rPr lang="uk-UA" sz="2400" b="1" dirty="0" smtClean="0">
                <a:solidFill>
                  <a:srgbClr val="FF0000"/>
                </a:solidFill>
              </a:rPr>
              <a:t>  2012  рік - Грамотою відділу  освіти за підготовку  переможця ІІ районного  етапу  міжнародного конкурсу  імені  Петра </a:t>
            </a:r>
            <a:r>
              <a:rPr lang="uk-UA" sz="2400" b="1" dirty="0" err="1" smtClean="0">
                <a:solidFill>
                  <a:srgbClr val="FF0000"/>
                </a:solidFill>
              </a:rPr>
              <a:t>Яцика</a:t>
            </a:r>
            <a:r>
              <a:rPr lang="uk-UA" sz="2400" b="1" dirty="0" smtClean="0">
                <a:solidFill>
                  <a:srgbClr val="FF0000"/>
                </a:solidFill>
              </a:rPr>
              <a:t>; </a:t>
            </a:r>
          </a:p>
          <a:p>
            <a:pPr>
              <a:buFont typeface="Arial" charset="0"/>
              <a:buNone/>
              <a:defRPr/>
            </a:pPr>
            <a:r>
              <a:rPr lang="uk-UA" sz="2400" b="1" dirty="0" smtClean="0">
                <a:solidFill>
                  <a:srgbClr val="0000CC"/>
                </a:solidFill>
              </a:rPr>
              <a:t>Грамотою відділу  освіти за підготовку учня – переможця  районного конкурсу </a:t>
            </a:r>
            <a:r>
              <a:rPr lang="uk-UA" sz="2400" b="1" dirty="0" err="1" smtClean="0">
                <a:solidFill>
                  <a:srgbClr val="0000CC"/>
                </a:solidFill>
              </a:rPr>
              <a:t>“Найкращий</a:t>
            </a:r>
            <a:r>
              <a:rPr lang="uk-UA" sz="2400" b="1" dirty="0" smtClean="0">
                <a:solidFill>
                  <a:srgbClr val="0000CC"/>
                </a:solidFill>
              </a:rPr>
              <a:t>  відгук   на сучасну дитячу </a:t>
            </a:r>
            <a:r>
              <a:rPr lang="uk-UA" sz="2400" b="1" dirty="0" err="1" smtClean="0">
                <a:solidFill>
                  <a:srgbClr val="0000CC"/>
                </a:solidFill>
              </a:rPr>
              <a:t>прозу”</a:t>
            </a:r>
            <a:r>
              <a:rPr lang="uk-UA" sz="2400" b="1" dirty="0" smtClean="0">
                <a:solidFill>
                  <a:srgbClr val="0000CC"/>
                </a:solidFill>
              </a:rPr>
              <a:t>.</a:t>
            </a:r>
          </a:p>
          <a:p>
            <a:pPr marL="457200" indent="-457200">
              <a:buFont typeface="Arial" charset="0"/>
              <a:buAutoNum type="arabicPlain" startAt="2014"/>
              <a:defRPr/>
            </a:pPr>
            <a:r>
              <a:rPr lang="uk-UA" sz="2400" b="1" dirty="0" smtClean="0">
                <a:solidFill>
                  <a:srgbClr val="FF0000"/>
                </a:solidFill>
              </a:rPr>
              <a:t>рік  - Грамотою відділу  освіти за підготовку  переможців І районного етапу всеукраїнських  конкурсів – виставок   з науково – технічної творчості. </a:t>
            </a:r>
            <a:r>
              <a:rPr lang="uk-UA" sz="2400" b="1" dirty="0" smtClean="0">
                <a:solidFill>
                  <a:srgbClr val="0000CC"/>
                </a:solidFill>
              </a:rPr>
              <a:t>- Грамотою відділу  освіти за підготовку  переможців І районного етапу   Всеукраїнського  конкурсу – виставки </a:t>
            </a:r>
            <a:r>
              <a:rPr lang="uk-UA" sz="2400" b="1" dirty="0" err="1" smtClean="0">
                <a:solidFill>
                  <a:srgbClr val="0000CC"/>
                </a:solidFill>
              </a:rPr>
              <a:t>“Знай</a:t>
            </a:r>
            <a:r>
              <a:rPr lang="uk-UA" sz="2400" b="1" dirty="0" smtClean="0">
                <a:solidFill>
                  <a:srgbClr val="0000CC"/>
                </a:solidFill>
              </a:rPr>
              <a:t>  і люби свій </a:t>
            </a:r>
            <a:r>
              <a:rPr lang="uk-UA" sz="2400" b="1" dirty="0" err="1" smtClean="0">
                <a:solidFill>
                  <a:srgbClr val="0000CC"/>
                </a:solidFill>
              </a:rPr>
              <a:t>край”</a:t>
            </a:r>
            <a:r>
              <a:rPr lang="uk-UA" sz="2400" b="1" dirty="0" smtClean="0">
                <a:solidFill>
                  <a:srgbClr val="0000CC"/>
                </a:solidFill>
              </a:rPr>
              <a:t>.</a:t>
            </a:r>
          </a:p>
          <a:p>
            <a:pPr marL="457200" indent="-457200">
              <a:buFont typeface="Arial" charset="0"/>
              <a:buNone/>
              <a:defRPr/>
            </a:pPr>
            <a:r>
              <a:rPr lang="uk-UA" sz="2400" b="1" dirty="0" smtClean="0">
                <a:solidFill>
                  <a:srgbClr val="C00000"/>
                </a:solidFill>
              </a:rPr>
              <a:t>Подяка  відділу  освіти  за  підготовку переможців  обласного етапу всеукраїнських конкурсів – виставок.</a:t>
            </a:r>
          </a:p>
        </p:txBody>
      </p:sp>
      <p:pic>
        <p:nvPicPr>
          <p:cNvPr id="71683" name="Picture 2" descr="http://ovp1970.ucoz.ru/dosvid/generator-4-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04800"/>
            <a:ext cx="7543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txBody>
          <a:bodyPr/>
          <a:lstStyle/>
          <a:p>
            <a:endParaRPr lang="uk-UA" smtClean="0"/>
          </a:p>
        </p:txBody>
      </p:sp>
      <p:sp>
        <p:nvSpPr>
          <p:cNvPr id="727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endParaRPr lang="uk-UA" smtClean="0"/>
          </a:p>
        </p:txBody>
      </p:sp>
      <p:pic>
        <p:nvPicPr>
          <p:cNvPr id="72707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743200"/>
            <a:ext cx="5473700" cy="393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52"/>
          <p:cNvSpPr txBox="1">
            <a:spLocks/>
          </p:cNvSpPr>
          <p:nvPr/>
        </p:nvSpPr>
        <p:spPr bwMode="auto">
          <a:xfrm rot="16200000">
            <a:off x="3703103" y="-1645703"/>
            <a:ext cx="2304256" cy="6357662"/>
          </a:xfrm>
          <a:prstGeom prst="rect">
            <a:avLst/>
          </a:prstGeom>
          <a:solidFill>
            <a:schemeClr val="bg1"/>
          </a:solidFill>
          <a:ln w="57150">
            <a:solidFill>
              <a:srgbClr val="660033"/>
            </a:solidFill>
            <a:prstDash val="solid"/>
            <a:round/>
            <a:headEnd/>
            <a:tailEnd/>
          </a:ln>
        </p:spPr>
        <p:txBody>
          <a:bodyPr vert="eaVert"/>
          <a:lstStyle/>
          <a:p>
            <a:pPr marL="342900" indent="-342900" algn="ctr">
              <a:spcBef>
                <a:spcPts val="1400"/>
              </a:spcBef>
              <a:buFont typeface="Arial" charset="0"/>
              <a:buNone/>
              <a:defRPr/>
            </a:pPr>
            <a:r>
              <a:rPr lang="uk-UA" sz="2400" b="1" i="1" dirty="0">
                <a:solidFill>
                  <a:srgbClr val="6600FF"/>
                </a:solidFill>
                <a:effectLst>
                  <a:outerShdw dist="38096" dir="2700000">
                    <a:srgbClr val="C0C0C0"/>
                  </a:outerShdw>
                </a:effectLst>
                <a:latin typeface="Arial" pitchFamily="34"/>
                <a:cs typeface="Arial" pitchFamily="34"/>
              </a:rPr>
              <a:t>Можна зорі розсипати в небі,</a:t>
            </a:r>
          </a:p>
          <a:p>
            <a:pPr marL="342900" indent="-342900" algn="ctr">
              <a:spcBef>
                <a:spcPts val="1400"/>
              </a:spcBef>
              <a:buFont typeface="Arial" charset="0"/>
              <a:buNone/>
              <a:defRPr/>
            </a:pPr>
            <a:r>
              <a:rPr lang="uk-UA" sz="2400" b="1" i="1" dirty="0">
                <a:solidFill>
                  <a:srgbClr val="6600FF"/>
                </a:solidFill>
                <a:effectLst>
                  <a:outerShdw dist="38096" dir="2700000">
                    <a:srgbClr val="C0C0C0"/>
                  </a:outerShdw>
                </a:effectLst>
                <a:latin typeface="Arial" pitchFamily="34"/>
                <a:cs typeface="Arial" pitchFamily="34"/>
              </a:rPr>
              <a:t>Можна вітер спинити на мить.</a:t>
            </a:r>
          </a:p>
          <a:p>
            <a:pPr marL="342900" indent="-342900" algn="ctr">
              <a:spcBef>
                <a:spcPts val="1400"/>
              </a:spcBef>
              <a:buFont typeface="Arial" charset="0"/>
              <a:buNone/>
              <a:defRPr/>
            </a:pPr>
            <a:r>
              <a:rPr lang="uk-UA" sz="2400" b="1" i="1" dirty="0">
                <a:solidFill>
                  <a:srgbClr val="6600FF"/>
                </a:solidFill>
                <a:effectLst>
                  <a:outerShdw dist="38096" dir="2700000">
                    <a:srgbClr val="C0C0C0"/>
                  </a:outerShdw>
                </a:effectLst>
                <a:latin typeface="Arial" pitchFamily="34"/>
                <a:cs typeface="Arial" pitchFamily="34"/>
              </a:rPr>
              <a:t>Та для цього всміхатися треба</a:t>
            </a:r>
          </a:p>
          <a:p>
            <a:pPr marL="342900" indent="-342900" algn="ctr">
              <a:spcBef>
                <a:spcPts val="1400"/>
              </a:spcBef>
              <a:buFont typeface="Arial" charset="0"/>
              <a:buNone/>
              <a:defRPr/>
            </a:pPr>
            <a:r>
              <a:rPr lang="uk-UA" sz="2400" b="1" i="1" dirty="0">
                <a:solidFill>
                  <a:srgbClr val="6600FF"/>
                </a:solidFill>
                <a:effectLst>
                  <a:outerShdw dist="38096" dir="2700000">
                    <a:srgbClr val="C0C0C0"/>
                  </a:outerShdw>
                </a:effectLst>
                <a:latin typeface="Arial" pitchFamily="34"/>
                <a:cs typeface="Arial" pitchFamily="34"/>
              </a:rPr>
              <a:t>І   світ  дитини   любить!</a:t>
            </a:r>
            <a:endParaRPr lang="ru-RU" sz="2400" b="1" i="1" dirty="0">
              <a:solidFill>
                <a:srgbClr val="6600FF"/>
              </a:solidFill>
              <a:effectLst>
                <a:outerShdw dist="38096" dir="2700000">
                  <a:srgbClr val="C0C0C0"/>
                </a:outerShdw>
              </a:effectLst>
              <a:latin typeface="Arial" pitchFamily="34"/>
              <a:cs typeface="Arial" pitchFamily="34"/>
            </a:endParaRPr>
          </a:p>
          <a:p>
            <a:pPr marL="342900" indent="-342900" algn="ctr">
              <a:spcBef>
                <a:spcPts val="1400"/>
              </a:spcBef>
              <a:buFont typeface="Arial" charset="0"/>
              <a:buNone/>
              <a:defRPr/>
            </a:pPr>
            <a:r>
              <a:rPr lang="uk-UA" sz="3600" b="1" dirty="0">
                <a:ln>
                  <a:gradFill>
                    <a:gsLst>
                      <a:gs pos="0">
                        <a:srgbClr val="000082"/>
                      </a:gs>
                      <a:gs pos="30000">
                        <a:srgbClr val="66008F"/>
                      </a:gs>
                      <a:gs pos="64999">
                        <a:srgbClr val="BA0066"/>
                      </a:gs>
                      <a:gs pos="89999">
                        <a:srgbClr val="FF0000"/>
                      </a:gs>
                      <a:gs pos="100000">
                        <a:srgbClr val="FF8200"/>
                      </a:gs>
                    </a:gsLst>
                    <a:lin ang="5400000" scaled="0"/>
                  </a:gradFill>
                </a:ln>
                <a:solidFill>
                  <a:srgbClr val="FF0000"/>
                </a:solidFill>
                <a:latin typeface="Monotype Corsiva" pitchFamily="66" charset="0"/>
              </a:rPr>
              <a:t>ДЯКУЄМО  ЗА  УВАГУ!</a:t>
            </a:r>
            <a:endParaRPr lang="ru-RU" sz="3600" b="1" dirty="0">
              <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</a:ln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descr="http://ovp1970.ucoz.ru/dosvid/generator-9-.gif" id="21506" name="Picture 2"/>
          <p:cNvPicPr>
            <a:picLocks noChangeArrowheads="1" noChangeAspect="1" noCrop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1676400" y="0"/>
            <a:ext cx="5562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  <a:p>
            <a:endParaRPr lang="uk-UA" smtClean="0"/>
          </a:p>
          <a:p>
            <a:endParaRPr lang="uk-UA" smtClean="0"/>
          </a:p>
        </p:txBody>
      </p:sp>
      <p:pic>
        <p:nvPicPr>
          <p:cNvPr descr="image1" id="29699" name="Picture 3"/>
          <p:cNvPicPr>
            <a:picLocks noChangeArrowheads="1" noChangeAspect="1"/>
          </p:cNvPicPr>
          <p:nvPr/>
        </p:nvPicPr>
        <p:blipFill>
          <a:blip cstate="print" r:embed="rId3">
            <a:lum bright="-20000" contrast="20000"/>
          </a:blip>
          <a:srcRect b="23" r="24"/>
          <a:stretch>
            <a:fillRect/>
          </a:stretch>
        </p:blipFill>
        <p:spPr bwMode="auto">
          <a:xfrm>
            <a:off x="381000" y="1295400"/>
            <a:ext cx="1981200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age1" id="29700" name="Picture 4"/>
          <p:cNvPicPr>
            <a:picLocks noChangeArrowheads="1" noChangeAspect="1"/>
          </p:cNvPicPr>
          <p:nvPr/>
        </p:nvPicPr>
        <p:blipFill>
          <a:blip cstate="print" r:embed="rId4">
            <a:lum bright="-20000" contrast="20000"/>
          </a:blip>
          <a:srcRect b="-2507" r="-1965"/>
          <a:stretch>
            <a:fillRect/>
          </a:stretch>
        </p:blipFill>
        <p:spPr bwMode="auto">
          <a:xfrm>
            <a:off x="2514600" y="1219200"/>
            <a:ext cx="1933575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age1" id="29701" name="Picture 5"/>
          <p:cNvPicPr>
            <a:picLocks noChangeArrowheads="1" noChangeAspect="1"/>
          </p:cNvPicPr>
          <p:nvPr/>
        </p:nvPicPr>
        <p:blipFill>
          <a:blip cstate="print" r:embed="rId5">
            <a:lum bright="-20000" contrast="20000"/>
          </a:blip>
          <a:srcRect/>
          <a:stretch>
            <a:fillRect/>
          </a:stretch>
        </p:blipFill>
        <p:spPr bwMode="auto">
          <a:xfrm>
            <a:off x="4495800" y="1295400"/>
            <a:ext cx="1981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age1" id="29702" name="Picture 6"/>
          <p:cNvPicPr>
            <a:picLocks noChangeArrowheads="1" noChangeAspect="1"/>
          </p:cNvPicPr>
          <p:nvPr/>
        </p:nvPicPr>
        <p:blipFill>
          <a:blip cstate="print" r:embed="rId6">
            <a:lum bright="-20000" contrast="20000"/>
          </a:blip>
          <a:srcRect/>
          <a:stretch>
            <a:fillRect/>
          </a:stretch>
        </p:blipFill>
        <p:spPr bwMode="auto">
          <a:xfrm>
            <a:off x="6629400" y="1143000"/>
            <a:ext cx="198120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age1" id="29703" name="Picture 7"/>
          <p:cNvPicPr>
            <a:picLocks noChangeArrowheads="1" noChangeAspect="1"/>
          </p:cNvPicPr>
          <p:nvPr/>
        </p:nvPicPr>
        <p:blipFill>
          <a:blip cstate="print" r:embed="rId7">
            <a:lum bright="-20000" contrast="20000"/>
          </a:blip>
          <a:srcRect/>
          <a:stretch>
            <a:fillRect/>
          </a:stretch>
        </p:blipFill>
        <p:spPr bwMode="auto">
          <a:xfrm>
            <a:off x="457200" y="4114800"/>
            <a:ext cx="1905000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Оксана\Desktop\media\image1.jpeg" id="29704" name="Picture 8"/>
          <p:cNvPicPr>
            <a:picLocks noChangeArrowheads="1" noChangeAspect="1"/>
          </p:cNvPicPr>
          <p:nvPr/>
        </p:nvPicPr>
        <p:blipFill>
          <a:blip cstate="print" r:embed="rId8" r:link="rId9">
            <a:lum bright="-20000" contrast="20000"/>
          </a:blip>
          <a:srcRect/>
          <a:stretch>
            <a:fillRect/>
          </a:stretch>
        </p:blipFill>
        <p:spPr bwMode="auto">
          <a:xfrm>
            <a:off x="4572000" y="4122738"/>
            <a:ext cx="1905000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age1" id="29705" name="Picture 9"/>
          <p:cNvPicPr>
            <a:picLocks noChangeArrowheads="1" noChangeAspect="1"/>
          </p:cNvPicPr>
          <p:nvPr/>
        </p:nvPicPr>
        <p:blipFill>
          <a:blip cstate="print" r:embed="rId10">
            <a:lum bright="-20000" contrast="20000"/>
          </a:blip>
          <a:srcRect/>
          <a:stretch>
            <a:fillRect/>
          </a:stretch>
        </p:blipFill>
        <p:spPr bwMode="auto">
          <a:xfrm>
            <a:off x="2514600" y="3962400"/>
            <a:ext cx="1905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Оксана\Desktop\media\image1.jpeg" id="29706" name="Picture 10"/>
          <p:cNvPicPr>
            <a:picLocks noChangeArrowheads="1" noChangeAspect="1"/>
          </p:cNvPicPr>
          <p:nvPr/>
        </p:nvPicPr>
        <p:blipFill>
          <a:blip cstate="print" r:embed="rId11" r:link="rId9">
            <a:lum bright="-20000" contrast="20000"/>
          </a:blip>
          <a:srcRect/>
          <a:stretch>
            <a:fillRect/>
          </a:stretch>
        </p:blipFill>
        <p:spPr bwMode="auto">
          <a:xfrm>
            <a:off x="6629400" y="4038600"/>
            <a:ext cx="1981200" cy="260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2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17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22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27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2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37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id="40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42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b="1" lang="uk-UA" smtClean="0" sz="3600">
                <a:solidFill>
                  <a:srgbClr val="FF0000"/>
                </a:solidFill>
              </a:rPr>
              <a:t>Публікації та  сертифікати: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  <a:p>
            <a:endParaRPr lang="uk-UA" smtClean="0"/>
          </a:p>
        </p:txBody>
      </p:sp>
      <p:pic>
        <p:nvPicPr>
          <p:cNvPr descr="image1" id="35842" name="Picture 2"/>
          <p:cNvPicPr>
            <a:picLocks noChangeArrowheads="1" noChangeAspect="1"/>
          </p:cNvPicPr>
          <p:nvPr/>
        </p:nvPicPr>
        <p:blipFill>
          <a:blip cstate="print" r:embed="rId2"/>
          <a:srcRect/>
          <a:stretch>
            <a:fillRect/>
          </a:stretch>
        </p:blipFill>
        <p:spPr bwMode="auto">
          <a:xfrm>
            <a:off x="228600" y="1752600"/>
            <a:ext cx="207486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Оксана\Desktop\media\image1.jpeg" id="35843" name="Picture 3"/>
          <p:cNvPicPr>
            <a:picLocks noChangeArrowheads="1" noChangeAspect="1"/>
          </p:cNvPicPr>
          <p:nvPr/>
        </p:nvPicPr>
        <p:blipFill>
          <a:blip cstate="print" r:embed="rId3" r:link="rId4">
            <a:lum bright="-20000" contrast="20000"/>
          </a:blip>
          <a:srcRect/>
          <a:stretch>
            <a:fillRect/>
          </a:stretch>
        </p:blipFill>
        <p:spPr bwMode="auto">
          <a:xfrm>
            <a:off x="2362200" y="990600"/>
            <a:ext cx="205898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age1" id="35844" name="Picture 4"/>
          <p:cNvPicPr>
            <a:picLocks noChangeArrowheads="1" noChangeAspect="1"/>
          </p:cNvPicPr>
          <p:nvPr/>
        </p:nvPicPr>
        <p:blipFill>
          <a:blip cstate="print" r:embed="rId5">
            <a:lum bright="-20000" contrast="20000"/>
          </a:blip>
          <a:srcRect/>
          <a:stretch>
            <a:fillRect/>
          </a:stretch>
        </p:blipFill>
        <p:spPr bwMode="auto">
          <a:xfrm>
            <a:off x="4419600" y="1676400"/>
            <a:ext cx="22161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age1" id="35845" name="Picture 5"/>
          <p:cNvPicPr>
            <a:picLocks noChangeArrowheads="1" noChangeAspect="1"/>
          </p:cNvPicPr>
          <p:nvPr/>
        </p:nvPicPr>
        <p:blipFill>
          <a:blip cstate="print" r:embed="rId6">
            <a:lum bright="-20000" contrast="20000"/>
          </a:blip>
          <a:stretch>
            <a:fillRect/>
          </a:stretch>
        </p:blipFill>
        <p:spPr bwMode="auto">
          <a:xfrm>
            <a:off x="6683375" y="990600"/>
            <a:ext cx="2265363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3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 transition="in">
                                      <p:cBhvr>
                                        <p:cTn dur="500" id="7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2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7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22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b="1" i="1" lang="uk-UA" smtClean="0" sz="2800">
                <a:solidFill>
                  <a:srgbClr val="660033"/>
                </a:solidFill>
              </a:rPr>
              <a:t> </a:t>
            </a:r>
            <a:r>
              <a:rPr b="1" lang="uk-UA" smtClean="0" sz="4000">
                <a:solidFill>
                  <a:srgbClr val="660033"/>
                </a:solidFill>
                <a:latin charset="0" pitchFamily="66" typeface="Monotype Corsiva"/>
              </a:rPr>
              <a:t>Самоосвіта – як   форма підвищення  фахового   рівня</a:t>
            </a:r>
            <a:r>
              <a:rPr b="1" lang="uk-UA" smtClean="0">
                <a:solidFill>
                  <a:srgbClr val="660033"/>
                </a:solidFill>
                <a:latin charset="0" pitchFamily="66" typeface="Monotype Corsiva"/>
              </a:rPr>
              <a:t> </a:t>
            </a:r>
            <a:r>
              <a:rPr b="1" i="1" lang="uk-UA" smtClean="0">
                <a:solidFill>
                  <a:srgbClr val="660033"/>
                </a:solidFill>
                <a:latin charset="0" pitchFamily="66" typeface="Monotype Corsiva"/>
              </a:rPr>
              <a:t> </a:t>
            </a:r>
            <a:endParaRPr lang="ru-RU" smtClean="0">
              <a:solidFill>
                <a:srgbClr val="660033"/>
              </a:solidFill>
              <a:latin charset="0" pitchFamily="66" typeface="Monotype Corsiva"/>
            </a:endParaRP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descr="C:\Users\Оксана\Desktop\media\image1.jpeg" id="28673" name="Picture 1"/>
          <p:cNvPicPr>
            <a:picLocks noChangeArrowheads="1" noChangeAspect="1"/>
          </p:cNvPicPr>
          <p:nvPr/>
        </p:nvPicPr>
        <p:blipFill>
          <a:blip cstate="print" r:embed="rId2" r:link="rId3">
            <a:lum bright="-20000" contrast="20000"/>
          </a:blip>
          <a:stretch>
            <a:fillRect/>
          </a:stretch>
        </p:blipFill>
        <p:spPr bwMode="auto">
          <a:xfrm rot="5400000">
            <a:off x="1189832" y="867568"/>
            <a:ext cx="2438400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age1" id="28674" name="Picture 2"/>
          <p:cNvPicPr>
            <a:picLocks noChangeArrowheads="1" noChangeAspect="1"/>
          </p:cNvPicPr>
          <p:nvPr/>
        </p:nvPicPr>
        <p:blipFill>
          <a:blip cstate="print" r:embed="rId4">
            <a:lum bright="-20000" contrast="20000"/>
          </a:blip>
          <a:srcRect/>
          <a:stretch>
            <a:fillRect/>
          </a:stretch>
        </p:blipFill>
        <p:spPr bwMode="auto">
          <a:xfrm>
            <a:off x="4572000" y="1371600"/>
            <a:ext cx="38862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Оксана\Desktop\media\image1.jpeg" id="28675" name="Picture 3"/>
          <p:cNvPicPr>
            <a:picLocks noChangeArrowheads="1" noChangeAspect="1"/>
          </p:cNvPicPr>
          <p:nvPr/>
        </p:nvPicPr>
        <p:blipFill>
          <a:blip cstate="print" r:embed="rId5" r:link="rId3">
            <a:lum contrast="20000"/>
          </a:blip>
          <a:srcRect/>
          <a:stretch>
            <a:fillRect/>
          </a:stretch>
        </p:blipFill>
        <p:spPr bwMode="auto">
          <a:xfrm rot="5400000">
            <a:off x="1092200" y="3556000"/>
            <a:ext cx="2616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Users\Оксана\Desktop\media\image1.jpeg" id="28676" name="Picture 4"/>
          <p:cNvPicPr>
            <a:picLocks noChangeArrowheads="1" noChangeAspect="1"/>
          </p:cNvPicPr>
          <p:nvPr/>
        </p:nvPicPr>
        <p:blipFill>
          <a:blip cstate="print" r:embed="rId6" r:link="rId3">
            <a:lum bright="-20000" contrast="20000"/>
          </a:blip>
          <a:srcRect/>
          <a:stretch>
            <a:fillRect/>
          </a:stretch>
        </p:blipFill>
        <p:spPr bwMode="auto">
          <a:xfrm rot="5400000">
            <a:off x="5349875" y="3489325"/>
            <a:ext cx="2540000" cy="379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7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12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7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4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ox(in)" transition="in">
                                      <p:cBhvr>
                                        <p:cTn dur="500" id="22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b="1" lang="uk-UA" smtClean="0">
                <a:solidFill>
                  <a:srgbClr val="006600"/>
                </a:solidFill>
                <a:latin charset="0" pitchFamily="66" typeface="Monotype Corsiva"/>
              </a:rPr>
              <a:t>Сторінка  на Заповікі</a:t>
            </a:r>
          </a:p>
        </p:txBody>
      </p:sp>
      <p:pic>
        <p:nvPicPr>
          <p:cNvPr id="24578" name="Picture 2"/>
          <p:cNvPicPr>
            <a:picLocks noChangeArrowheads="1" noChangeAspect="1"/>
          </p:cNvPicPr>
          <p:nvPr/>
        </p:nvPicPr>
        <p:blipFill>
          <a:blip cstate="print" r:embed="rId2"/>
          <a:srcRect b="76"/>
          <a:stretch>
            <a:fillRect/>
          </a:stretch>
        </p:blipFill>
        <p:spPr bwMode="auto">
          <a:xfrm>
            <a:off x="457200" y="1447800"/>
            <a:ext cx="8305800" cy="510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Содержимое 5"/>
          <p:cNvSpPr>
            <a:spLocks noGrp="1"/>
          </p:cNvSpPr>
          <p:nvPr>
            <p:ph idx="1"/>
          </p:nvPr>
        </p:nvSpPr>
        <p:spPr>
          <a:xfrm>
            <a:off x="381000" y="1447800"/>
            <a:ext cx="8458200" cy="5105400"/>
          </a:xfrm>
        </p:spPr>
        <p:txBody>
          <a:bodyPr/>
          <a:lstStyle/>
          <a:p>
            <a:endParaRPr lang="uk-UA" smtClean="0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Школа">
  <a:themeElements>
    <a:clrScheme name="Другая 1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4D160F"/>
      </a:hlink>
      <a:folHlink>
        <a:srgbClr val="96A9A9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Школа</Template>
  <TotalTime>3712</TotalTime>
  <Words>2538</Words>
  <Application>Microsoft Office PowerPoint</Application>
  <PresentationFormat>Экран (4:3)</PresentationFormat>
  <Paragraphs>317</Paragraphs>
  <Slides>52</Slides>
  <Notes>6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Школа</vt:lpstr>
      <vt:lpstr>Слайд 1</vt:lpstr>
      <vt:lpstr>Кікоть  Оксана  Іванівна  - вчитель початкових  класів  </vt:lpstr>
      <vt:lpstr>Зміст  портфоліо</vt:lpstr>
      <vt:lpstr>   Портрет  автора </vt:lpstr>
      <vt:lpstr>т</vt:lpstr>
      <vt:lpstr>Слайд 6</vt:lpstr>
      <vt:lpstr>Публікації та  сертифікати:</vt:lpstr>
      <vt:lpstr> Самоосвіта – як   форма підвищення  фахового   рівня  </vt:lpstr>
      <vt:lpstr>Сторінка  на Заповікі</vt:lpstr>
      <vt:lpstr>Блог “Школярик ”  - це віртуальний простір   вчителя</vt:lpstr>
      <vt:lpstr>Слайд 11</vt:lpstr>
      <vt:lpstr>Шлях, який я обрала</vt:lpstr>
      <vt:lpstr>  Шлях, який я обрала</vt:lpstr>
      <vt:lpstr>Науково- методична  робота</vt:lpstr>
      <vt:lpstr>Слайд 15</vt:lpstr>
      <vt:lpstr>Теоретичні  основи </vt:lpstr>
      <vt:lpstr>Слайд 17</vt:lpstr>
      <vt:lpstr>Слайд 18</vt:lpstr>
      <vt:lpstr>Практична значущість  досвіду</vt:lpstr>
      <vt:lpstr>Слайд 20</vt:lpstr>
      <vt:lpstr>Етапи роботи  над проблемною темою</vt:lpstr>
      <vt:lpstr>Етапи роботи  над проблемною темою</vt:lpstr>
      <vt:lpstr>Слайд 23</vt:lpstr>
      <vt:lpstr>Слайд 24</vt:lpstr>
      <vt:lpstr>Слайд 25</vt:lpstr>
      <vt:lpstr>Слайд 26</vt:lpstr>
      <vt:lpstr>Участь  у  вебінарах</vt:lpstr>
      <vt:lpstr>Школа молодого вчителя </vt:lpstr>
      <vt:lpstr>Інновації у професійній діяльності</vt:lpstr>
      <vt:lpstr>Відкриті уроки та виховні години</vt:lpstr>
      <vt:lpstr>Відкриті уроки та виховні години</vt:lpstr>
      <vt:lpstr>Позаурочна   діяльність  з предмету </vt:lpstr>
      <vt:lpstr>Позакласна   робота </vt:lpstr>
      <vt:lpstr>Участь у тиждні початкових класів </vt:lpstr>
      <vt:lpstr>Позакласна   робота </vt:lpstr>
      <vt:lpstr> </vt:lpstr>
      <vt:lpstr> Група продовженого дня</vt:lpstr>
      <vt:lpstr>Результати педагогічної діяльності</vt:lpstr>
      <vt:lpstr>Творчість учителя – запорука успіхів учнів</vt:lpstr>
      <vt:lpstr>Слайд 40</vt:lpstr>
      <vt:lpstr>Слайд 41</vt:lpstr>
      <vt:lpstr>-</vt:lpstr>
      <vt:lpstr>Навчально – матеріальна база </vt:lpstr>
      <vt:lpstr>Кабінет початкового навчання </vt:lpstr>
      <vt:lpstr>Куточки  класу</vt:lpstr>
      <vt:lpstr>Куточки  класу</vt:lpstr>
      <vt:lpstr>Куточки  класу</vt:lpstr>
      <vt:lpstr>Куточки  класу</vt:lpstr>
      <vt:lpstr>Я у світі людей </vt:lpstr>
      <vt:lpstr>Слайд 50</vt:lpstr>
      <vt:lpstr>Слайд 51</vt:lpstr>
      <vt:lpstr>Слайд 52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Интерактивные  методы обучения</dc:title>
  <dc:creator>Татьяна</dc:creator>
  <cp:lastModifiedBy>Оксана</cp:lastModifiedBy>
  <cp:revision>360</cp:revision>
  <dcterms:created xsi:type="dcterms:W3CDTF">2011-07-14T10:16:19Z</dcterms:created>
  <dcterms:modified xsi:type="dcterms:W3CDTF">2015-02-28T20:33:14Z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3295649</vt:lpwstr>
  </property>
  <property fmtid="{D5CDD505-2E9C-101B-9397-08002B2CF9AE}" name="NXPowerLiteVersion" pid="3">
    <vt:lpwstr>D4.1.4</vt:lpwstr>
  </property>
</Properties>
</file>