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udio/wav" Extension="wav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86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33FF"/>
    <a:srgbClr val="FF3300"/>
    <a:srgbClr val="008000"/>
    <a:srgbClr val="FFFF00"/>
    <a:srgbClr val="FF9933"/>
    <a:srgbClr val="000099"/>
    <a:srgbClr val="6600CC"/>
    <a:srgbClr val="36E719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9952D-E78B-4B06-B0BB-F691597C4657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8D848C-90CA-4E8C-B312-97EF3B032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51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4FD0-752F-40F5-A107-C8D5A5594B0C}" type="datetime1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D6D3-B95B-4A3D-8B88-5C0E085085A4}" type="datetime1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F64F5-E2FA-43FD-9E28-D6B9B8EE6693}" type="datetime1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C4050-7E13-40D1-94CE-16FE31928E79}" type="datetime1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C94C3-1BCD-4C9A-B20F-F5FEE1BC4377}" type="datetime1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21C01-9DF9-40E4-B3D0-4A6BA86B2C79}" type="datetime1">
              <a:rPr lang="ru-RU" smtClean="0"/>
              <a:t>19.09.2015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ED34C-DC49-46DB-BF31-4C3CA5A2A3B3}" type="datetime1">
              <a:rPr lang="ru-RU" smtClean="0"/>
              <a:t>19.09.2015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60D2-E7B9-4473-944C-50C3633FEF95}" type="datetime1">
              <a:rPr lang="ru-RU" smtClean="0"/>
              <a:t>19.09.2015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B271-C110-4D66-B5AE-8CE9F10A1DFB}" type="datetime1">
              <a:rPr lang="ru-RU" smtClean="0"/>
              <a:t>19.09.2015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2FD5B-4776-480B-AECE-66A674A3018D}" type="datetime1">
              <a:rPr lang="ru-RU" smtClean="0"/>
              <a:t>19.09.2015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60F05-D74F-425F-AEAA-D93AD2A29BF3}" type="datetime1">
              <a:rPr lang="ru-RU" smtClean="0"/>
              <a:t>19.09.2015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9EBD3-7C99-4D15-98B2-C1A50D932604}" type="datetime1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8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23.jpeg"/><Relationship Id="rId7" Type="http://schemas.openxmlformats.org/officeDocument/2006/relationships/image" Target="../media/image26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majliki.ru/smilie-815009511.html" TargetMode="Externa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smajliki.ru/smilie-504819015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46.gif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hyperlink" Target="http://smajliki.ru/smilie-452653671.html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11" Type="http://schemas.openxmlformats.org/officeDocument/2006/relationships/image" Target="../media/image45.gif"/><Relationship Id="rId5" Type="http://schemas.openxmlformats.org/officeDocument/2006/relationships/image" Target="../media/image41.jpeg"/><Relationship Id="rId10" Type="http://schemas.openxmlformats.org/officeDocument/2006/relationships/image" Target="../media/image44.gif"/><Relationship Id="rId4" Type="http://schemas.openxmlformats.org/officeDocument/2006/relationships/image" Target="../media/image40.jpeg"/><Relationship Id="rId9" Type="http://schemas.openxmlformats.org/officeDocument/2006/relationships/hyperlink" Target="http://smajliki.ru/smilie-109243527.html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smajliki.ru/smilie-786247239.html" TargetMode="External"/><Relationship Id="rId7" Type="http://schemas.openxmlformats.org/officeDocument/2006/relationships/image" Target="../media/image55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majliki.ru/smilie-164535687.html" TargetMode="External"/><Relationship Id="rId5" Type="http://schemas.openxmlformats.org/officeDocument/2006/relationships/image" Target="../media/image54.jpeg"/><Relationship Id="rId4" Type="http://schemas.openxmlformats.org/officeDocument/2006/relationships/image" Target="../media/image53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image" Target="../media/image56.gif"/><Relationship Id="rId7" Type="http://schemas.openxmlformats.org/officeDocument/2006/relationships/hyperlink" Target="http://smajliki.ru/smilie-850128903.html" TargetMode="External"/><Relationship Id="rId2" Type="http://schemas.openxmlformats.org/officeDocument/2006/relationships/hyperlink" Target="http://smajliki.ru/smilie-328845063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gif"/><Relationship Id="rId5" Type="http://schemas.openxmlformats.org/officeDocument/2006/relationships/hyperlink" Target="http://smajliki.ru/smilie-164498727.html" TargetMode="External"/><Relationship Id="rId10" Type="http://schemas.openxmlformats.org/officeDocument/2006/relationships/image" Target="../media/image60.gif"/><Relationship Id="rId4" Type="http://schemas.openxmlformats.org/officeDocument/2006/relationships/image" Target="../media/image57.jpeg"/><Relationship Id="rId9" Type="http://schemas.openxmlformats.org/officeDocument/2006/relationships/hyperlink" Target="http://smajliki.ru/smilie-239497959.html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gif"/><Relationship Id="rId3" Type="http://schemas.openxmlformats.org/officeDocument/2006/relationships/image" Target="../media/image62.jpeg"/><Relationship Id="rId7" Type="http://schemas.openxmlformats.org/officeDocument/2006/relationships/hyperlink" Target="http://smajliki.ru/smilie-743351463.html" TargetMode="Externa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gif"/><Relationship Id="rId5" Type="http://schemas.openxmlformats.org/officeDocument/2006/relationships/hyperlink" Target="http://smajliki.ru/smilie-732596103.html" TargetMode="External"/><Relationship Id="rId10" Type="http://schemas.openxmlformats.org/officeDocument/2006/relationships/image" Target="../media/image66.gif"/><Relationship Id="rId4" Type="http://schemas.openxmlformats.org/officeDocument/2006/relationships/image" Target="../media/image63.jpeg"/><Relationship Id="rId9" Type="http://schemas.openxmlformats.org/officeDocument/2006/relationships/hyperlink" Target="http://smajliki.ru/smilie-500657319.html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smajliki.ru/smilie-773496039.html" TargetMode="External"/><Relationship Id="rId3" Type="http://schemas.openxmlformats.org/officeDocument/2006/relationships/image" Target="../media/image68.jpeg"/><Relationship Id="rId7" Type="http://schemas.openxmlformats.org/officeDocument/2006/relationships/image" Target="../media/image70.gif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majliki.ru/smilie-752510151.html" TargetMode="External"/><Relationship Id="rId5" Type="http://schemas.openxmlformats.org/officeDocument/2006/relationships/image" Target="../media/image69.gif"/><Relationship Id="rId10" Type="http://schemas.openxmlformats.org/officeDocument/2006/relationships/image" Target="../media/image72.png"/><Relationship Id="rId4" Type="http://schemas.openxmlformats.org/officeDocument/2006/relationships/hyperlink" Target="http://smajliki.ru/smilie-662039463.html" TargetMode="External"/><Relationship Id="rId9" Type="http://schemas.openxmlformats.org/officeDocument/2006/relationships/image" Target="../media/image71.gif"/></Relationships>
</file>

<file path=ppt/slides/_rels/slide26.xml.rels><?xml version="1.0" encoding="UTF-8" standalone="yes" ?><Relationships xmlns="http://schemas.openxmlformats.org/package/2006/relationships"><Relationship Id="rId8" Target="http://smajliki.ru/smilie-505536039.html" TargetMode="External" Type="http://schemas.openxmlformats.org/officeDocument/2006/relationships/hyperlink"/><Relationship Id="rId3" Target="../media/image73.gif" Type="http://schemas.openxmlformats.org/officeDocument/2006/relationships/image"/><Relationship Id="rId7" Target="../media/image76.jpeg" Type="http://schemas.openxmlformats.org/officeDocument/2006/relationships/image"/><Relationship Id="rId12" Target="../media/image79.jpeg" Type="http://schemas.openxmlformats.org/officeDocument/2006/relationships/image"/><Relationship Id="rId2" Target="http://smajliki.ru/smilie-767708103.html" TargetMode="External" Type="http://schemas.openxmlformats.org/officeDocument/2006/relationships/hyperlink"/><Relationship Id="rId1" Target="../slideLayouts/slideLayout2.xml" Type="http://schemas.openxmlformats.org/officeDocument/2006/relationships/slideLayout"/><Relationship Id="rId6" Target="../media/image75.jpeg" Type="http://schemas.openxmlformats.org/officeDocument/2006/relationships/image"/><Relationship Id="rId11" Target="../media/image78.gif" Type="http://schemas.openxmlformats.org/officeDocument/2006/relationships/image"/><Relationship Id="rId5" Target="../media/image74.gif" Type="http://schemas.openxmlformats.org/officeDocument/2006/relationships/image"/><Relationship Id="rId10" Target="http://smajliki.ru/smilie-895116615.html" TargetMode="External" Type="http://schemas.openxmlformats.org/officeDocument/2006/relationships/hyperlink"/><Relationship Id="rId4" Target="http://smajliki.ru/smilie-232068999.html" TargetMode="External" Type="http://schemas.openxmlformats.org/officeDocument/2006/relationships/hyperlink"/><Relationship Id="rId9" Target="../media/image77.gif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gif"/><Relationship Id="rId2" Type="http://schemas.openxmlformats.org/officeDocument/2006/relationships/hyperlink" Target="http://smajliki.ru/smilie-500553831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smajliki.ru/smilie-1098086151.html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smajliki.ru/smilie-773762151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9"/>
          <p:cNvSpPr txBox="1">
            <a:spLocks/>
          </p:cNvSpPr>
          <p:nvPr/>
        </p:nvSpPr>
        <p:spPr>
          <a:xfrm>
            <a:off x="2517774" y="4429362"/>
            <a:ext cx="5554663" cy="22156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400" b="1" dirty="0" smtClean="0">
                <a:latin typeface="Arial" charset="0"/>
              </a:rPr>
              <a:t> </a:t>
            </a:r>
            <a:endParaRPr lang="uk-UA" sz="2800" b="1" i="1" dirty="0" smtClean="0">
              <a:latin typeface="Arial" charset="0"/>
            </a:endParaRP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400" b="1" dirty="0" smtClean="0">
                <a:latin typeface="Arial" charset="0"/>
              </a:rPr>
              <a:t>              </a:t>
            </a:r>
            <a:r>
              <a:rPr lang="uk-UA" sz="2400" b="1" dirty="0" smtClean="0">
                <a:solidFill>
                  <a:srgbClr val="0000CC"/>
                </a:solidFill>
                <a:latin typeface="Arial" charset="0"/>
              </a:rPr>
              <a:t>З досвіду роботи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400" b="1" dirty="0" smtClean="0">
                <a:solidFill>
                  <a:srgbClr val="0000CC"/>
                </a:solidFill>
                <a:latin typeface="Arial" charset="0"/>
              </a:rPr>
              <a:t> вчителя початкових класів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400" b="1" dirty="0" smtClean="0">
                <a:latin typeface="Arial" charset="0"/>
              </a:rPr>
              <a:t>ЗОШ  І – ІІІ ступеня с. Стара </a:t>
            </a:r>
            <a:r>
              <a:rPr lang="uk-UA" sz="2400" b="1" dirty="0" err="1" smtClean="0">
                <a:latin typeface="Arial" charset="0"/>
              </a:rPr>
              <a:t>Лішня</a:t>
            </a:r>
            <a:endParaRPr lang="uk-UA" sz="2400" b="1" dirty="0" smtClean="0">
              <a:latin typeface="Arial" charset="0"/>
            </a:endParaRP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400" b="1" dirty="0" smtClean="0">
                <a:latin typeface="Arial" charset="0"/>
              </a:rPr>
              <a:t>                            </a:t>
            </a:r>
            <a:r>
              <a:rPr lang="uk-UA" sz="2400" b="1" dirty="0" err="1" smtClean="0">
                <a:latin typeface="Arial" charset="0"/>
              </a:rPr>
              <a:t>Іваничівського</a:t>
            </a:r>
            <a:r>
              <a:rPr lang="uk-UA" sz="2400" b="1" dirty="0" smtClean="0">
                <a:latin typeface="Arial" charset="0"/>
              </a:rPr>
              <a:t> району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400" b="1" dirty="0" smtClean="0">
                <a:latin typeface="Arial" charset="0"/>
              </a:rPr>
              <a:t>                            Волинської області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400" b="1" dirty="0" smtClean="0">
                <a:latin typeface="Arial" charset="0"/>
              </a:rPr>
              <a:t>         </a:t>
            </a:r>
            <a:r>
              <a:rPr lang="uk-UA" sz="3500" b="1" dirty="0" err="1" smtClean="0">
                <a:solidFill>
                  <a:srgbClr val="0000CC"/>
                </a:solidFill>
                <a:latin typeface="Monotype Corsiva" pitchFamily="66" charset="0"/>
                <a:cs typeface="Arial" charset="0"/>
              </a:rPr>
              <a:t>Вітичук</a:t>
            </a:r>
            <a:r>
              <a:rPr lang="uk-UA" sz="3500" b="1" dirty="0" smtClean="0">
                <a:solidFill>
                  <a:srgbClr val="0000CC"/>
                </a:solidFill>
                <a:latin typeface="Monotype Corsiva" pitchFamily="66" charset="0"/>
                <a:cs typeface="Arial" charset="0"/>
              </a:rPr>
              <a:t> Олени Василівни</a:t>
            </a:r>
            <a:endParaRPr lang="en-US" sz="3500" b="1" dirty="0" smtClean="0">
              <a:solidFill>
                <a:srgbClr val="0000CC"/>
              </a:solidFill>
              <a:latin typeface="Monotype Corsiva" pitchFamily="66" charset="0"/>
              <a:cs typeface="Arial" charset="0"/>
            </a:endParaRPr>
          </a:p>
        </p:txBody>
      </p:sp>
      <p:pic>
        <p:nvPicPr>
          <p:cNvPr id="10" name="Picture 2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350" y="6064200"/>
            <a:ext cx="50006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40433"/>
            <a:ext cx="7429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admin\Pictures\29900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113" y="2188531"/>
            <a:ext cx="3429000" cy="331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5621560"/>
            <a:ext cx="7429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953" y="5498772"/>
            <a:ext cx="50006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H:\Documents and Settings\Aida\Рабочий стол\НОвая ГРАФИКА сборник\КАРТИНКИ СБОРНИК_ школьные\__SUN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548680"/>
            <a:ext cx="4752528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8"/>
          <p:cNvSpPr txBox="1">
            <a:spLocks/>
          </p:cNvSpPr>
          <p:nvPr/>
        </p:nvSpPr>
        <p:spPr bwMode="auto">
          <a:xfrm>
            <a:off x="371475" y="1340768"/>
            <a:ext cx="8232973" cy="339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800" b="1" i="1" dirty="0" smtClean="0">
                <a:solidFill>
                  <a:srgbClr val="FF0000"/>
                </a:solidFill>
                <a:latin typeface="Comic Sans MS" pitchFamily="66" charset="0"/>
              </a:rPr>
              <a:t>Створення ситуацій успіху </a:t>
            </a:r>
          </a:p>
          <a:p>
            <a:pPr algn="l" eaLnBrk="1" hangingPunct="1"/>
            <a:r>
              <a:rPr lang="uk-UA" sz="4800" b="1" i="1" dirty="0" smtClean="0">
                <a:solidFill>
                  <a:srgbClr val="FF0000"/>
                </a:solidFill>
                <a:latin typeface="Comic Sans MS" pitchFamily="66" charset="0"/>
              </a:rPr>
              <a:t>   на уроках і </a:t>
            </a:r>
            <a:br>
              <a:rPr lang="uk-UA" sz="4800" b="1" i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sz="4800" b="1" i="1" dirty="0" smtClean="0">
                <a:solidFill>
                  <a:srgbClr val="FF0000"/>
                </a:solidFill>
                <a:latin typeface="Comic Sans MS" pitchFamily="66" charset="0"/>
              </a:rPr>
              <a:t>в позаурочний </a:t>
            </a:r>
          </a:p>
          <a:p>
            <a:pPr algn="l" eaLnBrk="1" hangingPunct="1"/>
            <a:r>
              <a:rPr lang="uk-UA" sz="4800" b="1" i="1" dirty="0" smtClean="0">
                <a:solidFill>
                  <a:srgbClr val="FF0000"/>
                </a:solidFill>
                <a:latin typeface="Comic Sans MS" pitchFamily="66" charset="0"/>
              </a:rPr>
              <a:t>       час</a:t>
            </a:r>
            <a:endParaRPr lang="ru-RU" sz="4800" dirty="0" smtClean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069041" y="6496643"/>
            <a:ext cx="4544144" cy="365125"/>
          </a:xfrm>
        </p:spPr>
        <p:txBody>
          <a:bodyPr/>
          <a:lstStyle/>
          <a:p>
            <a:r>
              <a:rPr lang="ru-RU" sz="1400" dirty="0" err="1" smtClean="0">
                <a:solidFill>
                  <a:schemeClr val="tx1"/>
                </a:solidFill>
              </a:rPr>
              <a:t>Семінар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</a:rPr>
              <a:t>інноваційних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</a:rPr>
              <a:t>технологій</a:t>
            </a:r>
            <a:r>
              <a:rPr lang="ru-RU" sz="1400" dirty="0" smtClean="0">
                <a:solidFill>
                  <a:schemeClr val="tx1"/>
                </a:solidFill>
              </a:rPr>
              <a:t> "Методика </a:t>
            </a:r>
            <a:r>
              <a:rPr lang="ru-RU" sz="1400" dirty="0" err="1" smtClean="0">
                <a:solidFill>
                  <a:schemeClr val="tx1"/>
                </a:solidFill>
              </a:rPr>
              <a:t>успіху</a:t>
            </a:r>
            <a:r>
              <a:rPr lang="ru-RU" sz="1400" dirty="0" smtClean="0">
                <a:solidFill>
                  <a:schemeClr val="tx1"/>
                </a:solidFill>
              </a:rPr>
              <a:t>"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47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764704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Знайди помилку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Rectangle 3"/>
          <p:cNvSpPr txBox="1">
            <a:spLocks/>
          </p:cNvSpPr>
          <p:nvPr/>
        </p:nvSpPr>
        <p:spPr bwMode="auto">
          <a:xfrm>
            <a:off x="611560" y="2060848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☺"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Залишає друга в біді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☺"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Має червоні черевички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☺"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Розуміє мову птахів і звірів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☺"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Улюблена квітка – троянда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☺"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Живе в багатоверховому будинку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894" y="966266"/>
            <a:ext cx="2212975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586811"/>
            <a:ext cx="4286181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83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692696"/>
            <a:ext cx="3106688" cy="1180728"/>
          </a:xfrm>
        </p:spPr>
        <p:txBody>
          <a:bodyPr/>
          <a:lstStyle/>
          <a:p>
            <a:pPr marL="0" indent="0">
              <a:buNone/>
            </a:pPr>
            <a:r>
              <a:rPr lang="uk-UA" sz="4400" b="1" dirty="0" err="1">
                <a:solidFill>
                  <a:srgbClr val="800000"/>
                </a:solidFill>
                <a:latin typeface="Comic Sans MS" pitchFamily="66" charset="0"/>
                <a:ea typeface="+mj-ea"/>
                <a:cs typeface="+mj-cs"/>
              </a:rPr>
              <a:t>Сенкан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646974"/>
            <a:ext cx="4572000" cy="356405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</a:rPr>
              <a:t>Калина</a:t>
            </a:r>
          </a:p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</a:rPr>
              <a:t>Запашна, червона</a:t>
            </a:r>
          </a:p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</a:rPr>
              <a:t>Лікує, росте, прикрашає</a:t>
            </a:r>
          </a:p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</a:rPr>
              <a:t>Без калини немає України</a:t>
            </a:r>
          </a:p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</a:rPr>
              <a:t>Символ</a:t>
            </a:r>
          </a:p>
        </p:txBody>
      </p:sp>
      <p:pic>
        <p:nvPicPr>
          <p:cNvPr id="5" name="Picture 7" descr="Кліпарт кал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348" y="5211027"/>
            <a:ext cx="2744788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6523634"/>
            <a:ext cx="4680520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24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548680"/>
            <a:ext cx="20730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Еврика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Rectangle 3"/>
          <p:cNvSpPr txBox="1">
            <a:spLocks/>
          </p:cNvSpPr>
          <p:nvPr/>
        </p:nvSpPr>
        <p:spPr bwMode="auto">
          <a:xfrm>
            <a:off x="440468" y="764704"/>
            <a:ext cx="8229600" cy="215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</a:t>
            </a:r>
            <a:r>
              <a:rPr kumimoji="0" lang="uk-UA" sz="3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Створити </a:t>
            </a:r>
            <a:r>
              <a:rPr kumimoji="0" lang="uk-UA" sz="36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портфоліо</a:t>
            </a:r>
            <a:r>
              <a:rPr kumimoji="0" lang="uk-UA" sz="3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автора чи літературного героя.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Робота в групах. Презентуючи автора чи героя, не називати його імені.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8" descr="F:\Фотографії\Зображення\Фото01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1048"/>
            <a:ext cx="4078288" cy="282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07468" y="6597352"/>
            <a:ext cx="4056820" cy="432611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04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764704"/>
            <a:ext cx="6707088" cy="892696"/>
          </a:xfrm>
        </p:spPr>
        <p:txBody>
          <a:bodyPr/>
          <a:lstStyle/>
          <a:p>
            <a:pPr marL="0" indent="0">
              <a:buNone/>
            </a:pPr>
            <a:r>
              <a:rPr lang="uk-UA" sz="4000" b="1" dirty="0">
                <a:solidFill>
                  <a:srgbClr val="800000"/>
                </a:solidFill>
                <a:latin typeface="Comic Sans MS" pitchFamily="66" charset="0"/>
                <a:ea typeface="+mj-ea"/>
                <a:cs typeface="+mj-cs"/>
              </a:rPr>
              <a:t>Емоційне </a:t>
            </a:r>
            <a:r>
              <a:rPr lang="uk-UA" sz="4000" b="1" dirty="0" err="1">
                <a:solidFill>
                  <a:srgbClr val="800000"/>
                </a:solidFill>
                <a:latin typeface="Comic Sans MS" pitchFamily="66" charset="0"/>
                <a:ea typeface="+mj-ea"/>
                <a:cs typeface="+mj-cs"/>
              </a:rPr>
              <a:t>погладжування</a:t>
            </a:r>
            <a:endParaRPr lang="ru-RU" dirty="0"/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  <a:r>
              <a:rPr kumimoji="0" lang="uk-UA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Оцінювання</a:t>
            </a:r>
            <a:r>
              <a:rPr kumimoji="0" lang="uk-UA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в балах навчальної діяльності учня </a:t>
            </a:r>
            <a:r>
              <a:rPr kumimoji="0" lang="uk-UA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має супроводжуватися</a:t>
            </a:r>
            <a:r>
              <a:rPr kumimoji="0" lang="uk-UA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uk-UA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схваленням чи заохоченням</a:t>
            </a:r>
            <a:r>
              <a:rPr kumimoji="0" lang="uk-UA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які дають можливості повірити в свої сили, здіймають страх,  забезпечують позитивну мотивацію.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6520295"/>
            <a:ext cx="4256112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2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/>
          </p:cNvSpPr>
          <p:nvPr/>
        </p:nvSpPr>
        <p:spPr bwMode="auto">
          <a:xfrm>
            <a:off x="683567" y="692696"/>
            <a:ext cx="8218487" cy="243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Створюючи ситуацію для кожної дитини, необхідно враховувати її інтереси, захоплення, здібності.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5" name="Picture 8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088" y="5516563"/>
            <a:ext cx="7715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610" y="4149080"/>
            <a:ext cx="2798763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98610" y="6512414"/>
            <a:ext cx="4472136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93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Оленка\Desktop\Успіх\фоткі\2013-02-19 11.46.49.jpg" id="7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504" y="482740"/>
            <a:ext cx="4356100" cy="310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199640"/>
            <a:ext cx="4318000" cy="324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1127" y="260648"/>
            <a:ext cx="541564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pc="0" strike="noStrike" sz="6000" u="none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000099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Шляхи </a:t>
            </a:r>
            <a:endParaRPr b="1" baseline="0" cap="none" dirty="0" i="0" kern="0" kumimoji="0" lang="uk-UA" noProof="0" normalizeH="0" smtClean="0" spc="0" strike="noStrike" sz="6000" u="none">
              <a:ln cmpd="sng" w="18415">
                <a:solidFill>
                  <a:srgbClr val="FFFFFF"/>
                </a:solidFill>
                <a:prstDash val="solid"/>
              </a:ln>
              <a:solidFill>
                <a:srgbClr val="000099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</a:endParaRPr>
          </a:p>
          <a:p>
            <a:pPr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mtClean="0" spc="0" strike="noStrike" sz="6000" u="none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000099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до успіху</a:t>
            </a:r>
            <a:endParaRPr b="1" baseline="0" cap="none" dirty="0" i="0" kern="0" kumimoji="0" lang="uk-UA" noProof="0" normalizeH="0" spc="0" strike="noStrike" sz="3600" u="none">
              <a:ln cmpd="sng" w="18415">
                <a:solidFill>
                  <a:srgbClr val="FFFFFF"/>
                </a:solidFill>
                <a:prstDash val="solid"/>
              </a:ln>
              <a:solidFill>
                <a:srgbClr val="000099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40000" y="5235652"/>
            <a:ext cx="30243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mtClean="0" spc="0" strike="noStrike" sz="4000" u="none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 </a:t>
            </a:r>
            <a:r>
              <a:rPr b="1" dirty="0" kern="0" lang="uk-UA" smtClean="0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typeface="Calibri"/>
              </a:rPr>
              <a:t>На уроці м</a:t>
            </a:r>
            <a:r>
              <a:rPr b="1" baseline="0" cap="none" dirty="0" err="1" i="0" kern="0" kumimoji="0" lang="uk-UA" noProof="0" normalizeH="0" smtClean="0" spc="0" strike="noStrike" sz="4000" u="none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атематики</a:t>
            </a:r>
            <a:endParaRPr b="1" baseline="0" cap="none" dirty="0" i="0" kern="0" kumimoji="0" lang="uk-UA" noProof="0" normalizeH="0" spc="0" strike="noStrike" sz="4000" u="none">
              <a:ln cmpd="sng" w="18415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4099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336" y="3586303"/>
            <a:ext cx="3565253" cy="3083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idx="11" sz="quarter" type="ftr"/>
          </p:nvPr>
        </p:nvSpPr>
        <p:spPr>
          <a:xfrm>
            <a:off x="3148950" y="6559091"/>
            <a:ext cx="4184104" cy="365125"/>
          </a:xfrm>
        </p:spPr>
        <p:txBody>
          <a:bodyPr/>
          <a:lstStyle/>
          <a:p>
            <a:r>
              <a:rPr dirty="0" err="1" lang="ru-RU" smtClean="0"/>
              <a:t>Семінар</a:t>
            </a:r>
            <a:r>
              <a:rPr dirty="0" lang="ru-RU" smtClean="0"/>
              <a:t> </a:t>
            </a:r>
            <a:r>
              <a:rPr dirty="0" err="1" lang="ru-RU" smtClean="0"/>
              <a:t>інноваційних</a:t>
            </a:r>
            <a:r>
              <a:rPr dirty="0" lang="ru-RU" smtClean="0"/>
              <a:t> </a:t>
            </a:r>
            <a:r>
              <a:rPr dirty="0" err="1" lang="ru-RU" smtClean="0"/>
              <a:t>технологій</a:t>
            </a:r>
            <a:r>
              <a:rPr dirty="0" lang="ru-RU" smtClean="0"/>
              <a:t> "Методика </a:t>
            </a:r>
            <a:r>
              <a:rPr dirty="0" err="1" lang="ru-RU" smtClean="0"/>
              <a:t>успіху</a:t>
            </a:r>
            <a:r>
              <a:rPr dirty="0" lang="ru-RU" smtClean="0"/>
              <a:t>"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1836349013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7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8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9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1000"/>
                            </p:stCondLst>
                            <p:childTnLst>
                              <p:par>
                                <p:cTn fill="hold" id="14" nodeType="after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16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17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8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9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20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2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Оленка\Desktop\ФОТКІ\2013-02-20 13.08.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56" y="581545"/>
            <a:ext cx="4237484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Оленка\Desktop\Успіх\фоткі\2013-02-19 11.49.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56" y="3592513"/>
            <a:ext cx="4237484" cy="307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34487" y="476672"/>
            <a:ext cx="391050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Досліджуємо іменник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7656" y="3445954"/>
            <a:ext cx="4156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Наш </a:t>
            </a:r>
            <a:r>
              <a:rPr lang="uk-UA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подарунок мамі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</p:txBody>
      </p:sp>
      <p:pic>
        <p:nvPicPr>
          <p:cNvPr id="10" name="Picture 8" descr="F:\Фотографії\Зображення\Фото01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56711" y="589312"/>
            <a:ext cx="4176464" cy="277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867699" y="581545"/>
            <a:ext cx="4154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Презентуємо героя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1180">
            <a:off x="4711816" y="3597856"/>
            <a:ext cx="4185939" cy="3103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885977" y="3592513"/>
            <a:ext cx="391050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Радіємо успіхам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6515295"/>
            <a:ext cx="4112096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65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</p:bld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Оленка\Desktop\Успіх\фоткі\2013-02-19 11.41.50.jpg" id="5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058" y="1646457"/>
            <a:ext cx="3024187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C:\Users\Оленка\Desktop\ФОТКІ\2013-02-21 11.28.06.jpg" id="6" name="Picture 9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"/>
          <a:stretch>
            <a:fillRect/>
          </a:stretch>
        </p:blipFill>
        <p:spPr bwMode="auto">
          <a:xfrm>
            <a:off x="323528" y="1628800"/>
            <a:ext cx="3392488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:\Фотографії\Фото день села світязь мої учні\Фото0070.jpg" id="7" name="Picture 9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4061045"/>
            <a:ext cx="3456383" cy="256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735" y="4061046"/>
            <a:ext cx="3284697" cy="2569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://s12.rimg.info/97c09fa0459e5fcc433e93f7ce4b3eac.gif" id="10" name="Picture 4">
            <a:hlinkClick r:id="rId6"/>
          </p:cNvPr>
          <p:cNvPicPr>
            <a:picLocks noChangeArrowheads="1" noChangeAspect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817" y="2056606"/>
            <a:ext cx="1500187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:\Documents and Settings\Aida\Рабочий стол\НОвая ГРАФИКА сборник\КАРТИНКИ СБОРНИК_ школьные\__SUN2.gif" id="11" name="Picture 9"/>
          <p:cNvPicPr>
            <a:picLocks noChangeArrowheads="1" noChangeAspect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214313"/>
            <a:ext cx="3456384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15334" y="144840"/>
            <a:ext cx="8720657" cy="206210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dirty="0" i="0" kern="0" kumimoji="0" lang="uk-UA" noProof="0" normalizeH="0" spc="50" strike="noStrike" sz="2400" u="none">
              <a:ln w="11430"/>
              <a:solidFill>
                <a:srgbClr val="FFFF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</a:endParaRPr>
          </a:p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pc="50" strike="noStrike" sz="4000" u="none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libri"/>
              </a:rPr>
              <a:t>Захист дитячих проектів</a:t>
            </a:r>
          </a:p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pc="50" strike="noStrike" sz="3200" u="none">
                <a:ln w="11430"/>
                <a:solidFill>
                  <a:srgbClr val="00206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libri"/>
              </a:rPr>
              <a:t>“Дивовижне поряд”, «Моя родина – Україна»</a:t>
            </a:r>
          </a:p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pc="50" strike="noStrike" sz="3200" u="none">
                <a:ln w="11430"/>
                <a:solidFill>
                  <a:srgbClr val="00206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libri"/>
              </a:rPr>
              <a:t>1, 2  клас</a:t>
            </a:r>
            <a:endParaRPr b="1" baseline="0" cap="none" dirty="0" i="0" kern="0" kumimoji="0" lang="ru-RU" noProof="0" normalizeH="0" spc="50" strike="noStrike" sz="3200" u="none">
              <a:ln w="11430"/>
              <a:solidFill>
                <a:srgbClr val="00206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69110" y="3776356"/>
            <a:ext cx="520495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sz="3200">
                <a:solidFill>
                  <a:schemeClr val="tx1"/>
                </a:solidFill>
                <a:latin charset="0" pitchFamily="66" typeface="Comic Sans MS"/>
              </a:defRPr>
            </a:lvl1pPr>
            <a:lvl2pPr eaLnBrk="0" hangingPunct="0" indent="-285750" marL="742950">
              <a:defRPr b="1" sz="3200">
                <a:solidFill>
                  <a:schemeClr val="tx1"/>
                </a:solidFill>
                <a:latin charset="0" pitchFamily="66" typeface="Comic Sans MS"/>
              </a:defRPr>
            </a:lvl2pPr>
            <a:lvl3pPr eaLnBrk="0" hangingPunct="0" indent="-228600" marL="1143000">
              <a:defRPr b="1" sz="3200">
                <a:solidFill>
                  <a:schemeClr val="tx1"/>
                </a:solidFill>
                <a:latin charset="0" pitchFamily="66" typeface="Comic Sans MS"/>
              </a:defRPr>
            </a:lvl3pPr>
            <a:lvl4pPr eaLnBrk="0" hangingPunct="0" indent="-228600" marL="1600200">
              <a:defRPr b="1" sz="3200">
                <a:solidFill>
                  <a:schemeClr val="tx1"/>
                </a:solidFill>
                <a:latin charset="0" pitchFamily="66" typeface="Comic Sans MS"/>
              </a:defRPr>
            </a:lvl4pPr>
            <a:lvl5pPr eaLnBrk="0" hangingPunct="0" indent="-228600" marL="2057400">
              <a:defRPr b="1" sz="3200">
                <a:solidFill>
                  <a:schemeClr val="tx1"/>
                </a:solidFill>
                <a:latin charset="0" pitchFamily="66" typeface="Comic Sans MS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9pPr>
          </a:lstStyle>
          <a:p>
            <a:pPr eaLnBrk="1" hangingPunct="1"/>
            <a:r>
              <a:rPr dirty="0" lang="uk-UA" smtClean="0" sz="4800">
                <a:solidFill>
                  <a:srgbClr val="FF3300"/>
                </a:solidFill>
                <a:latin charset="0" pitchFamily="34" typeface="Calibri"/>
              </a:rPr>
              <a:t>Любителі</a:t>
            </a:r>
            <a:r>
              <a:rPr dirty="0" lang="uk-UA" smtClean="0" sz="4800">
                <a:solidFill>
                  <a:srgbClr val="FF9933"/>
                </a:solidFill>
                <a:latin charset="0" pitchFamily="34" typeface="Calibri"/>
              </a:rPr>
              <a:t> </a:t>
            </a:r>
            <a:r>
              <a:rPr dirty="0" lang="uk-UA" smtClean="0" sz="4800">
                <a:solidFill>
                  <a:srgbClr val="FF3300"/>
                </a:solidFill>
                <a:latin charset="0" pitchFamily="34" typeface="Calibri"/>
              </a:rPr>
              <a:t>природи</a:t>
            </a:r>
            <a:endParaRPr dirty="0" lang="uk-UA" sz="4800">
              <a:solidFill>
                <a:srgbClr val="FF3300"/>
              </a:solidFill>
              <a:latin charset="0" pitchFamily="34" typeface="Calibri"/>
            </a:endParaRPr>
          </a:p>
          <a:p>
            <a:pPr eaLnBrk="1" hangingPunct="1"/>
            <a:endParaRPr dirty="0" lang="ru-RU" sz="4800">
              <a:solidFill>
                <a:srgbClr val="FFFF00"/>
              </a:solidFill>
              <a:latin charset="0" pitchFamily="34" typeface="Calibri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idx="11" sz="quarter" type="ftr"/>
          </p:nvPr>
        </p:nvSpPr>
        <p:spPr>
          <a:xfrm>
            <a:off x="3135100" y="6624852"/>
            <a:ext cx="4472136" cy="365125"/>
          </a:xfrm>
        </p:spPr>
        <p:txBody>
          <a:bodyPr/>
          <a:lstStyle/>
          <a:p>
            <a:r>
              <a:rPr dirty="0" err="1" lang="ru-RU" smtClean="0"/>
              <a:t>Семінар</a:t>
            </a:r>
            <a:r>
              <a:rPr dirty="0" lang="ru-RU" smtClean="0"/>
              <a:t> </a:t>
            </a:r>
            <a:r>
              <a:rPr dirty="0" err="1" lang="ru-RU" smtClean="0"/>
              <a:t>інноваційних</a:t>
            </a:r>
            <a:r>
              <a:rPr dirty="0" lang="ru-RU" smtClean="0"/>
              <a:t> </a:t>
            </a:r>
            <a:r>
              <a:rPr dirty="0" err="1" lang="ru-RU" smtClean="0"/>
              <a:t>технологій</a:t>
            </a:r>
            <a:r>
              <a:rPr dirty="0" lang="ru-RU" smtClean="0"/>
              <a:t> "Методика </a:t>
            </a:r>
            <a:r>
              <a:rPr dirty="0" err="1" lang="ru-RU" smtClean="0"/>
              <a:t>успіху</a:t>
            </a:r>
            <a:r>
              <a:rPr dirty="0" lang="ru-RU" smtClean="0"/>
              <a:t>"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3737098828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10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id="9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1000" id="1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3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1000" id="15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4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50576"/>
            <a:ext cx="3179316" cy="380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746122"/>
            <a:ext cx="4773613" cy="3007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8283"/>
            <a:ext cx="4773613" cy="351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 rot="20721010">
            <a:off x="928380" y="302583"/>
            <a:ext cx="2686050" cy="2281237"/>
          </a:xfrm>
        </p:spPr>
        <p:txBody>
          <a:bodyPr/>
          <a:lstStyle/>
          <a:p>
            <a:r>
              <a:rPr lang="uk-UA" b="1" dirty="0" smtClean="0">
                <a:solidFill>
                  <a:srgbClr val="0000CC"/>
                </a:solidFill>
              </a:rPr>
              <a:t>На класному святі</a:t>
            </a:r>
            <a:endParaRPr lang="ru-RU" b="1" dirty="0" smtClean="0">
              <a:solidFill>
                <a:srgbClr val="0000CC"/>
              </a:solidFill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07234"/>
            <a:ext cx="1554163" cy="2361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6570627"/>
            <a:ext cx="3968080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634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919663" y="965200"/>
            <a:ext cx="411683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 sz="3200">
                <a:solidFill>
                  <a:schemeClr val="tx1"/>
                </a:solidFill>
                <a:latin charset="0" pitchFamily="66" typeface="Comic Sans MS"/>
              </a:defRPr>
            </a:lvl1pPr>
            <a:lvl2pPr eaLnBrk="0" hangingPunct="0" indent="-285750" marL="742950">
              <a:defRPr b="1" sz="3200">
                <a:solidFill>
                  <a:schemeClr val="tx1"/>
                </a:solidFill>
                <a:latin charset="0" pitchFamily="66" typeface="Comic Sans MS"/>
              </a:defRPr>
            </a:lvl2pPr>
            <a:lvl3pPr eaLnBrk="0" hangingPunct="0" indent="-228600" marL="1143000">
              <a:defRPr b="1" sz="3200">
                <a:solidFill>
                  <a:schemeClr val="tx1"/>
                </a:solidFill>
                <a:latin charset="0" pitchFamily="66" typeface="Comic Sans MS"/>
              </a:defRPr>
            </a:lvl3pPr>
            <a:lvl4pPr eaLnBrk="0" hangingPunct="0" indent="-228600" marL="1600200">
              <a:defRPr b="1" sz="3200">
                <a:solidFill>
                  <a:schemeClr val="tx1"/>
                </a:solidFill>
                <a:latin charset="0" pitchFamily="66" typeface="Comic Sans MS"/>
              </a:defRPr>
            </a:lvl4pPr>
            <a:lvl5pPr eaLnBrk="0" hangingPunct="0" indent="-228600" marL="2057400">
              <a:defRPr b="1" sz="3200">
                <a:solidFill>
                  <a:schemeClr val="tx1"/>
                </a:solidFill>
                <a:latin charset="0" pitchFamily="66" typeface="Comic Sans MS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9pPr>
          </a:lstStyle>
          <a:p>
            <a:pPr algn="ctr" eaLnBrk="1" hangingPunct="1"/>
            <a:r>
              <a:rPr dirty="0" lang="uk-UA" sz="4800">
                <a:solidFill>
                  <a:srgbClr val="002060"/>
                </a:solidFill>
                <a:latin charset="0" pitchFamily="34" typeface="Calibri"/>
              </a:rPr>
              <a:t>Осіння </a:t>
            </a:r>
            <a:r>
              <a:rPr dirty="0" err="1" lang="uk-UA" sz="4800">
                <a:solidFill>
                  <a:srgbClr val="002060"/>
                </a:solidFill>
                <a:latin charset="0" pitchFamily="34" typeface="Calibri"/>
              </a:rPr>
              <a:t>ярмарка</a:t>
            </a:r>
            <a:endParaRPr dirty="0" lang="uk-UA" sz="4800">
              <a:solidFill>
                <a:srgbClr val="002060"/>
              </a:solidFill>
              <a:latin charset="0" pitchFamily="34" typeface="Calibri"/>
            </a:endParaRPr>
          </a:p>
        </p:txBody>
      </p:sp>
      <p:pic>
        <p:nvPicPr>
          <p:cNvPr descr="F:\Фотографії\Фотки мої учні 2012\DSC00212.JPG" id="5" name="Picture 19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"/>
          <a:stretch>
            <a:fillRect/>
          </a:stretch>
        </p:blipFill>
        <p:spPr bwMode="auto">
          <a:xfrm>
            <a:off x="0" y="452682"/>
            <a:ext cx="4751388" cy="312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771560" y="3573016"/>
            <a:ext cx="4148103" cy="2786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:\Фотографії\Изображение\Изображение 344.jpg" id="7" name="Picture 9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662" y="3075016"/>
            <a:ext cx="4224337" cy="3284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КАРТИНКИ КОЛЕКЦІЯ\материнство\b7baf2ea79f9.png" id="8" name="Picture 23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26506">
            <a:off x="8076034" y="526092"/>
            <a:ext cx="642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КАРТИНКИ КОЛЕКЦІЯ\материнство\b7baf2ea79f9.png" id="9" name="Picture 23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26506">
            <a:off x="6524725" y="584709"/>
            <a:ext cx="642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D:\КАРТИНКИ КОЛЕКЦІЯ\материнство\b7baf2ea79f9.png" id="10" name="Picture 23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26506">
            <a:off x="5024004" y="584709"/>
            <a:ext cx="642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all_4.png" id="11" name="Picture 36"/>
          <p:cNvPicPr>
            <a:picLocks noChangeArrowheads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2876804"/>
            <a:ext cx="13144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:\Фотографії\фотки2\Mywka.gif" id="13" name="Picture 7"/>
          <p:cNvPicPr>
            <a:picLocks noChangeArrowheads="1" noChangeAspect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7" y="1931271"/>
            <a:ext cx="8985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023419463.png" id="14" name="Picture 6"/>
          <p:cNvPicPr>
            <a:picLocks noChangeArrowheads="1"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0" y="2810145"/>
            <a:ext cx="1755775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all_4.png" id="15" name="Picture 36"/>
          <p:cNvPicPr>
            <a:picLocks noChangeArrowheads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12373">
            <a:off x="4405908" y="5589240"/>
            <a:ext cx="13144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idx="11" sz="quarter" type="ftr"/>
          </p:nvPr>
        </p:nvSpPr>
        <p:spPr>
          <a:xfrm>
            <a:off x="3145408" y="6597352"/>
            <a:ext cx="4400128" cy="365125"/>
          </a:xfrm>
        </p:spPr>
        <p:txBody>
          <a:bodyPr/>
          <a:lstStyle/>
          <a:p>
            <a:r>
              <a:rPr dirty="0" err="1" lang="ru-RU" smtClean="0"/>
              <a:t>Семінар</a:t>
            </a:r>
            <a:r>
              <a:rPr dirty="0" lang="ru-RU" smtClean="0"/>
              <a:t> </a:t>
            </a:r>
            <a:r>
              <a:rPr dirty="0" err="1" lang="ru-RU" smtClean="0"/>
              <a:t>інноваційних</a:t>
            </a:r>
            <a:r>
              <a:rPr dirty="0" lang="ru-RU" smtClean="0"/>
              <a:t> </a:t>
            </a:r>
            <a:r>
              <a:rPr dirty="0" err="1" lang="ru-RU" smtClean="0"/>
              <a:t>технологій</a:t>
            </a:r>
            <a:r>
              <a:rPr dirty="0" lang="ru-RU" smtClean="0"/>
              <a:t> "Методика </a:t>
            </a:r>
            <a:r>
              <a:rPr dirty="0" err="1" lang="ru-RU" smtClean="0"/>
              <a:t>успіху</a:t>
            </a:r>
            <a:r>
              <a:rPr dirty="0" lang="ru-RU" smtClean="0"/>
              <a:t>"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48802930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01796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Щасливі очі</a:t>
            </a:r>
            <a:r>
              <a:rPr kumimoji="0" lang="uk-UA" sz="66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uk-UA" sz="6600" b="1" i="1" u="none" strike="noStrike" kern="0" cap="none" spc="0" normalizeH="0" baseline="0" noProof="0" dirty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</a:rPr>
              <a:t>дітей – найвища оцінка роботи вчителя</a:t>
            </a:r>
            <a:endParaRPr kumimoji="0" lang="ru-RU" sz="6600" b="1" i="1" u="none" strike="noStrike" kern="0" cap="none" spc="0" normalizeH="0" baseline="0" noProof="0" dirty="0" smtClean="0">
              <a:ln>
                <a:noFill/>
              </a:ln>
              <a:solidFill>
                <a:srgbClr val="9933FF"/>
              </a:solidFill>
              <a:effectLst/>
              <a:uLnTx/>
              <a:uFillTx/>
            </a:endParaRPr>
          </a:p>
        </p:txBody>
      </p:sp>
      <p:pic>
        <p:nvPicPr>
          <p:cNvPr id="5" name="Picture 42" descr="http://s5.rimg.info/dbdee13c60c9204fee7ec8d256b5f9f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292600"/>
            <a:ext cx="1571625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1836530lou44hga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292600"/>
            <a:ext cx="1512887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203575" y="6597352"/>
            <a:ext cx="4472136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24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Фотографії\Фото день села світязь мої учні\Фото0349.jpg" id="4" name="Picture 14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"/>
          <a:stretch/>
        </p:blipFill>
        <p:spPr bwMode="auto">
          <a:xfrm>
            <a:off x="716586" y="437285"/>
            <a:ext cx="2879001" cy="2068656"/>
          </a:xfrm>
          <a:prstGeom prst="rect">
            <a:avLst/>
          </a:prstGeom>
          <a:noFill/>
          <a:scene3d>
            <a:camera prst="perspectiveFront"/>
            <a:lightRig dir="t" rig="threeP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:\Фотографії\Изображение\Изображение 414.jpg" id="5" name="Picture 1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"/>
          <a:stretch>
            <a:fillRect/>
          </a:stretch>
        </p:blipFill>
        <p:spPr bwMode="auto">
          <a:xfrm>
            <a:off x="3708400" y="484188"/>
            <a:ext cx="1966913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:\Фотографії\Фото день села світязь мої учні\Фото0352.jpg" id="6" name="Picture 17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"/>
          <a:stretch>
            <a:fillRect/>
          </a:stretch>
        </p:blipFill>
        <p:spPr bwMode="auto">
          <a:xfrm>
            <a:off x="5859463" y="498475"/>
            <a:ext cx="3019425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:\Фотографії\Изображение\Изображение 408.jpg" id="7" name="Picture 13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58006" y="2848497"/>
            <a:ext cx="2850863" cy="2157958"/>
          </a:xfrm>
          <a:prstGeom prst="rect">
            <a:avLst/>
          </a:prstGeom>
          <a:noFill/>
          <a:scene3d>
            <a:camera prst="isometricOffAxis1Right"/>
            <a:lightRig dir="t" rig="threeP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:\Фотографії\Фото день села світязь мої учні\Фото0345.jpg" id="8" name="Picture 16"/>
          <p:cNvPicPr>
            <a:picLocks noChangeArrowheads="1" noChangeAspect="1"/>
          </p:cNvPicPr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" r="50"/>
          <a:stretch/>
        </p:blipFill>
        <p:spPr bwMode="auto">
          <a:xfrm>
            <a:off x="5979874" y="2996952"/>
            <a:ext cx="2899251" cy="2185713"/>
          </a:xfrm>
          <a:prstGeom prst="rect">
            <a:avLst/>
          </a:prstGeom>
          <a:noFill/>
          <a:scene3d>
            <a:camera prst="isometricOffAxis2Left"/>
            <a:lightRig dir="t" rig="threeP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:\Фотографії\Фото день села світязь мої учні\Фото0342.jpg" id="9" name="Picture 15"/>
          <p:cNvPicPr>
            <a:picLocks noChangeArrowheads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7500" y="4292600"/>
            <a:ext cx="32829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563833202.jpg" id="10" name="Рисунок 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5011738"/>
            <a:ext cx="1714500" cy="18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.rimg.info/9cde8069ef9a7e56515413e4370ca2ce.gif" id="11" name="Picture 2">
            <a:hlinkClick r:id="rId9"/>
          </p:cNvPr>
          <p:cNvPicPr>
            <a:picLocks noChangeArrowheads="1" noChangeAspect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4429125"/>
            <a:ext cx="185737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apogoda-9.gif" id="12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725" y="1571625"/>
            <a:ext cx="1550988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4.rimg.info/790056af6e85266a0c408bf231e87203.gif" id="13" name="Picture 4">
            <a:hlinkClick r:id="rId12"/>
          </p:cNvPr>
          <p:cNvPicPr>
            <a:picLocks noChangeArrowheads="1" noChangeAspect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328613"/>
            <a:ext cx="6842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855467" y="2428868"/>
            <a:ext cx="5286412" cy="200054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pc="0" strike="noStrike" sz="4000" u="none">
                <a:ln w="11430"/>
                <a:solidFill>
                  <a:srgbClr val="800000">
                    <a:lumMod val="60000"/>
                    <a:lumOff val="40000"/>
                  </a:srgb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charset="0" pitchFamily="66" typeface="Monotype Corsiva"/>
              </a:rPr>
              <a:t>Конкурс</a:t>
            </a:r>
          </a:p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pc="0" strike="noStrike" sz="4000" u="none">
                <a:ln w="11430"/>
                <a:solidFill>
                  <a:srgbClr val="800000">
                    <a:lumMod val="60000"/>
                    <a:lumOff val="40000"/>
                  </a:srgb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charset="0" pitchFamily="66" typeface="Monotype Corsiva"/>
              </a:rPr>
              <a:t>“”</a:t>
            </a:r>
            <a:r>
              <a:rPr b="1" baseline="0" cap="none" dirty="0" err="1" i="0" kern="0" kumimoji="0" lang="uk-UA" noProof="0" normalizeH="0" spc="0" strike="noStrike" sz="4000" u="none">
                <a:ln w="11430"/>
                <a:solidFill>
                  <a:srgbClr val="800000">
                    <a:lumMod val="60000"/>
                    <a:lumOff val="40000"/>
                  </a:srgb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charset="0" pitchFamily="66" typeface="Monotype Corsiva"/>
              </a:rPr>
              <a:t>Ало</a:t>
            </a:r>
            <a:r>
              <a:rPr b="1" baseline="0" cap="none" dirty="0" i="0" kern="0" kumimoji="0" lang="uk-UA" noProof="0" normalizeH="0" spc="0" strike="noStrike" sz="4000" u="none">
                <a:ln w="11430"/>
                <a:solidFill>
                  <a:srgbClr val="800000">
                    <a:lumMod val="60000"/>
                    <a:lumOff val="40000"/>
                  </a:srgb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charset="0" pitchFamily="66" typeface="Monotype Corsiva"/>
              </a:rPr>
              <a:t>, шукаємо </a:t>
            </a:r>
          </a:p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pc="0" strike="noStrike" sz="4000" u="none">
                <a:ln w="11430"/>
                <a:solidFill>
                  <a:srgbClr val="800000">
                    <a:lumMod val="60000"/>
                    <a:lumOff val="40000"/>
                  </a:srgb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charset="0" pitchFamily="66" typeface="Monotype Corsiva"/>
              </a:rPr>
              <a:t>таланти</a:t>
            </a:r>
            <a:r>
              <a:rPr b="1" baseline="0" cap="none" dirty="0" i="0" kern="0" kumimoji="0" lang="uk-UA" noProof="0" normalizeH="0" spc="0" strike="noStrike" sz="4400" u="none">
                <a:ln w="11430"/>
                <a:solidFill>
                  <a:srgbClr val="800000">
                    <a:lumMod val="60000"/>
                    <a:lumOff val="40000"/>
                  </a:srgbClr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charset="0" pitchFamily="66" typeface="Monotype Corsiva"/>
              </a:rPr>
              <a:t> </a:t>
            </a:r>
            <a:endParaRPr b="1" baseline="0" cap="none" dirty="0" i="0" kern="0" kumimoji="0" lang="ru-RU" noProof="0" normalizeH="0" spc="0" strike="noStrike" sz="4400" u="none">
              <a:ln w="11430"/>
              <a:solidFill>
                <a:srgbClr val="800000">
                  <a:lumMod val="60000"/>
                  <a:lumOff val="40000"/>
                </a:srgbClr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uLnTx/>
              <a:uFillTx/>
              <a:latin charset="0" pitchFamily="66" typeface="Monotype Corsiva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idx="11" sz="quarter" type="ftr"/>
          </p:nvPr>
        </p:nvSpPr>
        <p:spPr>
          <a:xfrm>
            <a:off x="3150949" y="6526930"/>
            <a:ext cx="4305299" cy="365125"/>
          </a:xfrm>
        </p:spPr>
        <p:txBody>
          <a:bodyPr/>
          <a:lstStyle/>
          <a:p>
            <a:r>
              <a:rPr dirty="0" err="1" lang="ru-RU" smtClean="0"/>
              <a:t>Семінар</a:t>
            </a:r>
            <a:r>
              <a:rPr dirty="0" lang="ru-RU" smtClean="0"/>
              <a:t> </a:t>
            </a:r>
            <a:r>
              <a:rPr dirty="0" err="1" lang="ru-RU" smtClean="0"/>
              <a:t>інноваційних</a:t>
            </a:r>
            <a:r>
              <a:rPr dirty="0" lang="ru-RU" smtClean="0"/>
              <a:t> </a:t>
            </a:r>
            <a:r>
              <a:rPr dirty="0" err="1" lang="ru-RU" smtClean="0"/>
              <a:t>технологій</a:t>
            </a:r>
            <a:r>
              <a:rPr dirty="0" lang="ru-RU" smtClean="0"/>
              <a:t> "Методика </a:t>
            </a:r>
            <a:r>
              <a:rPr dirty="0" err="1" lang="ru-RU" smtClean="0"/>
              <a:t>успіху</a:t>
            </a:r>
            <a:r>
              <a:rPr dirty="0" lang="ru-RU" smtClean="0"/>
              <a:t>"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4077710896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id="13" nodeType="after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5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Фотографії\Фотки мої учні 2012\DSC00199.JPG" id="4" name="Picture 20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04664"/>
            <a:ext cx="4049713" cy="31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"/>
          <a:stretch>
            <a:fillRect/>
          </a:stretch>
        </p:blipFill>
        <p:spPr bwMode="auto">
          <a:xfrm>
            <a:off x="4859338" y="404664"/>
            <a:ext cx="38893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:\Фотографії\Фотки мої учні 2012\DSC00196.JPG" id="6" name="Picture 2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"/>
          <a:stretch>
            <a:fillRect/>
          </a:stretch>
        </p:blipFill>
        <p:spPr bwMode="auto">
          <a:xfrm>
            <a:off x="4572000" y="3609825"/>
            <a:ext cx="45720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"/>
          <a:stretch>
            <a:fillRect/>
          </a:stretch>
        </p:blipFill>
        <p:spPr bwMode="auto">
          <a:xfrm>
            <a:off x="3557726" y="2729606"/>
            <a:ext cx="3275013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3985235"/>
            <a:ext cx="383301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798761" y="3087966"/>
            <a:ext cx="2339975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2000" u="none">
                <a:ln w="11430">
                  <a:noFill/>
                </a:ln>
                <a:solidFill>
                  <a:srgbClr val="0000FF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 </a:t>
            </a:r>
          </a:p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2000" u="none">
                <a:ln w="11430">
                  <a:noFill/>
                </a:ln>
                <a:solidFill>
                  <a:srgbClr val="0000FF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         «Ми –                   козацького роду»</a:t>
            </a:r>
            <a:endParaRPr b="0" baseline="0" cap="none" dirty="0" i="0" kern="0" kumimoji="0" lang="ru-RU" noProof="0" normalizeH="0" spc="0" strike="noStrike" sz="2000" u="none">
              <a:ln w="11430">
                <a:noFill/>
              </a:ln>
              <a:solidFill>
                <a:srgbClr val="0000FF"/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42222"/>
            <a:ext cx="8748713" cy="89255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mtClean="0" spc="0" strike="noStrike" sz="3200" u="none">
                <a:ln w="11430">
                  <a:noFill/>
                </a:ln>
                <a:solidFill>
                  <a:srgbClr val="0000FF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  Посвята </a:t>
            </a:r>
            <a:r>
              <a:rPr b="1" baseline="0" cap="none" dirty="0" i="0" kern="0" kumimoji="0" lang="uk-UA" noProof="0" normalizeH="0" spc="0" strike="noStrike" sz="3200" u="none">
                <a:ln w="11430">
                  <a:noFill/>
                </a:ln>
                <a:solidFill>
                  <a:srgbClr val="0000FF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в козачата. </a:t>
            </a:r>
            <a:r>
              <a:rPr b="1" baseline="0" cap="none" dirty="0" i="0" kern="0" kumimoji="0" lang="uk-UA" noProof="0" normalizeH="0" smtClean="0" spc="0" strike="noStrike" sz="3200" u="none">
                <a:ln w="11430">
                  <a:noFill/>
                </a:ln>
                <a:solidFill>
                  <a:srgbClr val="0000FF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            </a:t>
            </a:r>
            <a:r>
              <a:rPr b="1" baseline="0" cap="none" dirty="0" i="0" kern="0" kumimoji="0" lang="uk-UA" noProof="0" normalizeH="0" smtClean="0" spc="0" strike="noStrike" sz="3200" u="none">
                <a:ln w="11430">
                  <a:noFill/>
                </a:ln>
                <a:solidFill>
                  <a:srgbClr val="FFFF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Конкурсна </a:t>
            </a:r>
            <a:r>
              <a:rPr b="1" baseline="0" cap="none" dirty="0" i="0" kern="0" kumimoji="0" lang="uk-UA" noProof="0" normalizeH="0" spc="0" strike="noStrike" sz="3200" u="none">
                <a:ln w="11430">
                  <a:noFill/>
                </a:ln>
                <a:solidFill>
                  <a:srgbClr val="FFFF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програма </a:t>
            </a:r>
          </a:p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2000" u="none">
                <a:ln w="11430">
                  <a:noFill/>
                </a:ln>
                <a:solidFill>
                  <a:srgbClr val="0000FF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        </a:t>
            </a:r>
            <a:endParaRPr b="0" baseline="0" cap="none" dirty="0" i="0" kern="0" kumimoji="0" lang="ru-RU" noProof="0" normalizeH="0" spc="0" strike="noStrike" sz="2000" u="none">
              <a:ln w="11430">
                <a:noFill/>
              </a:ln>
              <a:solidFill>
                <a:srgbClr val="0000FF"/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idx="11" sz="quarter" type="ftr"/>
          </p:nvPr>
        </p:nvSpPr>
        <p:spPr>
          <a:xfrm>
            <a:off x="3098939" y="6534000"/>
            <a:ext cx="3733800" cy="365125"/>
          </a:xfrm>
        </p:spPr>
        <p:txBody>
          <a:bodyPr/>
          <a:lstStyle/>
          <a:p>
            <a:r>
              <a:rPr dirty="0" err="1" lang="ru-RU" smtClean="0"/>
              <a:t>Семінар</a:t>
            </a:r>
            <a:r>
              <a:rPr dirty="0" lang="ru-RU" smtClean="0"/>
              <a:t> </a:t>
            </a:r>
            <a:r>
              <a:rPr dirty="0" err="1" lang="ru-RU" smtClean="0"/>
              <a:t>інноваційних</a:t>
            </a:r>
            <a:r>
              <a:rPr dirty="0" lang="ru-RU" smtClean="0"/>
              <a:t> </a:t>
            </a:r>
            <a:r>
              <a:rPr dirty="0" err="1" lang="ru-RU" smtClean="0"/>
              <a:t>технологій</a:t>
            </a:r>
            <a:r>
              <a:rPr dirty="0" lang="ru-RU" smtClean="0"/>
              <a:t> "Методика </a:t>
            </a:r>
            <a:r>
              <a:rPr dirty="0" err="1" lang="ru-RU" smtClean="0"/>
              <a:t>успіху</a:t>
            </a:r>
            <a:r>
              <a:rPr dirty="0" lang="ru-RU" smtClean="0"/>
              <a:t>"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1144918571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id="9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80750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pc="0" strike="noStrike" sz="36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</a:rPr>
              <a:t>Захист проекту </a:t>
            </a:r>
          </a:p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pc="0" strike="noStrike" sz="36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</a:rPr>
              <a:t>«Незабутня </a:t>
            </a:r>
          </a:p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pc="0" strike="noStrike" sz="36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</a:rPr>
              <a:t>скринька казок»</a:t>
            </a:r>
          </a:p>
        </p:txBody>
      </p:sp>
      <p:pic>
        <p:nvPicPr>
          <p:cNvPr id="5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"/>
          <a:stretch>
            <a:fillRect/>
          </a:stretch>
        </p:blipFill>
        <p:spPr bwMode="auto">
          <a:xfrm>
            <a:off x="4984750" y="428625"/>
            <a:ext cx="3979863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10.rimg.info/57a676da7cf0f3a9a4b12902f1a3b3e6.gif" id="6" name="Picture 4">
            <a:hlinkClick r:id="rId3"/>
          </p:cNvPr>
          <p:cNvPicPr>
            <a:picLocks noChangeArrowheads="1" noChangeAspect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 rot="10800000">
            <a:off x="755576" y="2554376"/>
            <a:ext cx="3379787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64052"/>
            <a:ext cx="4608512" cy="2905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://s2.rimg.info/341c989da7afb517c32a2cd70d5b6ac3.gif" id="8" name="Picture 48">
            <a:hlinkClick r:id="rId6"/>
          </p:cNvPr>
          <p:cNvPicPr>
            <a:picLocks noChangeArrowheads="1" noChangeAspect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181" y="3749661"/>
            <a:ext cx="34290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idx="11" sz="quarter" type="ftr"/>
          </p:nvPr>
        </p:nvSpPr>
        <p:spPr>
          <a:xfrm>
            <a:off x="3138365" y="6537133"/>
            <a:ext cx="3850481" cy="365125"/>
          </a:xfrm>
        </p:spPr>
        <p:txBody>
          <a:bodyPr/>
          <a:lstStyle/>
          <a:p>
            <a:r>
              <a:rPr dirty="0" err="1" lang="ru-RU" smtClean="0"/>
              <a:t>Семінар</a:t>
            </a:r>
            <a:r>
              <a:rPr dirty="0" lang="ru-RU" smtClean="0"/>
              <a:t> </a:t>
            </a:r>
            <a:r>
              <a:rPr dirty="0" err="1" lang="ru-RU" smtClean="0"/>
              <a:t>інноваційних</a:t>
            </a:r>
            <a:r>
              <a:rPr dirty="0" lang="ru-RU" smtClean="0"/>
              <a:t> </a:t>
            </a:r>
            <a:r>
              <a:rPr dirty="0" err="1" lang="ru-RU" smtClean="0"/>
              <a:t>технологій</a:t>
            </a:r>
            <a:r>
              <a:rPr dirty="0" lang="ru-RU" smtClean="0"/>
              <a:t> "Методика </a:t>
            </a:r>
            <a:r>
              <a:rPr dirty="0" err="1" lang="ru-RU" smtClean="0"/>
              <a:t>успіху</a:t>
            </a:r>
            <a:r>
              <a:rPr dirty="0" lang="ru-RU" smtClean="0"/>
              <a:t>"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5787836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s3.rimg.info/5e50a897aa7bdebd16a0bdd488b3f22d.gif" id="4" name="Picture 22">
            <a:hlinkClick r:id="rId2"/>
          </p:cNvPr>
          <p:cNvPicPr>
            <a:picLocks noChangeArrowheads="1" noChangeAspect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065213"/>
            <a:ext cx="13335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3.rimg.info/5e50a897aa7bdebd16a0bdd488b3f22d.gif" id="5" name="Picture 22">
            <a:hlinkClick r:id="rId2"/>
          </p:cNvPr>
          <p:cNvPicPr>
            <a:picLocks noChangeArrowheads="1" noChangeAspect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920750"/>
            <a:ext cx="13335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" r="9"/>
          <a:stretch>
            <a:fillRect/>
          </a:stretch>
        </p:blipFill>
        <p:spPr bwMode="auto">
          <a:xfrm>
            <a:off x="2236788" y="2457450"/>
            <a:ext cx="5005387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2.rimg.info/1a8b090c307e28a56521efebd46327a3.gif" id="7" name="Picture 24">
            <a:hlinkClick r:id="rId5"/>
          </p:cNvPr>
          <p:cNvPicPr>
            <a:picLocks noChangeArrowheads="1" noChangeAspect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518" y="5466163"/>
            <a:ext cx="16192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33373" y="0"/>
            <a:ext cx="8610627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50" strike="noStrike" sz="8000" u="none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libri"/>
              </a:rPr>
              <a:t>Свято іменинників</a:t>
            </a:r>
            <a:endParaRPr b="0" baseline="0" cap="none" dirty="0" i="0" kern="0" kumimoji="0" lang="ru-RU" noProof="0" normalizeH="0" spc="50" strike="noStrike" sz="8000" u="none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80111" y="1689984"/>
            <a:ext cx="14768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36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alibri"/>
              </a:rPr>
              <a:t>Сашко</a:t>
            </a:r>
          </a:p>
        </p:txBody>
      </p:sp>
      <p:pic>
        <p:nvPicPr>
          <p:cNvPr descr="http://s13.rimg.info/530568e1e667421dbb64a5669910e335.gif" id="11" name="Picture 47">
            <a:hlinkClick r:id="rId7"/>
          </p:cNvPr>
          <p:cNvPicPr>
            <a:picLocks noChangeArrowheads="1" noChangeAspect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066800"/>
            <a:ext cx="13239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840969" y="1795437"/>
            <a:ext cx="166334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36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alibri"/>
              </a:rPr>
              <a:t>Оленка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242414" y="2761887"/>
            <a:ext cx="166584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36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alibri"/>
              </a:rPr>
              <a:t>Владик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293843" y="4108829"/>
            <a:ext cx="175721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36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alibri"/>
              </a:rPr>
              <a:t>Дмитро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279445" y="5476875"/>
            <a:ext cx="118173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36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alibri"/>
              </a:rPr>
              <a:t>Влад</a:t>
            </a:r>
          </a:p>
        </p:txBody>
      </p:sp>
      <p:pic>
        <p:nvPicPr>
          <p:cNvPr descr="http://s2.rimg.info/90cfa78f49822c9429f6590934b22a30.gif" id="17" name="Picture 53">
            <a:hlinkClick r:id="rId9"/>
          </p:cNvPr>
          <p:cNvPicPr>
            <a:picLocks noChangeArrowheads="1" noChangeAspect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715000"/>
            <a:ext cx="9715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98085" y="4653136"/>
            <a:ext cx="180107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36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alibri"/>
              </a:rPr>
              <a:t>Наталка</a:t>
            </a:r>
          </a:p>
        </p:txBody>
      </p:sp>
      <p:pic>
        <p:nvPicPr>
          <p:cNvPr descr="http://s13.rimg.info/530568e1e667421dbb64a5669910e335.gif" id="19" name="Picture 47">
            <a:hlinkClick r:id="rId7"/>
          </p:cNvPr>
          <p:cNvPicPr>
            <a:picLocks noChangeArrowheads="1" noChangeAspect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9944" y="1173162"/>
            <a:ext cx="1449536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51963" y="3785663"/>
            <a:ext cx="109331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36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alibri"/>
              </a:rPr>
              <a:t>Таня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68784" y="2783141"/>
            <a:ext cx="199285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36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alibri"/>
              </a:rPr>
              <a:t>Дмитрик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idx="11" sz="quarter" type="ftr"/>
          </p:nvPr>
        </p:nvSpPr>
        <p:spPr>
          <a:xfrm>
            <a:off x="3124200" y="6495499"/>
            <a:ext cx="4395787" cy="365125"/>
          </a:xfrm>
        </p:spPr>
        <p:txBody>
          <a:bodyPr/>
          <a:lstStyle/>
          <a:p>
            <a:r>
              <a:rPr dirty="0" err="1" lang="ru-RU" smtClean="0"/>
              <a:t>Семінар</a:t>
            </a:r>
            <a:r>
              <a:rPr dirty="0" lang="ru-RU" smtClean="0"/>
              <a:t> </a:t>
            </a:r>
            <a:r>
              <a:rPr dirty="0" err="1" lang="ru-RU" smtClean="0"/>
              <a:t>інноваційних</a:t>
            </a:r>
            <a:r>
              <a:rPr dirty="0" lang="ru-RU" smtClean="0"/>
              <a:t> </a:t>
            </a:r>
            <a:r>
              <a:rPr dirty="0" err="1" lang="ru-RU" smtClean="0"/>
              <a:t>технологій</a:t>
            </a:r>
            <a:r>
              <a:rPr dirty="0" lang="ru-RU" smtClean="0"/>
              <a:t> "Методика </a:t>
            </a:r>
            <a:r>
              <a:rPr dirty="0" err="1" lang="ru-RU" smtClean="0"/>
              <a:t>успіху</a:t>
            </a:r>
            <a:r>
              <a:rPr dirty="0" lang="ru-RU" smtClean="0"/>
              <a:t>"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1505578975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id="10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2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3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14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740"/>
                            </p:stCondLst>
                            <p:childTnLst>
                              <p:par>
                                <p:cTn fill="hold" id="16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8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9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2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1">
                            <p:stCondLst>
                              <p:cond delay="1020"/>
                            </p:stCondLst>
                            <p:childTnLst>
                              <p:par>
                                <p:cTn fill="hold" id="22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24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25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26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7">
                            <p:stCondLst>
                              <p:cond delay="1300"/>
                            </p:stCondLst>
                            <p:childTnLst>
                              <p:par>
                                <p:cTn fill="hold" id="28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3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31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32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3">
                            <p:stCondLst>
                              <p:cond delay="1580"/>
                            </p:stCondLst>
                            <p:childTnLst>
                              <p:par>
                                <p:cTn fill="hold" id="34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36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37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38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9">
                            <p:stCondLst>
                              <p:cond delay="1780"/>
                            </p:stCondLst>
                            <p:childTnLst>
                              <p:par>
                                <p:cTn fill="hold" id="40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42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43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44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5">
                            <p:stCondLst>
                              <p:cond delay="2100"/>
                            </p:stCondLst>
                            <p:childTnLst>
                              <p:par>
                                <p:cTn fill="hold" id="46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48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49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1">
                            <p:stCondLst>
                              <p:cond delay="2300"/>
                            </p:stCondLst>
                            <p:childTnLst>
                              <p:par>
                                <p:cTn fill="hold" id="52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54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55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56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" r="59"/>
          <a:stretch>
            <a:fillRect/>
          </a:stretch>
        </p:blipFill>
        <p:spPr bwMode="auto">
          <a:xfrm>
            <a:off x="4643438" y="2520950"/>
            <a:ext cx="3143250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M:\DSC00284.JPG" id="5" name="Picture 10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"/>
          <a:stretch>
            <a:fillRect/>
          </a:stretch>
        </p:blipFill>
        <p:spPr bwMode="auto">
          <a:xfrm>
            <a:off x="1209675" y="549275"/>
            <a:ext cx="343376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M:\DSC00282.JPG" id="6" name="Picture 9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2688" y="4437112"/>
            <a:ext cx="346075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10.rimg.info/709a8cd79b39af9c622acefcbd8951e9.gif" id="7" name="Picture 39">
            <a:hlinkClick r:id="rId5"/>
          </p:cNvPr>
          <p:cNvPicPr>
            <a:picLocks noChangeArrowheads="1" noChangeAspect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508250"/>
            <a:ext cx="12001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10.rimg.info/c854283c237753778f8bfff717df124e.gif" id="8" name="Picture 50">
            <a:hlinkClick r:id="rId7"/>
          </p:cNvPr>
          <p:cNvPicPr>
            <a:picLocks noChangeArrowheads="1" noChangeAspect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428625"/>
            <a:ext cx="2143125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5.rimg.info/1c8a165eb57637cb59935b16eceac151.gif" id="9" name="Picture 2">
            <a:hlinkClick r:id="rId9"/>
          </p:cNvPr>
          <p:cNvPicPr>
            <a:picLocks noChangeArrowheads="1" noChangeAspect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190" y="4897170"/>
            <a:ext cx="11049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 rot="16200000">
            <a:off x="5156705" y="2987149"/>
            <a:ext cx="618329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err="1" i="0" kern="0" kumimoji="0" lang="ru-RU" noProof="0" normalizeH="0" spc="0" strike="noStrike" sz="54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alibri"/>
              </a:rPr>
              <a:t>Спортивн</a:t>
            </a:r>
            <a:r>
              <a:rPr b="0" baseline="0" cap="none" dirty="0" i="0" kern="0" kumimoji="0" lang="uk-UA" noProof="0" normalizeH="0" spc="0" strike="noStrike" sz="5400" u="none">
                <a:ln cmpd="sng" w="31550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Calibri"/>
              </a:rPr>
              <a:t>і змагання</a:t>
            </a:r>
            <a:endParaRPr b="0" baseline="0" cap="none" dirty="0" i="0" kern="0" kumimoji="0" lang="ru-RU" noProof="0" normalizeH="0" spc="0" strike="noStrike" sz="5400" u="none">
              <a:ln cmpd="sng" w="31550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algn="tl" blurRad="50800" dir="5400000" dist="40000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idx="11" sz="quarter" type="ftr"/>
          </p:nvPr>
        </p:nvSpPr>
        <p:spPr>
          <a:xfrm>
            <a:off x="3124200" y="6520295"/>
            <a:ext cx="4162425" cy="365125"/>
          </a:xfrm>
        </p:spPr>
        <p:txBody>
          <a:bodyPr/>
          <a:lstStyle/>
          <a:p>
            <a:r>
              <a:rPr dirty="0" err="1" lang="ru-RU" smtClean="0"/>
              <a:t>Семінар</a:t>
            </a:r>
            <a:r>
              <a:rPr dirty="0" lang="ru-RU" smtClean="0"/>
              <a:t> </a:t>
            </a:r>
            <a:r>
              <a:rPr dirty="0" err="1" lang="ru-RU" smtClean="0"/>
              <a:t>інноваційних</a:t>
            </a:r>
            <a:r>
              <a:rPr dirty="0" lang="ru-RU" smtClean="0"/>
              <a:t> </a:t>
            </a:r>
            <a:r>
              <a:rPr dirty="0" err="1" lang="ru-RU" smtClean="0"/>
              <a:t>технологій</a:t>
            </a:r>
            <a:r>
              <a:rPr dirty="0" lang="ru-RU" smtClean="0"/>
              <a:t> "Методика </a:t>
            </a:r>
            <a:r>
              <a:rPr dirty="0" err="1" lang="ru-RU" smtClean="0"/>
              <a:t>успіху</a:t>
            </a:r>
            <a:r>
              <a:rPr dirty="0" lang="ru-RU" smtClean="0"/>
              <a:t>"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2128678838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Фотографії\Изображение\Изображение 443.jpg" id="4" name="Picture 1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"/>
          <a:stretch>
            <a:fillRect/>
          </a:stretch>
        </p:blipFill>
        <p:spPr bwMode="auto">
          <a:xfrm>
            <a:off x="-16586" y="404665"/>
            <a:ext cx="4857750" cy="489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:\Фотографії\Изображение\Изображение 448.jpg" id="5" name="Picture 1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2024" y="2564904"/>
            <a:ext cx="4371975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8.rimg.info/ad063e8de48b568a3b28218f7ffc3510.gif" id="6" name="Picture 21">
            <a:hlinkClick r:id="rId4"/>
          </p:cNvPr>
          <p:cNvPicPr>
            <a:picLocks noChangeArrowheads="1" noChangeAspect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638" y="2955925"/>
            <a:ext cx="2392362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10.rimg.info/d061c98a64300f34284c39b71953a1fc.gif" id="7" name="Picture 2">
            <a:hlinkClick r:id="rId6"/>
          </p:cNvPr>
          <p:cNvPicPr>
            <a:picLocks noChangeArrowheads="1" noChangeAspect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19299">
            <a:off x="2192945" y="5267325"/>
            <a:ext cx="13716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10.rimg.info/b7886296e27a5d99c51d711a404c6c2c.gif" id="9" name="Picture 49">
            <a:hlinkClick r:id="rId8"/>
          </p:cNvPr>
          <p:cNvPicPr>
            <a:picLocks noChangeArrowheads="1" noChangeAspect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09588"/>
            <a:ext cx="1190625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983" y="60325"/>
            <a:ext cx="4713287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idx="11" sz="quarter" type="ftr"/>
          </p:nvPr>
        </p:nvSpPr>
        <p:spPr>
          <a:xfrm>
            <a:off x="3131840" y="6531368"/>
            <a:ext cx="3968080" cy="365125"/>
          </a:xfrm>
        </p:spPr>
        <p:txBody>
          <a:bodyPr/>
          <a:lstStyle/>
          <a:p>
            <a:r>
              <a:rPr dirty="0" err="1" lang="ru-RU" smtClean="0"/>
              <a:t>Семінар</a:t>
            </a:r>
            <a:r>
              <a:rPr dirty="0" lang="ru-RU" smtClean="0"/>
              <a:t> </a:t>
            </a:r>
            <a:r>
              <a:rPr dirty="0" err="1" lang="ru-RU" smtClean="0"/>
              <a:t>інноваційних</a:t>
            </a:r>
            <a:r>
              <a:rPr dirty="0" lang="ru-RU" smtClean="0"/>
              <a:t> </a:t>
            </a:r>
            <a:r>
              <a:rPr dirty="0" err="1" lang="ru-RU" smtClean="0"/>
              <a:t>технологій</a:t>
            </a:r>
            <a:r>
              <a:rPr dirty="0" lang="ru-RU" smtClean="0"/>
              <a:t> "Методика </a:t>
            </a:r>
            <a:r>
              <a:rPr dirty="0" err="1" lang="ru-RU" smtClean="0"/>
              <a:t>успіху</a:t>
            </a:r>
            <a:r>
              <a:rPr dirty="0" lang="ru-RU" smtClean="0"/>
              <a:t>"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81765133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s10.rimg.info/60fbc707020ba7283406a49668ecc168.gif" id="4" name="Picture 2">
            <a:hlinkClick r:id="rId2"/>
          </p:cNvPr>
          <p:cNvPicPr>
            <a:picLocks noChangeArrowheads="1" noChangeAspect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857250"/>
            <a:ext cx="412432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2.rimg.info/c2fea1e11a0c23e5517f6370c2d11ff6.gif" id="5" name="Picture 10">
            <a:hlinkClick r:id="rId4"/>
          </p:cNvPr>
          <p:cNvPicPr>
            <a:picLocks noChangeArrowheads="1" noChangeAspect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7" y="2233571"/>
            <a:ext cx="7429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167" y="3573016"/>
            <a:ext cx="3643312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01130" y="459460"/>
            <a:ext cx="325437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5.rimg.info/b27613a00757a089d56b1e315871194b.gif" id="9" name="Picture 12">
            <a:hlinkClick r:id="rId8"/>
          </p:cNvPr>
          <p:cNvPicPr>
            <a:picLocks noChangeArrowheads="1" noChangeAspect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5500688"/>
            <a:ext cx="1357312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s15.rimg.info/5c6a3e9252b87c5d7452364550a5fb03.gif" id="10" name="Picture 6">
            <a:hlinkClick r:id="rId10"/>
          </p:cNvPr>
          <p:cNvPicPr>
            <a:picLocks noChangeArrowheads="1" noChangeAspect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95726">
            <a:off x="6980986" y="4908815"/>
            <a:ext cx="206100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67027" y="459460"/>
            <a:ext cx="4677884" cy="2862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6600" u="none">
                <a:ln cmpd="sng" w="18415">
                  <a:solidFill>
                    <a:srgbClr val="FFFFFF"/>
                  </a:solidFill>
                  <a:prstDash val="solid"/>
                </a:ln>
                <a:solidFill>
                  <a:sysClr lastClr="000000" val="windowText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Відпочинок </a:t>
            </a:r>
          </a:p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6600" u="none">
                <a:ln cmpd="sng" w="18415">
                  <a:solidFill>
                    <a:srgbClr val="FFFFFF"/>
                  </a:solidFill>
                  <a:prstDash val="solid"/>
                </a:ln>
                <a:solidFill>
                  <a:sysClr lastClr="000000" val="windowText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у лісі</a:t>
            </a:r>
          </a:p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0" kumimoji="0" lang="uk-UA" noProof="0" normalizeH="0" spc="0" strike="noStrike" sz="4800" u="none">
                <a:ln cmpd="sng" w="18415">
                  <a:solidFill>
                    <a:srgbClr val="FFFFFF"/>
                  </a:solidFill>
                  <a:prstDash val="solid"/>
                </a:ln>
                <a:solidFill>
                  <a:sysClr lastClr="000000" val="windowText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 </a:t>
            </a:r>
          </a:p>
        </p:txBody>
      </p:sp>
      <p:pic>
        <p:nvPicPr>
          <p:cNvPr id="2050" name="Picture 2"/>
          <p:cNvPicPr>
            <a:picLocks noChangeArrowheads="1"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645" y="2783560"/>
            <a:ext cx="3487737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idx="11" sz="quarter" type="ftr"/>
          </p:nvPr>
        </p:nvSpPr>
        <p:spPr>
          <a:xfrm>
            <a:off x="3120825" y="6520295"/>
            <a:ext cx="3754099" cy="365125"/>
          </a:xfrm>
        </p:spPr>
        <p:txBody>
          <a:bodyPr/>
          <a:lstStyle/>
          <a:p>
            <a:r>
              <a:rPr dirty="0" err="1" lang="ru-RU" smtClean="0"/>
              <a:t>Семінар</a:t>
            </a:r>
            <a:r>
              <a:rPr dirty="0" lang="ru-RU" smtClean="0"/>
              <a:t> </a:t>
            </a:r>
            <a:r>
              <a:rPr dirty="0" err="1" lang="ru-RU" smtClean="0"/>
              <a:t>інноваційних</a:t>
            </a:r>
            <a:r>
              <a:rPr dirty="0" lang="ru-RU" smtClean="0"/>
              <a:t> </a:t>
            </a:r>
            <a:r>
              <a:rPr dirty="0" err="1" lang="ru-RU" smtClean="0"/>
              <a:t>технологій</a:t>
            </a:r>
            <a:r>
              <a:rPr dirty="0" lang="ru-RU" smtClean="0"/>
              <a:t> "Методика </a:t>
            </a:r>
            <a:r>
              <a:rPr dirty="0" err="1" lang="ru-RU" smtClean="0"/>
              <a:t>успіху</a:t>
            </a:r>
            <a:r>
              <a:rPr dirty="0" lang="ru-RU" smtClean="0"/>
              <a:t>"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1100587732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9732" y="404664"/>
            <a:ext cx="728664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0" kumimoji="0" lang="uk-UA" noProof="0" normalizeH="0" spc="0" strike="noStrike" sz="4000" u="none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008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Екскурсія у місто Луцьк</a:t>
            </a:r>
          </a:p>
        </p:txBody>
      </p:sp>
      <p:pic>
        <p:nvPicPr>
          <p:cNvPr descr="F:\Фотографії\Фото Екскурсія Луцьк\Фото0127.jpg" id="5" name="Picture 7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12550"/>
            <a:ext cx="3746500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:\портфолио\Новая папка\морл.jpg" id="6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12550"/>
            <a:ext cx="4176713" cy="260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:\Фотографії\Фото Екскурсія Луцьк\Фото0257.jpg" id="7" name="Picture 8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2199" y="3782725"/>
            <a:ext cx="2448521" cy="281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F:\Фотографії\Фото Екскурсія Луцьк\Фото0255.jpg" id="8" name="Picture 9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782725"/>
            <a:ext cx="2520924" cy="281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 rot="20503460">
            <a:off x="865188" y="4412389"/>
            <a:ext cx="27114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sz="3200">
                <a:solidFill>
                  <a:schemeClr val="tx1"/>
                </a:solidFill>
                <a:latin charset="0" pitchFamily="66" typeface="Comic Sans MS"/>
              </a:defRPr>
            </a:lvl1pPr>
            <a:lvl2pPr eaLnBrk="0" hangingPunct="0" indent="-285750" marL="742950">
              <a:defRPr b="1" sz="3200">
                <a:solidFill>
                  <a:schemeClr val="tx1"/>
                </a:solidFill>
                <a:latin charset="0" pitchFamily="66" typeface="Comic Sans MS"/>
              </a:defRPr>
            </a:lvl2pPr>
            <a:lvl3pPr eaLnBrk="0" hangingPunct="0" indent="-228600" marL="1143000">
              <a:defRPr b="1" sz="3200">
                <a:solidFill>
                  <a:schemeClr val="tx1"/>
                </a:solidFill>
                <a:latin charset="0" pitchFamily="66" typeface="Comic Sans MS"/>
              </a:defRPr>
            </a:lvl3pPr>
            <a:lvl4pPr eaLnBrk="0" hangingPunct="0" indent="-228600" marL="1600200">
              <a:defRPr b="1" sz="3200">
                <a:solidFill>
                  <a:schemeClr val="tx1"/>
                </a:solidFill>
                <a:latin charset="0" pitchFamily="66" typeface="Comic Sans MS"/>
              </a:defRPr>
            </a:lvl4pPr>
            <a:lvl5pPr eaLnBrk="0" hangingPunct="0" indent="-228600" marL="2057400">
              <a:defRPr b="1" sz="3200">
                <a:solidFill>
                  <a:schemeClr val="tx1"/>
                </a:solidFill>
                <a:latin charset="0" pitchFamily="66" typeface="Comic Sans MS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 b="1" sz="3200">
                <a:solidFill>
                  <a:schemeClr val="tx1"/>
                </a:solidFill>
                <a:latin charset="0" pitchFamily="66" typeface="Comic Sans MS"/>
              </a:defRPr>
            </a:lvl9pPr>
          </a:lstStyle>
          <a:p>
            <a:pPr algn="ctr" eaLnBrk="1" hangingPunct="1"/>
            <a:r>
              <a:rPr dirty="0" lang="uk-UA" sz="4000">
                <a:solidFill>
                  <a:srgbClr val="C00000"/>
                </a:solidFill>
                <a:latin charset="0" pitchFamily="34" typeface="Calibri"/>
              </a:rPr>
              <a:t>Атракціони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idx="11" sz="quarter" type="ftr"/>
          </p:nvPr>
        </p:nvSpPr>
        <p:spPr>
          <a:xfrm>
            <a:off x="2987824" y="6558804"/>
            <a:ext cx="4112096" cy="365125"/>
          </a:xfrm>
        </p:spPr>
        <p:txBody>
          <a:bodyPr/>
          <a:lstStyle/>
          <a:p>
            <a:r>
              <a:rPr dirty="0" err="1" lang="ru-RU" smtClean="0"/>
              <a:t>Семінар</a:t>
            </a:r>
            <a:r>
              <a:rPr dirty="0" lang="ru-RU" smtClean="0"/>
              <a:t> </a:t>
            </a:r>
            <a:r>
              <a:rPr dirty="0" err="1" lang="ru-RU" smtClean="0"/>
              <a:t>інноваційних</a:t>
            </a:r>
            <a:r>
              <a:rPr dirty="0" lang="ru-RU" smtClean="0"/>
              <a:t> </a:t>
            </a:r>
            <a:r>
              <a:rPr dirty="0" err="1" lang="ru-RU" smtClean="0"/>
              <a:t>технологій</a:t>
            </a:r>
            <a:r>
              <a:rPr dirty="0" lang="ru-RU" smtClean="0"/>
              <a:t> "Методика </a:t>
            </a:r>
            <a:r>
              <a:rPr dirty="0" err="1" lang="ru-RU" smtClean="0"/>
              <a:t>успіху</a:t>
            </a:r>
            <a:r>
              <a:rPr dirty="0" lang="ru-RU" smtClean="0"/>
              <a:t>"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4107505127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2000"/>
                            </p:stCondLst>
                            <p:childTnLst>
                              <p:par>
                                <p:cTn fill="hold" id="12" nodeType="after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14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5" nodeType="with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1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8" nodeType="with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2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1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22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1000" id="24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9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/>
          </p:cNvSpPr>
          <p:nvPr/>
        </p:nvSpPr>
        <p:spPr bwMode="auto">
          <a:xfrm>
            <a:off x="755650" y="836613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uk-UA" sz="4000" b="1" smtClean="0">
                <a:latin typeface="Comic Sans MS" pitchFamily="66" charset="0"/>
              </a:rPr>
              <a:t>Ситуація успіху – доволі тонкий педагогічний інструмент. </a:t>
            </a:r>
            <a:endParaRPr lang="ru-RU" sz="4000" b="1" dirty="0" smtClean="0">
              <a:latin typeface="Comic Sans MS" pitchFamily="66" charset="0"/>
            </a:endParaRPr>
          </a:p>
        </p:txBody>
      </p:sp>
      <p:sp>
        <p:nvSpPr>
          <p:cNvPr id="5" name="Rectangle 5"/>
          <p:cNvSpPr txBox="1">
            <a:spLocks/>
          </p:cNvSpPr>
          <p:nvPr/>
        </p:nvSpPr>
        <p:spPr bwMode="auto">
          <a:xfrm>
            <a:off x="1043609" y="2420888"/>
            <a:ext cx="7408242" cy="352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Ним мусить володіти кожен учитель, адже він – майстер, який бере участь у творенні найголовнішого – Людини.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6" name="Picture 7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589588"/>
            <a:ext cx="7191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6562386"/>
            <a:ext cx="3968080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207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/>
          </p:cNvSpPr>
          <p:nvPr>
            <p:ph type="title"/>
          </p:nvPr>
        </p:nvSpPr>
        <p:spPr>
          <a:xfrm>
            <a:off x="539750" y="476672"/>
            <a:ext cx="8229600" cy="44644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Кожна </a:t>
            </a:r>
            <a:r>
              <a:rPr kumimoji="0" lang="uk-UA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дитина особлива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по-своєму неповторна й обдарована. Звернення вчителя до її найкращих почуттів </a:t>
            </a:r>
            <a:r>
              <a:rPr kumimoji="0" lang="uk-UA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обов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Calibri" pitchFamily="34" charset="0"/>
                <a:cs typeface="Calibri" pitchFamily="34" charset="0"/>
              </a:rPr>
              <a:t>‘</a:t>
            </a:r>
            <a:r>
              <a:rPr kumimoji="0" lang="uk-UA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Calibri" pitchFamily="34" charset="0"/>
                <a:cs typeface="Calibri" pitchFamily="34" charset="0"/>
              </a:rPr>
              <a:t>язково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Calibri" pitchFamily="34" charset="0"/>
                <a:cs typeface="Calibri" pitchFamily="34" charset="0"/>
              </a:rPr>
              <a:t> </a:t>
            </a:r>
            <a:r>
              <a:rPr kumimoji="0" lang="uk-UA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Calibri" pitchFamily="34" charset="0"/>
                <a:cs typeface="Calibri" pitchFamily="34" charset="0"/>
              </a:rPr>
              <a:t>матиме успіх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Calibri" pitchFamily="34" charset="0"/>
                <a:cs typeface="Calibri" pitchFamily="34" charset="0"/>
              </a:rPr>
              <a:t> і знайде відгук </a:t>
            </a:r>
            <a:r>
              <a:rPr kumimoji="0" lang="uk-UA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Calibri" pitchFamily="34" charset="0"/>
                <a:cs typeface="Calibri" pitchFamily="34" charset="0"/>
              </a:rPr>
              <a:t>у дитячих серцях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Calibri" pitchFamily="34" charset="0"/>
                <a:cs typeface="Calibri" pitchFamily="34" charset="0"/>
              </a:rPr>
              <a:t>.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Calibri" pitchFamily="34" charset="0"/>
              <a:cs typeface="Calibri" pitchFamily="34" charset="0"/>
            </a:endParaRPr>
          </a:p>
        </p:txBody>
      </p:sp>
      <p:pic>
        <p:nvPicPr>
          <p:cNvPr id="5" name="Picture 39" descr="http://s5.rimg.info/e804fc1c6885ca6e060f276fdf0cccb7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550" y="4581525"/>
            <a:ext cx="2476500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72766" y="5373215"/>
            <a:ext cx="644525" cy="1158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059832" y="6516688"/>
            <a:ext cx="3896072" cy="341312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86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/>
          </p:cNvSpPr>
          <p:nvPr>
            <p:ph type="title"/>
          </p:nvPr>
        </p:nvSpPr>
        <p:spPr>
          <a:xfrm>
            <a:off x="467544" y="209071"/>
            <a:ext cx="8229600" cy="4667250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Ми, педагоги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повинні не тільки 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озброювати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своїх вихованців необхідними 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знаннями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та вміннями, а й 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дбати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про те, щоб діти почувалися в школі, як удома, де їм 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добре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де вони 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захищені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куди поспішають з 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радістю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2" descr="http://s18.rimg.info/d2a52dd7bb8c929f2154b971c99b34f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4652963"/>
            <a:ext cx="1428750" cy="197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/>
          </p:cNvSpPr>
          <p:nvPr/>
        </p:nvSpPr>
        <p:spPr bwMode="auto">
          <a:xfrm>
            <a:off x="1475656" y="4868863"/>
            <a:ext cx="56165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</a:rPr>
              <a:t>Станьмо творцями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</a:rPr>
              <a:t>ситуацій успіху!</a:t>
            </a:r>
            <a:endParaRPr kumimoji="0" lang="ru-RU" sz="4400" b="1" i="1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052044" y="6559550"/>
            <a:ext cx="4544144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06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H:\Documents and Settings\Aida\Рабочий стол\НОвая ГРАФИКА сборник\КАРТИНКИ СБОРНИК_ школьные\__SUN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6738" y="214313"/>
            <a:ext cx="5715001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1914" y="-1284446"/>
            <a:ext cx="9836151" cy="770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86161" y="5661025"/>
            <a:ext cx="7715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88424" y="6151562"/>
            <a:ext cx="646113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059832" y="6535514"/>
            <a:ext cx="3968080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653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s10.rimg.info/9f4c7997cd1195b82c39bba72c7e0bbd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188913"/>
            <a:ext cx="1595437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 eaLnBrk="1" hangingPunct="1"/>
            <a:r>
              <a:rPr lang="uk-UA" b="1" i="1" dirty="0" smtClean="0">
                <a:latin typeface="Comic Sans MS" pitchFamily="66" charset="0"/>
              </a:rPr>
              <a:t>Що таке </a:t>
            </a:r>
            <a:r>
              <a:rPr lang="uk-UA" b="1" i="1" dirty="0" smtClean="0">
                <a:solidFill>
                  <a:srgbClr val="FF0000"/>
                </a:solidFill>
                <a:latin typeface="Comic Sans MS" pitchFamily="66" charset="0"/>
              </a:rPr>
              <a:t>успіх</a:t>
            </a:r>
            <a:r>
              <a:rPr lang="uk-UA" b="1" i="1" dirty="0" smtClean="0">
                <a:latin typeface="Comic Sans MS" pitchFamily="66" charset="0"/>
              </a:rPr>
              <a:t>?</a:t>
            </a:r>
            <a:endParaRPr lang="ru-RU" b="1" i="1" dirty="0" smtClean="0">
              <a:latin typeface="Comic Sans MS" pitchFamily="66" charset="0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 bwMode="auto">
          <a:xfrm>
            <a:off x="2051050" y="1341438"/>
            <a:ext cx="6265366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Уміння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Старання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Пізнання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Інтерес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Хвала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Радість </a:t>
            </a:r>
            <a:r>
              <a:rPr kumimoji="0" lang="uk-UA" b="1" i="0" u="none" strike="noStrike" kern="120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(неочікувана,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uk-UA" b="1" dirty="0">
                <a:solidFill>
                  <a:srgbClr val="EEECE1">
                    <a:lumMod val="10000"/>
                  </a:srgbClr>
                </a:solidFill>
                <a:latin typeface="Comic Sans MS" pitchFamily="66" charset="0"/>
              </a:rPr>
              <a:t> </a:t>
            </a:r>
            <a:r>
              <a:rPr lang="uk-UA" b="1" dirty="0" smtClean="0">
                <a:solidFill>
                  <a:srgbClr val="EEECE1">
                    <a:lumMod val="10000"/>
                  </a:srgbClr>
                </a:solidFill>
                <a:latin typeface="Comic Sans MS" pitchFamily="66" charset="0"/>
              </a:rPr>
              <a:t>             </a:t>
            </a:r>
            <a:r>
              <a:rPr kumimoji="0" lang="uk-UA" b="1" i="0" u="none" strike="noStrike" kern="1200" cap="none" spc="0" normalizeH="0" baseline="0" noProof="0" dirty="0" smtClean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спільна)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 </a:t>
            </a:r>
          </a:p>
        </p:txBody>
      </p:sp>
      <p:pic>
        <p:nvPicPr>
          <p:cNvPr id="2050" name="Picture 2" descr="F:\В мами\Малюнки з анімаціями\21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1438"/>
            <a:ext cx="3865612" cy="380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498931"/>
            <a:ext cx="4233863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28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title"/>
          </p:nvPr>
        </p:nvSpPr>
        <p:spPr>
          <a:xfrm>
            <a:off x="488584" y="188640"/>
            <a:ext cx="8229600" cy="1143000"/>
          </a:xfrm>
        </p:spPr>
        <p:txBody>
          <a:bodyPr/>
          <a:lstStyle/>
          <a:p>
            <a:pPr eaLnBrk="1" hangingPunct="1"/>
            <a:r>
              <a:rPr lang="uk-UA" b="1" dirty="0" smtClean="0">
                <a:solidFill>
                  <a:srgbClr val="002060"/>
                </a:solidFill>
                <a:latin typeface="Comic Sans MS" pitchFamily="66" charset="0"/>
              </a:rPr>
              <a:t>Ситуації успіху</a:t>
            </a:r>
            <a:endParaRPr lang="ru-RU" b="1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Oval 27"/>
          <p:cNvSpPr>
            <a:spLocks noChangeArrowheads="1"/>
          </p:cNvSpPr>
          <p:nvPr/>
        </p:nvSpPr>
        <p:spPr bwMode="auto">
          <a:xfrm>
            <a:off x="714375" y="1121874"/>
            <a:ext cx="7705725" cy="1800225"/>
          </a:xfrm>
          <a:prstGeom prst="ellipse">
            <a:avLst/>
          </a:prstGeom>
          <a:solidFill>
            <a:srgbClr val="FFFF00"/>
          </a:solidFill>
          <a:ln w="9525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Це організація вчителем </a:t>
            </a:r>
            <a: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</a:rPr>
              <a:t>творчої,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спільної діяльності з учнями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Oval 29"/>
          <p:cNvSpPr>
            <a:spLocks noChangeArrowheads="1"/>
          </p:cNvSpPr>
          <p:nvPr/>
        </p:nvSpPr>
        <p:spPr bwMode="auto">
          <a:xfrm>
            <a:off x="323528" y="2925762"/>
            <a:ext cx="4104010" cy="2303463"/>
          </a:xfrm>
          <a:prstGeom prst="ellipse">
            <a:avLst/>
          </a:prstGeom>
          <a:solidFill>
            <a:srgbClr val="36E719"/>
          </a:solidFill>
          <a:ln w="9525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Поєднання умов,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які забезпечують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успіх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7" name="Oval 28"/>
          <p:cNvSpPr>
            <a:spLocks noChangeArrowheads="1"/>
          </p:cNvSpPr>
          <p:nvPr/>
        </p:nvSpPr>
        <p:spPr bwMode="auto">
          <a:xfrm>
            <a:off x="4567238" y="2925762"/>
            <a:ext cx="4324350" cy="2447925"/>
          </a:xfrm>
          <a:prstGeom prst="ellipse">
            <a:avLst/>
          </a:prstGeom>
          <a:solidFill>
            <a:srgbClr val="36E719"/>
          </a:solidFill>
          <a:ln w="9525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Оцінка результату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впливу ситуації на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особистість дитини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Rectangle 7"/>
          <p:cNvSpPr txBox="1">
            <a:spLocks/>
          </p:cNvSpPr>
          <p:nvPr/>
        </p:nvSpPr>
        <p:spPr bwMode="auto">
          <a:xfrm>
            <a:off x="457200" y="4581525"/>
            <a:ext cx="8229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Ситуація                       Успіх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6597352"/>
            <a:ext cx="4256112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31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 -0.05067  0.075 -0.08267  0.125 -0.08267  C 0.175 -0.08267  0.22 -0.05067  0.25 0  C 0.22 0.05067  0.175 0.08267  0.125 0.08267  C 0.075 0.08267  0.03 0.05067  0 0  Z" pathEditMode="relative" ptsTypes="">
                                      <p:cBhvr>
                                        <p:cTn id="6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>
            <a:spLocks noGrp="1" noChangeAspect="1" noChangeArrowheads="1"/>
          </p:cNvSpPr>
          <p:nvPr>
            <p:ph idx="1"/>
          </p:nvPr>
        </p:nvSpPr>
        <p:spPr>
          <a:xfrm>
            <a:off x="3223960" y="2171988"/>
            <a:ext cx="2609850" cy="2514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solidFill>
              <a:srgbClr val="FF0066"/>
            </a:solidFill>
            <a:round/>
          </a:ln>
        </p:spPr>
        <p:txBody>
          <a:bodyPr lIns="90000" tIns="46800" rIns="90000" bIns="46800">
            <a:normAutofit/>
          </a:bodyPr>
          <a:lstStyle/>
          <a:p>
            <a:pPr marL="0" lvl="0" indent="0" algn="ctr">
              <a:spcBef>
                <a:spcPct val="0"/>
              </a:spcBef>
              <a:buNone/>
            </a:pPr>
            <a:r>
              <a:rPr lang="uk-UA" sz="2400" b="1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Прийоми створення ситуацій успіху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227553" y="3151335"/>
            <a:ext cx="1944688" cy="199548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round/>
            <a:headEnd/>
            <a:tailEnd/>
          </a:ln>
          <a:effectLst/>
          <a:extLst/>
        </p:spPr>
        <p:txBody>
          <a:bodyPr wrap="none" lIns="90000" tIns="46800" rIns="90000" bIns="46800" anchor="ctr"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dirty="0">
                <a:solidFill>
                  <a:srgbClr val="002060"/>
                </a:solidFill>
                <a:latin typeface="Comic Sans MS" pitchFamily="66" charset="0"/>
              </a:rPr>
              <a:t>Проектні </a:t>
            </a:r>
            <a:endParaRPr lang="uk-UA" sz="20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rgbClr val="002060"/>
                </a:solidFill>
                <a:latin typeface="Comic Sans MS" pitchFamily="66" charset="0"/>
              </a:rPr>
              <a:t>технології,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latin typeface="Comic Sans MS" pitchFamily="66" charset="0"/>
              </a:rPr>
              <a:t>створення </a:t>
            </a:r>
            <a:endParaRPr lang="uk-UA" sz="20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rgbClr val="002060"/>
                </a:solidFill>
                <a:latin typeface="Comic Sans MS" pitchFamily="66" charset="0"/>
              </a:rPr>
              <a:t>презентаці</a:t>
            </a:r>
            <a:r>
              <a:rPr lang="uk-UA" sz="2000" b="1" dirty="0" smtClean="0">
                <a:solidFill>
                  <a:srgbClr val="000066"/>
                </a:solidFill>
              </a:rPr>
              <a:t>й</a:t>
            </a:r>
            <a:endParaRPr lang="uk-UA" sz="2000" b="1" dirty="0">
              <a:solidFill>
                <a:srgbClr val="000066"/>
              </a:solidFill>
            </a:endParaRPr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4499992" y="292126"/>
            <a:ext cx="2128900" cy="203601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round/>
            <a:headEnd/>
            <a:tailEnd/>
          </a:ln>
          <a:effectLst/>
          <a:extLst/>
        </p:spPr>
        <p:txBody>
          <a:bodyPr wrap="none" lIns="90000" tIns="468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Прихований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 інструктаж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 дитини </a:t>
            </a:r>
            <a:r>
              <a:rPr kumimoji="0" lang="uk-UA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(краще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почати з…,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не забудь про…)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6804248" y="620687"/>
            <a:ext cx="1944688" cy="199548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round/>
            <a:headEnd/>
            <a:tailEnd/>
          </a:ln>
          <a:effectLst/>
          <a:extLst/>
        </p:spPr>
        <p:txBody>
          <a:bodyPr wrap="none" lIns="90000" tIns="468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Навмисна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 помилка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7199312" y="2729658"/>
            <a:ext cx="1944688" cy="199548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round/>
            <a:headEnd/>
            <a:tailEnd/>
          </a:ln>
          <a:effectLst/>
          <a:extLst/>
        </p:spPr>
        <p:txBody>
          <a:bodyPr wrap="none" lIns="90000" tIns="468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Внесення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 мотиву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1600" b="1" dirty="0" smtClean="0">
                <a:solidFill>
                  <a:srgbClr val="000066"/>
                </a:solidFill>
              </a:rPr>
              <a:t>(</a:t>
            </a:r>
            <a:r>
              <a:rPr lang="uk-UA" sz="1600" b="1" dirty="0">
                <a:solidFill>
                  <a:srgbClr val="000066"/>
                </a:solidFill>
              </a:rPr>
              <a:t>без твоєї </a:t>
            </a:r>
            <a:r>
              <a:rPr lang="uk-UA" sz="1600" b="1" dirty="0" smtClean="0">
                <a:solidFill>
                  <a:srgbClr val="000066"/>
                </a:solidFill>
              </a:rPr>
              <a:t>допомоги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1600" b="1" dirty="0" smtClean="0">
                <a:solidFill>
                  <a:srgbClr val="000066"/>
                </a:solidFill>
              </a:rPr>
              <a:t> </a:t>
            </a:r>
            <a:r>
              <a:rPr lang="uk-UA" sz="1600" b="1" dirty="0">
                <a:solidFill>
                  <a:srgbClr val="000066"/>
                </a:solidFill>
              </a:rPr>
              <a:t>не впоратись…)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6226968" y="4611513"/>
            <a:ext cx="1944688" cy="2079991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round/>
            <a:headEnd/>
            <a:tailEnd/>
          </a:ln>
          <a:effectLst/>
          <a:extLst/>
        </p:spPr>
        <p:txBody>
          <a:bodyPr wrap="none" lIns="90000" tIns="46800" rIns="90000" bIns="46800" anchor="ctr"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dirty="0">
                <a:solidFill>
                  <a:srgbClr val="000066"/>
                </a:solidFill>
                <a:latin typeface="Comic Sans MS" pitchFamily="66" charset="0"/>
              </a:rPr>
              <a:t>Персональна </a:t>
            </a:r>
            <a:endParaRPr lang="uk-UA" sz="2000" b="1" dirty="0" smtClean="0">
              <a:solidFill>
                <a:srgbClr val="000066"/>
              </a:solidFill>
              <a:latin typeface="Comic Sans MS" pitchFamily="66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rgbClr val="000066"/>
                </a:solidFill>
                <a:latin typeface="Comic Sans MS" pitchFamily="66" charset="0"/>
              </a:rPr>
              <a:t>Винятковість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1400" b="1" dirty="0" smtClean="0">
                <a:solidFill>
                  <a:srgbClr val="000066"/>
                </a:solidFill>
                <a:latin typeface="Comic Sans MS" pitchFamily="66" charset="0"/>
              </a:rPr>
              <a:t> </a:t>
            </a:r>
            <a:r>
              <a:rPr lang="uk-UA" sz="1400" b="1" dirty="0">
                <a:solidFill>
                  <a:srgbClr val="000066"/>
                </a:solidFill>
                <a:latin typeface="Comic Sans MS" pitchFamily="66" charset="0"/>
              </a:rPr>
              <a:t>(тільки ти …)</a:t>
            </a: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2196408" y="332656"/>
            <a:ext cx="1944688" cy="199548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round/>
            <a:headEnd/>
            <a:tailEnd/>
          </a:ln>
          <a:effectLst/>
          <a:extLst/>
        </p:spPr>
        <p:txBody>
          <a:bodyPr wrap="none" lIns="90000" tIns="468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Авансування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 успішного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 результату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163773" y="1172277"/>
            <a:ext cx="2072248" cy="1926493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round/>
            <a:headEnd/>
            <a:tailEnd/>
          </a:ln>
          <a:effectLst/>
          <a:extLst/>
        </p:spPr>
        <p:txBody>
          <a:bodyPr wrap="none" lIns="90000" tIns="46800" rIns="90000" bIns="46800" anchor="ctr"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400" b="1" dirty="0">
                <a:solidFill>
                  <a:srgbClr val="002060"/>
                </a:solidFill>
                <a:latin typeface="Comic Sans MS" pitchFamily="66" charset="0"/>
              </a:rPr>
              <a:t>Зняття </a:t>
            </a:r>
            <a:endParaRPr lang="uk-UA" sz="24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002060"/>
                </a:solidFill>
                <a:latin typeface="Comic Sans MS" pitchFamily="66" charset="0"/>
              </a:rPr>
              <a:t>страху 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2060"/>
                </a:solidFill>
                <a:latin typeface="Comic Sans MS" pitchFamily="66" charset="0"/>
              </a:rPr>
              <a:t>(</a:t>
            </a:r>
            <a:r>
              <a:rPr lang="uk-UA" b="1" dirty="0">
                <a:solidFill>
                  <a:srgbClr val="002060"/>
                </a:solidFill>
                <a:latin typeface="Comic Sans MS" pitchFamily="66" charset="0"/>
              </a:rPr>
              <a:t>емоційне </a:t>
            </a:r>
            <a:endParaRPr lang="uk-UA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b="1" dirty="0" err="1">
                <a:solidFill>
                  <a:srgbClr val="002060"/>
                </a:solidFill>
                <a:latin typeface="Comic Sans MS" pitchFamily="66" charset="0"/>
              </a:rPr>
              <a:t>п</a:t>
            </a:r>
            <a:r>
              <a:rPr lang="uk-UA" b="1" dirty="0" err="1" smtClean="0">
                <a:solidFill>
                  <a:srgbClr val="002060"/>
                </a:solidFill>
                <a:latin typeface="Comic Sans MS" pitchFamily="66" charset="0"/>
              </a:rPr>
              <a:t>огладжу-</a:t>
            </a:r>
            <a:endParaRPr lang="uk-UA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b="1" dirty="0" err="1" smtClean="0">
                <a:solidFill>
                  <a:srgbClr val="002060"/>
                </a:solidFill>
                <a:latin typeface="Comic Sans MS" pitchFamily="66" charset="0"/>
              </a:rPr>
              <a:t>вання</a:t>
            </a:r>
            <a:r>
              <a:rPr lang="uk-UA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uk-UA" b="1" dirty="0">
                <a:solidFill>
                  <a:srgbClr val="002060"/>
                </a:solidFill>
                <a:latin typeface="Comic Sans MS" pitchFamily="66" charset="0"/>
              </a:rPr>
              <a:t>)</a:t>
            </a:r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4141096" y="4809649"/>
            <a:ext cx="1944688" cy="199548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round/>
            <a:headEnd/>
            <a:tailEnd/>
          </a:ln>
          <a:effectLst/>
          <a:extLst/>
        </p:spPr>
        <p:txBody>
          <a:bodyPr wrap="none" lIns="90000" tIns="46800" rIns="90000" bIns="46800" anchor="ctr"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rgbClr val="002060"/>
                </a:solidFill>
                <a:latin typeface="Comic Sans MS" pitchFamily="66" charset="0"/>
              </a:rPr>
              <a:t>Мобілізація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dirty="0">
                <a:solidFill>
                  <a:srgbClr val="002060"/>
                </a:solidFill>
                <a:latin typeface="Comic Sans MS" pitchFamily="66" charset="0"/>
              </a:rPr>
              <a:t>а</a:t>
            </a:r>
            <a:r>
              <a:rPr lang="uk-UA" sz="2000" b="1" dirty="0" smtClean="0">
                <a:solidFill>
                  <a:srgbClr val="002060"/>
                </a:solidFill>
                <a:latin typeface="Comic Sans MS" pitchFamily="66" charset="0"/>
              </a:rPr>
              <a:t>ктивності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uk-UA" sz="2800" b="1" dirty="0" smtClean="0">
                <a:solidFill>
                  <a:srgbClr val="000066"/>
                </a:solidFill>
              </a:rPr>
              <a:t> </a:t>
            </a:r>
            <a:r>
              <a:rPr lang="uk-UA" sz="1600" b="1" dirty="0">
                <a:solidFill>
                  <a:srgbClr val="000066"/>
                </a:solidFill>
              </a:rPr>
              <a:t>(дуже хочу </a:t>
            </a:r>
            <a:endParaRPr lang="uk-UA" sz="1600" b="1" dirty="0" smtClean="0">
              <a:solidFill>
                <a:srgbClr val="000066"/>
              </a:solidFill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uk-UA" sz="1600" b="1" dirty="0" smtClean="0">
                <a:solidFill>
                  <a:srgbClr val="000066"/>
                </a:solidFill>
              </a:rPr>
              <a:t>розпочати </a:t>
            </a:r>
            <a:r>
              <a:rPr lang="uk-UA" sz="1600" b="1" dirty="0">
                <a:solidFill>
                  <a:srgbClr val="000066"/>
                </a:solidFill>
              </a:rPr>
              <a:t>з …)</a:t>
            </a:r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2051720" y="4581126"/>
            <a:ext cx="1944688" cy="1995487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round/>
            <a:headEnd/>
            <a:tailEnd/>
          </a:ln>
          <a:effectLst/>
          <a:extLst/>
        </p:spPr>
        <p:txBody>
          <a:bodyPr wrap="none" lIns="90000" tIns="46800" rIns="90000" bIns="46800" anchor="ctr"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rgbClr val="000066"/>
                </a:solidFill>
                <a:latin typeface="Comic Sans MS" pitchFamily="66" charset="0"/>
              </a:rPr>
              <a:t>Оцінка,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rgbClr val="000066"/>
                </a:solidFill>
                <a:latin typeface="Comic Sans MS" pitchFamily="66" charset="0"/>
              </a:rPr>
              <a:t>загальна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srgbClr val="000066"/>
                </a:solidFill>
                <a:latin typeface="Comic Sans MS" pitchFamily="66" charset="0"/>
              </a:rPr>
              <a:t>радість</a:t>
            </a:r>
            <a:r>
              <a:rPr lang="uk-UA" sz="2800" b="1" dirty="0" smtClean="0">
                <a:solidFill>
                  <a:srgbClr val="000066"/>
                </a:solidFill>
              </a:rPr>
              <a:t>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uk-UA" sz="1400" b="1" dirty="0" smtClean="0">
                <a:solidFill>
                  <a:srgbClr val="000066"/>
                </a:solidFill>
              </a:rPr>
              <a:t>(найбільше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uk-UA" sz="1400" b="1" dirty="0" smtClean="0">
                <a:solidFill>
                  <a:srgbClr val="000066"/>
                </a:solidFill>
              </a:rPr>
              <a:t> </a:t>
            </a:r>
            <a:r>
              <a:rPr lang="uk-UA" sz="1400" b="1" dirty="0">
                <a:solidFill>
                  <a:srgbClr val="000066"/>
                </a:solidFill>
              </a:rPr>
              <a:t>сподобалось…)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60332" y="6622573"/>
            <a:ext cx="4472136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680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563833202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65104"/>
            <a:ext cx="2376264" cy="186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41624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Нестандартні форми роботи</a:t>
            </a:r>
            <a:br>
              <a:rPr kumimoji="0" lang="uk-UA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</a:br>
            <a:r>
              <a:rPr kumimoji="0" lang="uk-UA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Інноваційні вправи</a:t>
            </a:r>
            <a:endParaRPr kumimoji="0" lang="ru-RU" sz="6600" b="1" i="0" u="none" strike="noStrike" kern="0" cap="none" spc="0" normalizeH="0" baseline="0" noProof="0" dirty="0" smtClean="0">
              <a:ln>
                <a:noFill/>
              </a:ln>
              <a:solidFill>
                <a:srgbClr val="6600CC"/>
              </a:solidFill>
              <a:effectLst/>
              <a:uLnTx/>
              <a:uFillTx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6597352"/>
            <a:ext cx="4248472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67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107950" y="692150"/>
            <a:ext cx="8928100" cy="725488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>
                    <a:lumMod val="60000"/>
                    <a:lumOff val="40000"/>
                  </a:srgbClr>
                </a:solidFill>
                <a:effectLst/>
                <a:uLnTx/>
                <a:uFillTx/>
                <a:latin typeface="Comic Sans MS" pitchFamily="66" charset="0"/>
              </a:rPr>
              <a:t> Ти це знаєш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omic Sans MS" pitchFamily="66" charset="0"/>
              </a:rPr>
              <a:t/>
            </a:r>
            <a:b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omic Sans MS" pitchFamily="66" charset="0"/>
              </a:rPr>
            </a:br>
            <a:r>
              <a:rPr kumimoji="0" lang="uk-UA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omic Sans MS" pitchFamily="66" charset="0"/>
              </a:rPr>
              <a:t>(Ти це знаєш, хоч і віршів не складаєш...)</a:t>
            </a:r>
            <a:endParaRPr kumimoji="0" lang="ru-RU" sz="3200" b="1" i="1" u="none" strike="noStrike" kern="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5" name="Rectangle 3"/>
          <p:cNvSpPr txBox="1">
            <a:spLocks/>
          </p:cNvSpPr>
          <p:nvPr/>
        </p:nvSpPr>
        <p:spPr bwMode="auto">
          <a:xfrm>
            <a:off x="539750" y="184467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У кожній казці є добро і зло.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Між собою вони </a:t>
            </a:r>
            <a:r>
              <a:rPr kumimoji="0" lang="uk-UA" sz="3200" b="0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борються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давно.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Та усім потрібно знати,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Що </a:t>
            </a:r>
            <a:r>
              <a:rPr kumimoji="0" lang="uk-UA" sz="3200" b="0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добро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подолати.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Казка </a:t>
            </a:r>
            <a:r>
              <a:rPr kumimoji="0" lang="uk-UA" sz="3200" b="0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вчить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малих і старших,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Як людині </a:t>
            </a:r>
            <a:r>
              <a:rPr kumimoji="0" lang="uk-UA" sz="3200" b="0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жити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варто,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Щоб </a:t>
            </a:r>
            <a:r>
              <a:rPr kumimoji="0" lang="uk-UA" sz="3200" b="0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добро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перемагало,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Сили  </a:t>
            </a:r>
            <a:r>
              <a:rPr kumimoji="0" lang="uk-UA" sz="3200" b="0" i="1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зла </a:t>
            </a:r>
            <a:r>
              <a:rPr kumimoji="0" lang="uk-UA" sz="3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геть проганяло.</a:t>
            </a:r>
            <a:endParaRPr kumimoji="0" lang="uk-UA" sz="3200" b="0" i="1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6597352"/>
            <a:ext cx="3968080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19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63688" y="689120"/>
            <a:ext cx="35333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“Даю шанс”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За певними ознаками впізнати частину мови (3 спроби)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uk-UA" sz="32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Самостійна частина мови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Вказує на ознаку предмета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Відповідає на питання </a:t>
            </a:r>
            <a:r>
              <a:rPr kumimoji="0" lang="uk-UA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який? яка? чий? чия?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059832" y="6597352"/>
            <a:ext cx="4040088" cy="365125"/>
          </a:xfrm>
        </p:spPr>
        <p:txBody>
          <a:bodyPr/>
          <a:lstStyle/>
          <a:p>
            <a:r>
              <a:rPr lang="ru-RU" dirty="0" err="1" smtClean="0"/>
              <a:t>Семінар</a:t>
            </a:r>
            <a:r>
              <a:rPr lang="ru-RU" dirty="0" smtClean="0"/>
              <a:t>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технологій</a:t>
            </a:r>
            <a:r>
              <a:rPr lang="ru-RU" dirty="0" smtClean="0"/>
              <a:t> "Методика </a:t>
            </a:r>
            <a:r>
              <a:rPr lang="ru-RU" dirty="0" err="1" smtClean="0"/>
              <a:t>успіху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788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768</Words>
  <Application>Microsoft Office PowerPoint</Application>
  <PresentationFormat>Экран (4:3)</PresentationFormat>
  <Paragraphs>178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Щасливі очі дітей – найвища оцінка роботи вчителя</vt:lpstr>
      <vt:lpstr>Ми, педагоги повинні не тільки озброювати своїх вихованців необхідними знаннями та вміннями, а й дбати про те, щоб діти почувалися в школі, як удома, де їм добре, де вони захищені, куди поспішають з радістю.</vt:lpstr>
      <vt:lpstr>Що таке успіх?</vt:lpstr>
      <vt:lpstr>Ситуації успіху</vt:lpstr>
      <vt:lpstr>Презентация PowerPoint</vt:lpstr>
      <vt:lpstr>Нестандартні форми роботи Інноваційні вправи</vt:lpstr>
      <vt:lpstr> Ти це знаєш (Ти це знаєш, хоч і віршів не складаєш...)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класному святі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Кожна дитина особлива, по-своєму неповторна й обдарована. Звернення вчителя до її найкращих почуттів обов‘язково матиме успіх і знайде відгук у дитячих серцях.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Оленка</dc:creator>
  <cp:lastModifiedBy>admin</cp:lastModifiedBy>
  <cp:revision>22</cp:revision>
  <dcterms:created xsi:type="dcterms:W3CDTF">2015-09-19T06:35:38Z</dcterms:created>
  <dcterms:modified xsi:type="dcterms:W3CDTF">2015-09-19T12:51:19Z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3349395</vt:lpwstr>
  </property>
  <property fmtid="{D5CDD505-2E9C-101B-9397-08002B2CF9AE}" name="NXPowerLiteVersion" pid="3">
    <vt:lpwstr>D4.1.4</vt:lpwstr>
  </property>
</Properties>
</file>