
<file path=[Content_Types].xml><?xml version="1.0" encoding="utf-8"?>
<Types xmlns="http://schemas.openxmlformats.org/package/2006/content-types">
  <Default ContentType="image/png" Extension="png"/>
  <Default ContentType="application/vnd.openxmlformats-officedocument.oleObject" Extension="bin"/>
  <Default ContentType="image/jpeg" Extension="jpeg"/>
  <Default ContentType="application/vnd.openxmlformats-package.relationships+xml" Extension="rels"/>
  <Default ContentType="application/xml" Extension="xml"/>
  <Default ContentType="application/vnd.openxmlformats-officedocument.vmlDrawing" Extension="v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22.xml"/>
  <Override ContentType="application/vnd.openxmlformats-officedocument.theme+xml" PartName="/ppt/theme/theme2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sldIdLst>
    <p:sldId id="256" r:id="rId3"/>
    <p:sldId id="257" r:id="rId4"/>
    <p:sldId id="258" r:id="rId5"/>
    <p:sldId id="260" r:id="rId6"/>
    <p:sldId id="259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663300"/>
    <a:srgbClr val="0000FF"/>
    <a:srgbClr val="FF0066"/>
    <a:srgbClr val="FF9900"/>
    <a:srgbClr val="008000"/>
    <a:srgbClr val="FF0000"/>
    <a:srgbClr val="CC66FF"/>
    <a:srgbClr val="0066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69" d="100"/>
          <a:sy n="69" d="100"/>
        </p:scale>
        <p:origin x="-139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34F1DDC-00C7-4C4F-9219-B92BEF31A7F0}" type="doc">
      <dgm:prSet loTypeId="urn:microsoft.com/office/officeart/2005/8/layout/pyramid1" loCatId="pyramid" qsTypeId="urn:microsoft.com/office/officeart/2005/8/quickstyle/3d3" qsCatId="3D" csTypeId="urn:microsoft.com/office/officeart/2005/8/colors/colorful2" csCatId="colorful" phldr="1"/>
      <dgm:spPr/>
    </dgm:pt>
    <dgm:pt modelId="{F35F112D-A244-49A2-9B87-1E3FFC553EB0}">
      <dgm:prSet phldrT="[Текст]" custT="1"/>
      <dgm:spPr/>
      <dgm:t>
        <a:bodyPr/>
        <a:lstStyle/>
        <a:p>
          <a:r>
            <a:rPr lang="uk-UA" sz="2000" b="1" dirty="0" smtClean="0"/>
            <a:t>Мета</a:t>
          </a:r>
          <a:endParaRPr lang="ru-RU" sz="2000" b="1" dirty="0"/>
        </a:p>
      </dgm:t>
    </dgm:pt>
    <dgm:pt modelId="{DF5FDD88-ABCD-4CC5-8ACA-744E5214D917}" type="parTrans" cxnId="{948257F3-F695-4584-B6AB-6E630FA256F7}">
      <dgm:prSet/>
      <dgm:spPr/>
      <dgm:t>
        <a:bodyPr/>
        <a:lstStyle/>
        <a:p>
          <a:endParaRPr lang="ru-RU"/>
        </a:p>
      </dgm:t>
    </dgm:pt>
    <dgm:pt modelId="{30DB2862-46C4-4BB1-AC4C-7F57E7FFC800}" type="sibTrans" cxnId="{948257F3-F695-4584-B6AB-6E630FA256F7}">
      <dgm:prSet/>
      <dgm:spPr/>
      <dgm:t>
        <a:bodyPr/>
        <a:lstStyle/>
        <a:p>
          <a:endParaRPr lang="ru-RU"/>
        </a:p>
      </dgm:t>
    </dgm:pt>
    <dgm:pt modelId="{52FB9D9D-CD5A-4080-ABBF-17D7316F4ADA}">
      <dgm:prSet phldrT="[Текст]" custT="1"/>
      <dgm:spPr/>
      <dgm:t>
        <a:bodyPr/>
        <a:lstStyle/>
        <a:p>
          <a:r>
            <a:rPr lang="uk-UA" sz="2800" b="1" dirty="0" smtClean="0"/>
            <a:t>Задача</a:t>
          </a:r>
          <a:endParaRPr lang="ru-RU" sz="2800" b="1" dirty="0"/>
        </a:p>
      </dgm:t>
    </dgm:pt>
    <dgm:pt modelId="{1203E14E-1E06-44B5-9225-47658EC8A73D}" type="parTrans" cxnId="{419F23F1-9216-45CA-BA3F-678A928369E2}">
      <dgm:prSet/>
      <dgm:spPr/>
      <dgm:t>
        <a:bodyPr/>
        <a:lstStyle/>
        <a:p>
          <a:endParaRPr lang="ru-RU"/>
        </a:p>
      </dgm:t>
    </dgm:pt>
    <dgm:pt modelId="{BFE1FB13-1897-4619-8031-02CE0184250E}" type="sibTrans" cxnId="{419F23F1-9216-45CA-BA3F-678A928369E2}">
      <dgm:prSet/>
      <dgm:spPr/>
      <dgm:t>
        <a:bodyPr/>
        <a:lstStyle/>
        <a:p>
          <a:endParaRPr lang="ru-RU"/>
        </a:p>
      </dgm:t>
    </dgm:pt>
    <dgm:pt modelId="{84A7BF32-2A09-4C94-8D6F-E0AC7E08428A}">
      <dgm:prSet phldrT="[Текст]" custT="1"/>
      <dgm:spPr/>
      <dgm:t>
        <a:bodyPr/>
        <a:lstStyle/>
        <a:p>
          <a:r>
            <a:rPr lang="uk-UA" sz="3000" b="1" dirty="0" smtClean="0"/>
            <a:t>Напрямки</a:t>
          </a:r>
          <a:endParaRPr lang="ru-RU" sz="3000" b="1" dirty="0"/>
        </a:p>
      </dgm:t>
    </dgm:pt>
    <dgm:pt modelId="{DA998FD5-90E9-491A-B3A1-D195CDF64E02}" type="parTrans" cxnId="{4E59A86F-C3FB-44E3-8B37-BD66E2050AED}">
      <dgm:prSet/>
      <dgm:spPr/>
      <dgm:t>
        <a:bodyPr/>
        <a:lstStyle/>
        <a:p>
          <a:endParaRPr lang="ru-RU"/>
        </a:p>
      </dgm:t>
    </dgm:pt>
    <dgm:pt modelId="{50038C3D-0F3E-4348-966D-5DD2BDEA503D}" type="sibTrans" cxnId="{4E59A86F-C3FB-44E3-8B37-BD66E2050AED}">
      <dgm:prSet/>
      <dgm:spPr/>
      <dgm:t>
        <a:bodyPr/>
        <a:lstStyle/>
        <a:p>
          <a:endParaRPr lang="ru-RU"/>
        </a:p>
      </dgm:t>
    </dgm:pt>
    <dgm:pt modelId="{B08B4C6F-EF19-4D4C-B80D-C41297E08636}">
      <dgm:prSet custT="1"/>
      <dgm:spPr/>
      <dgm:t>
        <a:bodyPr/>
        <a:lstStyle/>
        <a:p>
          <a:r>
            <a:rPr lang="uk-UA" sz="3000" b="1" dirty="0" smtClean="0"/>
            <a:t>Принципи</a:t>
          </a:r>
        </a:p>
      </dgm:t>
    </dgm:pt>
    <dgm:pt modelId="{5A6C419F-8742-4605-807F-0EFD7EE58DC6}" type="parTrans" cxnId="{7E1C09F2-35C3-48FD-8155-A9FB60AA6009}">
      <dgm:prSet/>
      <dgm:spPr/>
      <dgm:t>
        <a:bodyPr/>
        <a:lstStyle/>
        <a:p>
          <a:endParaRPr lang="ru-RU"/>
        </a:p>
      </dgm:t>
    </dgm:pt>
    <dgm:pt modelId="{0452E98E-6792-46CD-8B0E-E023AEA75F68}" type="sibTrans" cxnId="{7E1C09F2-35C3-48FD-8155-A9FB60AA6009}">
      <dgm:prSet/>
      <dgm:spPr/>
      <dgm:t>
        <a:bodyPr/>
        <a:lstStyle/>
        <a:p>
          <a:endParaRPr lang="ru-RU"/>
        </a:p>
      </dgm:t>
    </dgm:pt>
    <dgm:pt modelId="{68D4C9BA-2E60-4713-BFC4-AFCAB0D3CEA6}">
      <dgm:prSet custT="1"/>
      <dgm:spPr/>
      <dgm:t>
        <a:bodyPr/>
        <a:lstStyle/>
        <a:p>
          <a:r>
            <a:rPr lang="uk-UA" sz="3000" b="1" dirty="0" smtClean="0"/>
            <a:t>Спеціальні вимоги</a:t>
          </a:r>
          <a:endParaRPr lang="ru-RU" sz="3000" b="1" dirty="0"/>
        </a:p>
      </dgm:t>
    </dgm:pt>
    <dgm:pt modelId="{43E018A2-1635-4E2F-B977-BD9F98500F8E}" type="parTrans" cxnId="{93E56679-C2AF-4271-9C5F-2205D569542A}">
      <dgm:prSet/>
      <dgm:spPr/>
      <dgm:t>
        <a:bodyPr/>
        <a:lstStyle/>
        <a:p>
          <a:endParaRPr lang="ru-RU"/>
        </a:p>
      </dgm:t>
    </dgm:pt>
    <dgm:pt modelId="{D4CAD8F5-D251-42F3-817C-0604EF7B6C54}" type="sibTrans" cxnId="{93E56679-C2AF-4271-9C5F-2205D569542A}">
      <dgm:prSet/>
      <dgm:spPr/>
      <dgm:t>
        <a:bodyPr/>
        <a:lstStyle/>
        <a:p>
          <a:endParaRPr lang="ru-RU"/>
        </a:p>
      </dgm:t>
    </dgm:pt>
    <dgm:pt modelId="{C16E97E4-EE4E-4D79-8CE7-8650DF1F5008}">
      <dgm:prSet custT="1"/>
      <dgm:spPr/>
      <dgm:t>
        <a:bodyPr/>
        <a:lstStyle/>
        <a:p>
          <a:r>
            <a:rPr lang="uk-UA" sz="3000" b="1" dirty="0" smtClean="0"/>
            <a:t>Форми та методи роботи</a:t>
          </a:r>
          <a:endParaRPr lang="ru-RU" sz="3000" b="1" dirty="0"/>
        </a:p>
      </dgm:t>
    </dgm:pt>
    <dgm:pt modelId="{7C95417D-9BF3-4E6F-B817-D494B85A4B08}" type="parTrans" cxnId="{EFEB323C-AB8C-461E-9747-075088AC1EF0}">
      <dgm:prSet/>
      <dgm:spPr/>
      <dgm:t>
        <a:bodyPr/>
        <a:lstStyle/>
        <a:p>
          <a:endParaRPr lang="ru-RU"/>
        </a:p>
      </dgm:t>
    </dgm:pt>
    <dgm:pt modelId="{8C350B28-E738-43E7-84CD-BD6F8FAAE437}" type="sibTrans" cxnId="{EFEB323C-AB8C-461E-9747-075088AC1EF0}">
      <dgm:prSet/>
      <dgm:spPr/>
      <dgm:t>
        <a:bodyPr/>
        <a:lstStyle/>
        <a:p>
          <a:endParaRPr lang="ru-RU"/>
        </a:p>
      </dgm:t>
    </dgm:pt>
    <dgm:pt modelId="{9E8A6A2D-ABE5-42CF-8402-F6349424070D}">
      <dgm:prSet custT="1"/>
      <dgm:spPr/>
      <dgm:t>
        <a:bodyPr/>
        <a:lstStyle/>
        <a:p>
          <a:r>
            <a:rPr lang="uk-UA" sz="3000" b="1" dirty="0" smtClean="0"/>
            <a:t>Музейні педагогічні технології</a:t>
          </a:r>
          <a:endParaRPr lang="ru-RU" sz="3000" b="1" dirty="0"/>
        </a:p>
      </dgm:t>
    </dgm:pt>
    <dgm:pt modelId="{2B1398B8-8761-4051-833C-3B8250300443}" type="parTrans" cxnId="{DD882939-67AE-47A6-8F88-A7326AC1AAD2}">
      <dgm:prSet/>
      <dgm:spPr/>
      <dgm:t>
        <a:bodyPr/>
        <a:lstStyle/>
        <a:p>
          <a:endParaRPr lang="ru-RU"/>
        </a:p>
      </dgm:t>
    </dgm:pt>
    <dgm:pt modelId="{AAF6FF5F-2406-4A76-AC6E-DC96D59167A8}" type="sibTrans" cxnId="{DD882939-67AE-47A6-8F88-A7326AC1AAD2}">
      <dgm:prSet/>
      <dgm:spPr/>
      <dgm:t>
        <a:bodyPr/>
        <a:lstStyle/>
        <a:p>
          <a:endParaRPr lang="ru-RU"/>
        </a:p>
      </dgm:t>
    </dgm:pt>
    <dgm:pt modelId="{C97E3DF6-2FBC-4A95-AA7A-25C4592C2591}" type="pres">
      <dgm:prSet presAssocID="{634F1DDC-00C7-4C4F-9219-B92BEF31A7F0}" presName="Name0" presStyleCnt="0">
        <dgm:presLayoutVars>
          <dgm:dir/>
          <dgm:animLvl val="lvl"/>
          <dgm:resizeHandles val="exact"/>
        </dgm:presLayoutVars>
      </dgm:prSet>
      <dgm:spPr/>
    </dgm:pt>
    <dgm:pt modelId="{C6EBF6A6-3FCC-4886-A2AB-469B6D431FC2}" type="pres">
      <dgm:prSet presAssocID="{F35F112D-A244-49A2-9B87-1E3FFC553EB0}" presName="Name8" presStyleCnt="0"/>
      <dgm:spPr/>
    </dgm:pt>
    <dgm:pt modelId="{8475AF8B-2CCA-4CCD-AFB3-5DF02DCFFB9E}" type="pres">
      <dgm:prSet presAssocID="{F35F112D-A244-49A2-9B87-1E3FFC553EB0}" presName="level" presStyleLbl="node1" presStyleIdx="0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7BC333-EB67-455B-93F6-54FD91D8E8EE}" type="pres">
      <dgm:prSet presAssocID="{F35F112D-A244-49A2-9B87-1E3FFC553EB0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553D4A-8628-43D2-8927-D01242CB4F95}" type="pres">
      <dgm:prSet presAssocID="{52FB9D9D-CD5A-4080-ABBF-17D7316F4ADA}" presName="Name8" presStyleCnt="0"/>
      <dgm:spPr/>
    </dgm:pt>
    <dgm:pt modelId="{26FF0BE0-022B-489C-8E0B-5279FC6A9ACA}" type="pres">
      <dgm:prSet presAssocID="{52FB9D9D-CD5A-4080-ABBF-17D7316F4ADA}" presName="level" presStyleLbl="node1" presStyleIdx="1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7231C1-1CE1-4834-BCF1-E2285B5EAEFE}" type="pres">
      <dgm:prSet presAssocID="{52FB9D9D-CD5A-4080-ABBF-17D7316F4AD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2F7A53-EF97-4772-A3B9-CF1A23086C16}" type="pres">
      <dgm:prSet presAssocID="{84A7BF32-2A09-4C94-8D6F-E0AC7E08428A}" presName="Name8" presStyleCnt="0"/>
      <dgm:spPr/>
    </dgm:pt>
    <dgm:pt modelId="{EBA44548-9298-4529-B525-0E6B969AE807}" type="pres">
      <dgm:prSet presAssocID="{84A7BF32-2A09-4C94-8D6F-E0AC7E08428A}" presName="level" presStyleLbl="node1" presStyleIdx="2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F4C243-B110-404F-B934-D03A1F43EA0D}" type="pres">
      <dgm:prSet presAssocID="{84A7BF32-2A09-4C94-8D6F-E0AC7E08428A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B6A9E-1B56-48B2-914A-AA01CC1FEF88}" type="pres">
      <dgm:prSet presAssocID="{B08B4C6F-EF19-4D4C-B80D-C41297E08636}" presName="Name8" presStyleCnt="0"/>
      <dgm:spPr/>
    </dgm:pt>
    <dgm:pt modelId="{63BEF84F-C5CF-4572-A337-A61CD838FCEE}" type="pres">
      <dgm:prSet presAssocID="{B08B4C6F-EF19-4D4C-B80D-C41297E08636}" presName="level" presStyleLbl="node1" presStyleIdx="3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9A686B-2BCC-453A-AA0E-7A06C357DA67}" type="pres">
      <dgm:prSet presAssocID="{B08B4C6F-EF19-4D4C-B80D-C41297E0863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F4B085-809F-4CE2-904F-59C780617936}" type="pres">
      <dgm:prSet presAssocID="{68D4C9BA-2E60-4713-BFC4-AFCAB0D3CEA6}" presName="Name8" presStyleCnt="0"/>
      <dgm:spPr/>
    </dgm:pt>
    <dgm:pt modelId="{460E4C0B-4A78-418E-ABC4-F5B9DB80BDE6}" type="pres">
      <dgm:prSet presAssocID="{68D4C9BA-2E60-4713-BFC4-AFCAB0D3CEA6}" presName="level" presStyleLbl="node1" presStyleIdx="4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944D182-31C4-40FD-B1C2-6E3C1B77C550}" type="pres">
      <dgm:prSet presAssocID="{68D4C9BA-2E60-4713-BFC4-AFCAB0D3CEA6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FFD92B-FD86-484F-B05D-15A93B3E0241}" type="pres">
      <dgm:prSet presAssocID="{C16E97E4-EE4E-4D79-8CE7-8650DF1F5008}" presName="Name8" presStyleCnt="0"/>
      <dgm:spPr/>
    </dgm:pt>
    <dgm:pt modelId="{36DAD277-9B12-48B5-B8D2-CE73685424C8}" type="pres">
      <dgm:prSet presAssocID="{C16E97E4-EE4E-4D79-8CE7-8650DF1F5008}" presName="level" presStyleLbl="node1" presStyleIdx="5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26DA16-279D-44C6-AB9C-66C0764766DA}" type="pres">
      <dgm:prSet presAssocID="{C16E97E4-EE4E-4D79-8CE7-8650DF1F5008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D4491E-40FB-48C6-A418-22FCAAB01A93}" type="pres">
      <dgm:prSet presAssocID="{9E8A6A2D-ABE5-42CF-8402-F6349424070D}" presName="Name8" presStyleCnt="0"/>
      <dgm:spPr/>
    </dgm:pt>
    <dgm:pt modelId="{98A0BB54-3125-4C02-BB5C-810194C191D9}" type="pres">
      <dgm:prSet presAssocID="{9E8A6A2D-ABE5-42CF-8402-F6349424070D}" presName="level" presStyleLbl="node1" presStyleIdx="6" presStyleCnt="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0ABA20-99F7-48F2-BD18-664702B4CA3C}" type="pres">
      <dgm:prSet presAssocID="{9E8A6A2D-ABE5-42CF-8402-F6349424070D}" presName="levelTx" presStyleLbl="revTx" presStyleIdx="0" presStyleCnt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EC16E74-F22C-4F97-B8AE-D64834015B13}" type="presOf" srcId="{52FB9D9D-CD5A-4080-ABBF-17D7316F4ADA}" destId="{26FF0BE0-022B-489C-8E0B-5279FC6A9ACA}" srcOrd="0" destOrd="0" presId="urn:microsoft.com/office/officeart/2005/8/layout/pyramid1"/>
    <dgm:cxn modelId="{2937FF36-328E-46E2-ACA7-1A3C0ADDB963}" type="presOf" srcId="{68D4C9BA-2E60-4713-BFC4-AFCAB0D3CEA6}" destId="{6944D182-31C4-40FD-B1C2-6E3C1B77C550}" srcOrd="1" destOrd="0" presId="urn:microsoft.com/office/officeart/2005/8/layout/pyramid1"/>
    <dgm:cxn modelId="{F34F38D8-2EFB-4613-B0F1-35BE8BD23D54}" type="presOf" srcId="{84A7BF32-2A09-4C94-8D6F-E0AC7E08428A}" destId="{EBA44548-9298-4529-B525-0E6B969AE807}" srcOrd="0" destOrd="0" presId="urn:microsoft.com/office/officeart/2005/8/layout/pyramid1"/>
    <dgm:cxn modelId="{12151B96-1B09-4D53-AE91-22595FE44455}" type="presOf" srcId="{9E8A6A2D-ABE5-42CF-8402-F6349424070D}" destId="{6E0ABA20-99F7-48F2-BD18-664702B4CA3C}" srcOrd="1" destOrd="0" presId="urn:microsoft.com/office/officeart/2005/8/layout/pyramid1"/>
    <dgm:cxn modelId="{EFEB323C-AB8C-461E-9747-075088AC1EF0}" srcId="{634F1DDC-00C7-4C4F-9219-B92BEF31A7F0}" destId="{C16E97E4-EE4E-4D79-8CE7-8650DF1F5008}" srcOrd="5" destOrd="0" parTransId="{7C95417D-9BF3-4E6F-B817-D494B85A4B08}" sibTransId="{8C350B28-E738-43E7-84CD-BD6F8FAAE437}"/>
    <dgm:cxn modelId="{5361FCAD-58FA-40F9-85C4-147BCBFA06FF}" type="presOf" srcId="{B08B4C6F-EF19-4D4C-B80D-C41297E08636}" destId="{63BEF84F-C5CF-4572-A337-A61CD838FCEE}" srcOrd="0" destOrd="0" presId="urn:microsoft.com/office/officeart/2005/8/layout/pyramid1"/>
    <dgm:cxn modelId="{B7FB4962-0829-47AF-86EE-C00735E88878}" type="presOf" srcId="{68D4C9BA-2E60-4713-BFC4-AFCAB0D3CEA6}" destId="{460E4C0B-4A78-418E-ABC4-F5B9DB80BDE6}" srcOrd="0" destOrd="0" presId="urn:microsoft.com/office/officeart/2005/8/layout/pyramid1"/>
    <dgm:cxn modelId="{A2D8250B-A87F-4443-9208-EE22598B955F}" type="presOf" srcId="{F35F112D-A244-49A2-9B87-1E3FFC553EB0}" destId="{467BC333-EB67-455B-93F6-54FD91D8E8EE}" srcOrd="1" destOrd="0" presId="urn:microsoft.com/office/officeart/2005/8/layout/pyramid1"/>
    <dgm:cxn modelId="{93E56679-C2AF-4271-9C5F-2205D569542A}" srcId="{634F1DDC-00C7-4C4F-9219-B92BEF31A7F0}" destId="{68D4C9BA-2E60-4713-BFC4-AFCAB0D3CEA6}" srcOrd="4" destOrd="0" parTransId="{43E018A2-1635-4E2F-B977-BD9F98500F8E}" sibTransId="{D4CAD8F5-D251-42F3-817C-0604EF7B6C54}"/>
    <dgm:cxn modelId="{621E6977-AAD0-4B87-89D0-D9316B0FB3A6}" type="presOf" srcId="{F35F112D-A244-49A2-9B87-1E3FFC553EB0}" destId="{8475AF8B-2CCA-4CCD-AFB3-5DF02DCFFB9E}" srcOrd="0" destOrd="0" presId="urn:microsoft.com/office/officeart/2005/8/layout/pyramid1"/>
    <dgm:cxn modelId="{419F23F1-9216-45CA-BA3F-678A928369E2}" srcId="{634F1DDC-00C7-4C4F-9219-B92BEF31A7F0}" destId="{52FB9D9D-CD5A-4080-ABBF-17D7316F4ADA}" srcOrd="1" destOrd="0" parTransId="{1203E14E-1E06-44B5-9225-47658EC8A73D}" sibTransId="{BFE1FB13-1897-4619-8031-02CE0184250E}"/>
    <dgm:cxn modelId="{95C2DF8F-5D2D-4876-B109-79BD97D81751}" type="presOf" srcId="{52FB9D9D-CD5A-4080-ABBF-17D7316F4ADA}" destId="{777231C1-1CE1-4834-BCF1-E2285B5EAEFE}" srcOrd="1" destOrd="0" presId="urn:microsoft.com/office/officeart/2005/8/layout/pyramid1"/>
    <dgm:cxn modelId="{BCAB984B-BFD4-4689-BF79-6ECF202EEDB5}" type="presOf" srcId="{B08B4C6F-EF19-4D4C-B80D-C41297E08636}" destId="{509A686B-2BCC-453A-AA0E-7A06C357DA67}" srcOrd="1" destOrd="0" presId="urn:microsoft.com/office/officeart/2005/8/layout/pyramid1"/>
    <dgm:cxn modelId="{0EA86B82-FDC2-4FB4-BDAE-9CEC1B4377C9}" type="presOf" srcId="{84A7BF32-2A09-4C94-8D6F-E0AC7E08428A}" destId="{1CF4C243-B110-404F-B934-D03A1F43EA0D}" srcOrd="1" destOrd="0" presId="urn:microsoft.com/office/officeart/2005/8/layout/pyramid1"/>
    <dgm:cxn modelId="{460E8E49-777A-4461-882B-1C6B87815981}" type="presOf" srcId="{9E8A6A2D-ABE5-42CF-8402-F6349424070D}" destId="{98A0BB54-3125-4C02-BB5C-810194C191D9}" srcOrd="0" destOrd="0" presId="urn:microsoft.com/office/officeart/2005/8/layout/pyramid1"/>
    <dgm:cxn modelId="{4E59A86F-C3FB-44E3-8B37-BD66E2050AED}" srcId="{634F1DDC-00C7-4C4F-9219-B92BEF31A7F0}" destId="{84A7BF32-2A09-4C94-8D6F-E0AC7E08428A}" srcOrd="2" destOrd="0" parTransId="{DA998FD5-90E9-491A-B3A1-D195CDF64E02}" sibTransId="{50038C3D-0F3E-4348-966D-5DD2BDEA503D}"/>
    <dgm:cxn modelId="{42CF46D4-47E3-42C2-A566-17582C6B2E03}" type="presOf" srcId="{634F1DDC-00C7-4C4F-9219-B92BEF31A7F0}" destId="{C97E3DF6-2FBC-4A95-AA7A-25C4592C2591}" srcOrd="0" destOrd="0" presId="urn:microsoft.com/office/officeart/2005/8/layout/pyramid1"/>
    <dgm:cxn modelId="{C2DF2AA0-A2E7-420E-BE03-7DA7F228C96D}" type="presOf" srcId="{C16E97E4-EE4E-4D79-8CE7-8650DF1F5008}" destId="{36DAD277-9B12-48B5-B8D2-CE73685424C8}" srcOrd="0" destOrd="0" presId="urn:microsoft.com/office/officeart/2005/8/layout/pyramid1"/>
    <dgm:cxn modelId="{948257F3-F695-4584-B6AB-6E630FA256F7}" srcId="{634F1DDC-00C7-4C4F-9219-B92BEF31A7F0}" destId="{F35F112D-A244-49A2-9B87-1E3FFC553EB0}" srcOrd="0" destOrd="0" parTransId="{DF5FDD88-ABCD-4CC5-8ACA-744E5214D917}" sibTransId="{30DB2862-46C4-4BB1-AC4C-7F57E7FFC800}"/>
    <dgm:cxn modelId="{7E1C09F2-35C3-48FD-8155-A9FB60AA6009}" srcId="{634F1DDC-00C7-4C4F-9219-B92BEF31A7F0}" destId="{B08B4C6F-EF19-4D4C-B80D-C41297E08636}" srcOrd="3" destOrd="0" parTransId="{5A6C419F-8742-4605-807F-0EFD7EE58DC6}" sibTransId="{0452E98E-6792-46CD-8B0E-E023AEA75F68}"/>
    <dgm:cxn modelId="{DD882939-67AE-47A6-8F88-A7326AC1AAD2}" srcId="{634F1DDC-00C7-4C4F-9219-B92BEF31A7F0}" destId="{9E8A6A2D-ABE5-42CF-8402-F6349424070D}" srcOrd="6" destOrd="0" parTransId="{2B1398B8-8761-4051-833C-3B8250300443}" sibTransId="{AAF6FF5F-2406-4A76-AC6E-DC96D59167A8}"/>
    <dgm:cxn modelId="{EEC03727-E9AE-4A15-8796-F50DA5923C88}" type="presOf" srcId="{C16E97E4-EE4E-4D79-8CE7-8650DF1F5008}" destId="{1726DA16-279D-44C6-AB9C-66C0764766DA}" srcOrd="1" destOrd="0" presId="urn:microsoft.com/office/officeart/2005/8/layout/pyramid1"/>
    <dgm:cxn modelId="{255EA5BC-C679-4825-9B64-2C8534120972}" type="presParOf" srcId="{C97E3DF6-2FBC-4A95-AA7A-25C4592C2591}" destId="{C6EBF6A6-3FCC-4886-A2AB-469B6D431FC2}" srcOrd="0" destOrd="0" presId="urn:microsoft.com/office/officeart/2005/8/layout/pyramid1"/>
    <dgm:cxn modelId="{3151D7B8-10A2-4AE1-AE3C-8853673AF31B}" type="presParOf" srcId="{C6EBF6A6-3FCC-4886-A2AB-469B6D431FC2}" destId="{8475AF8B-2CCA-4CCD-AFB3-5DF02DCFFB9E}" srcOrd="0" destOrd="0" presId="urn:microsoft.com/office/officeart/2005/8/layout/pyramid1"/>
    <dgm:cxn modelId="{75CEA919-EDB1-4C39-8746-3AB371829414}" type="presParOf" srcId="{C6EBF6A6-3FCC-4886-A2AB-469B6D431FC2}" destId="{467BC333-EB67-455B-93F6-54FD91D8E8EE}" srcOrd="1" destOrd="0" presId="urn:microsoft.com/office/officeart/2005/8/layout/pyramid1"/>
    <dgm:cxn modelId="{4D45BAEF-9E1E-417B-B85F-E2D58E4A6A3E}" type="presParOf" srcId="{C97E3DF6-2FBC-4A95-AA7A-25C4592C2591}" destId="{F3553D4A-8628-43D2-8927-D01242CB4F95}" srcOrd="1" destOrd="0" presId="urn:microsoft.com/office/officeart/2005/8/layout/pyramid1"/>
    <dgm:cxn modelId="{2012EFAB-65AC-4A06-81F6-8E2C8522DAAE}" type="presParOf" srcId="{F3553D4A-8628-43D2-8927-D01242CB4F95}" destId="{26FF0BE0-022B-489C-8E0B-5279FC6A9ACA}" srcOrd="0" destOrd="0" presId="urn:microsoft.com/office/officeart/2005/8/layout/pyramid1"/>
    <dgm:cxn modelId="{29BCB32B-659A-4C5A-AEE6-17B2D81DFC01}" type="presParOf" srcId="{F3553D4A-8628-43D2-8927-D01242CB4F95}" destId="{777231C1-1CE1-4834-BCF1-E2285B5EAEFE}" srcOrd="1" destOrd="0" presId="urn:microsoft.com/office/officeart/2005/8/layout/pyramid1"/>
    <dgm:cxn modelId="{278C6B73-8393-4085-9370-549463C8486B}" type="presParOf" srcId="{C97E3DF6-2FBC-4A95-AA7A-25C4592C2591}" destId="{F12F7A53-EF97-4772-A3B9-CF1A23086C16}" srcOrd="2" destOrd="0" presId="urn:microsoft.com/office/officeart/2005/8/layout/pyramid1"/>
    <dgm:cxn modelId="{A649226A-AF06-4E6F-9882-C2DA53ECE5C1}" type="presParOf" srcId="{F12F7A53-EF97-4772-A3B9-CF1A23086C16}" destId="{EBA44548-9298-4529-B525-0E6B969AE807}" srcOrd="0" destOrd="0" presId="urn:microsoft.com/office/officeart/2005/8/layout/pyramid1"/>
    <dgm:cxn modelId="{B6132248-0A6C-4B68-858F-948ED84028F5}" type="presParOf" srcId="{F12F7A53-EF97-4772-A3B9-CF1A23086C16}" destId="{1CF4C243-B110-404F-B934-D03A1F43EA0D}" srcOrd="1" destOrd="0" presId="urn:microsoft.com/office/officeart/2005/8/layout/pyramid1"/>
    <dgm:cxn modelId="{3FBB8F43-8CF1-412C-A320-96D4450CF2DE}" type="presParOf" srcId="{C97E3DF6-2FBC-4A95-AA7A-25C4592C2591}" destId="{04FB6A9E-1B56-48B2-914A-AA01CC1FEF88}" srcOrd="3" destOrd="0" presId="urn:microsoft.com/office/officeart/2005/8/layout/pyramid1"/>
    <dgm:cxn modelId="{04763EF0-D6A6-4F62-AA34-9358A1C0DCBA}" type="presParOf" srcId="{04FB6A9E-1B56-48B2-914A-AA01CC1FEF88}" destId="{63BEF84F-C5CF-4572-A337-A61CD838FCEE}" srcOrd="0" destOrd="0" presId="urn:microsoft.com/office/officeart/2005/8/layout/pyramid1"/>
    <dgm:cxn modelId="{876A34E3-B9DF-43A9-BAFC-19E674748967}" type="presParOf" srcId="{04FB6A9E-1B56-48B2-914A-AA01CC1FEF88}" destId="{509A686B-2BCC-453A-AA0E-7A06C357DA67}" srcOrd="1" destOrd="0" presId="urn:microsoft.com/office/officeart/2005/8/layout/pyramid1"/>
    <dgm:cxn modelId="{7DC60BBF-957C-4D33-AC4B-3C85347947C4}" type="presParOf" srcId="{C97E3DF6-2FBC-4A95-AA7A-25C4592C2591}" destId="{94F4B085-809F-4CE2-904F-59C780617936}" srcOrd="4" destOrd="0" presId="urn:microsoft.com/office/officeart/2005/8/layout/pyramid1"/>
    <dgm:cxn modelId="{E47FF6FB-97C8-4A88-B555-74BCBFB5F383}" type="presParOf" srcId="{94F4B085-809F-4CE2-904F-59C780617936}" destId="{460E4C0B-4A78-418E-ABC4-F5B9DB80BDE6}" srcOrd="0" destOrd="0" presId="urn:microsoft.com/office/officeart/2005/8/layout/pyramid1"/>
    <dgm:cxn modelId="{0FC6958B-8BAC-481B-AE41-1D8DC379EEE0}" type="presParOf" srcId="{94F4B085-809F-4CE2-904F-59C780617936}" destId="{6944D182-31C4-40FD-B1C2-6E3C1B77C550}" srcOrd="1" destOrd="0" presId="urn:microsoft.com/office/officeart/2005/8/layout/pyramid1"/>
    <dgm:cxn modelId="{49E022F9-7647-41F9-BE07-21BC03A43EFD}" type="presParOf" srcId="{C97E3DF6-2FBC-4A95-AA7A-25C4592C2591}" destId="{ABFFD92B-FD86-484F-B05D-15A93B3E0241}" srcOrd="5" destOrd="0" presId="urn:microsoft.com/office/officeart/2005/8/layout/pyramid1"/>
    <dgm:cxn modelId="{6A5B6FAE-7FCF-49D8-8762-B9920A05B062}" type="presParOf" srcId="{ABFFD92B-FD86-484F-B05D-15A93B3E0241}" destId="{36DAD277-9B12-48B5-B8D2-CE73685424C8}" srcOrd="0" destOrd="0" presId="urn:microsoft.com/office/officeart/2005/8/layout/pyramid1"/>
    <dgm:cxn modelId="{7C28B02D-73DA-4477-A6E0-39D76D957EFC}" type="presParOf" srcId="{ABFFD92B-FD86-484F-B05D-15A93B3E0241}" destId="{1726DA16-279D-44C6-AB9C-66C0764766DA}" srcOrd="1" destOrd="0" presId="urn:microsoft.com/office/officeart/2005/8/layout/pyramid1"/>
    <dgm:cxn modelId="{08CB4AB4-7931-422B-B96B-BADD4AD0C5AB}" type="presParOf" srcId="{C97E3DF6-2FBC-4A95-AA7A-25C4592C2591}" destId="{5AD4491E-40FB-48C6-A418-22FCAAB01A93}" srcOrd="6" destOrd="0" presId="urn:microsoft.com/office/officeart/2005/8/layout/pyramid1"/>
    <dgm:cxn modelId="{2CDAA9B3-4113-4AE9-9764-1AA703CB0EF7}" type="presParOf" srcId="{5AD4491E-40FB-48C6-A418-22FCAAB01A93}" destId="{98A0BB54-3125-4C02-BB5C-810194C191D9}" srcOrd="0" destOrd="0" presId="urn:microsoft.com/office/officeart/2005/8/layout/pyramid1"/>
    <dgm:cxn modelId="{B3E0F589-4CC2-4EC6-B8F1-D310D65AD3FF}" type="presParOf" srcId="{5AD4491E-40FB-48C6-A418-22FCAAB01A93}" destId="{6E0ABA20-99F7-48F2-BD18-664702B4CA3C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475AF8B-2CCA-4CCD-AFB3-5DF02DCFFB9E}">
      <dsp:nvSpPr>
        <dsp:cNvPr id="0" name=""/>
        <dsp:cNvSpPr/>
      </dsp:nvSpPr>
      <dsp:spPr>
        <a:xfrm>
          <a:off x="3209499" y="0"/>
          <a:ext cx="1069833" cy="730366"/>
        </a:xfrm>
        <a:prstGeom prst="trapezoid">
          <a:avLst>
            <a:gd name="adj" fmla="val 73239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0"/>
              <a:satOff val="0"/>
              <a:lumOff val="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/>
            <a:t>Мета</a:t>
          </a:r>
          <a:endParaRPr lang="ru-RU" sz="2000" b="1" kern="1200" dirty="0"/>
        </a:p>
      </dsp:txBody>
      <dsp:txXfrm>
        <a:off x="3209499" y="0"/>
        <a:ext cx="1069833" cy="730366"/>
      </dsp:txXfrm>
    </dsp:sp>
    <dsp:sp modelId="{26FF0BE0-022B-489C-8E0B-5279FC6A9ACA}">
      <dsp:nvSpPr>
        <dsp:cNvPr id="0" name=""/>
        <dsp:cNvSpPr/>
      </dsp:nvSpPr>
      <dsp:spPr>
        <a:xfrm>
          <a:off x="2674582" y="730366"/>
          <a:ext cx="2139666" cy="730366"/>
        </a:xfrm>
        <a:prstGeom prst="trapezoid">
          <a:avLst>
            <a:gd name="adj" fmla="val 73239"/>
          </a:avLst>
        </a:prstGeom>
        <a:solidFill>
          <a:schemeClr val="accent2">
            <a:hueOff val="-139687"/>
            <a:satOff val="-1610"/>
            <a:lumOff val="36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139687"/>
              <a:satOff val="-1610"/>
              <a:lumOff val="36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b="1" kern="1200" dirty="0" smtClean="0"/>
            <a:t>Задача</a:t>
          </a:r>
          <a:endParaRPr lang="ru-RU" sz="2800" b="1" kern="1200" dirty="0"/>
        </a:p>
      </dsp:txBody>
      <dsp:txXfrm>
        <a:off x="3049024" y="730366"/>
        <a:ext cx="1390783" cy="730366"/>
      </dsp:txXfrm>
    </dsp:sp>
    <dsp:sp modelId="{EBA44548-9298-4529-B525-0E6B969AE807}">
      <dsp:nvSpPr>
        <dsp:cNvPr id="0" name=""/>
        <dsp:cNvSpPr/>
      </dsp:nvSpPr>
      <dsp:spPr>
        <a:xfrm>
          <a:off x="2139666" y="1460733"/>
          <a:ext cx="3209499" cy="730366"/>
        </a:xfrm>
        <a:prstGeom prst="trapezoid">
          <a:avLst>
            <a:gd name="adj" fmla="val 73239"/>
          </a:avLst>
        </a:prstGeom>
        <a:solidFill>
          <a:schemeClr val="accent2">
            <a:hueOff val="-279374"/>
            <a:satOff val="-3219"/>
            <a:lumOff val="720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279374"/>
              <a:satOff val="-3219"/>
              <a:lumOff val="720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/>
            <a:t>Напрямки</a:t>
          </a:r>
          <a:endParaRPr lang="ru-RU" sz="3000" b="1" kern="1200" dirty="0"/>
        </a:p>
      </dsp:txBody>
      <dsp:txXfrm>
        <a:off x="2701328" y="1460733"/>
        <a:ext cx="2086174" cy="730366"/>
      </dsp:txXfrm>
    </dsp:sp>
    <dsp:sp modelId="{63BEF84F-C5CF-4572-A337-A61CD838FCEE}">
      <dsp:nvSpPr>
        <dsp:cNvPr id="0" name=""/>
        <dsp:cNvSpPr/>
      </dsp:nvSpPr>
      <dsp:spPr>
        <a:xfrm>
          <a:off x="1604749" y="2191100"/>
          <a:ext cx="4279332" cy="730366"/>
        </a:xfrm>
        <a:prstGeom prst="trapezoid">
          <a:avLst>
            <a:gd name="adj" fmla="val 73239"/>
          </a:avLst>
        </a:prstGeom>
        <a:solidFill>
          <a:schemeClr val="accent2">
            <a:hueOff val="-419062"/>
            <a:satOff val="-4829"/>
            <a:lumOff val="107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419062"/>
              <a:satOff val="-4829"/>
              <a:lumOff val="107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/>
            <a:t>Принципи</a:t>
          </a:r>
        </a:p>
      </dsp:txBody>
      <dsp:txXfrm>
        <a:off x="2353632" y="2191100"/>
        <a:ext cx="2781566" cy="730366"/>
      </dsp:txXfrm>
    </dsp:sp>
    <dsp:sp modelId="{460E4C0B-4A78-418E-ABC4-F5B9DB80BDE6}">
      <dsp:nvSpPr>
        <dsp:cNvPr id="0" name=""/>
        <dsp:cNvSpPr/>
      </dsp:nvSpPr>
      <dsp:spPr>
        <a:xfrm>
          <a:off x="1069833" y="2921467"/>
          <a:ext cx="5349165" cy="730366"/>
        </a:xfrm>
        <a:prstGeom prst="trapezoid">
          <a:avLst>
            <a:gd name="adj" fmla="val 73239"/>
          </a:avLst>
        </a:prstGeom>
        <a:solidFill>
          <a:schemeClr val="accent2">
            <a:hueOff val="-558749"/>
            <a:satOff val="-6439"/>
            <a:lumOff val="143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558749"/>
              <a:satOff val="-6439"/>
              <a:lumOff val="143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/>
            <a:t>Спеціальні вимоги</a:t>
          </a:r>
          <a:endParaRPr lang="ru-RU" sz="3000" b="1" kern="1200" dirty="0"/>
        </a:p>
      </dsp:txBody>
      <dsp:txXfrm>
        <a:off x="2005937" y="2921467"/>
        <a:ext cx="3476957" cy="730366"/>
      </dsp:txXfrm>
    </dsp:sp>
    <dsp:sp modelId="{36DAD277-9B12-48B5-B8D2-CE73685424C8}">
      <dsp:nvSpPr>
        <dsp:cNvPr id="0" name=""/>
        <dsp:cNvSpPr/>
      </dsp:nvSpPr>
      <dsp:spPr>
        <a:xfrm>
          <a:off x="534916" y="3651834"/>
          <a:ext cx="6418998" cy="730366"/>
        </a:xfrm>
        <a:prstGeom prst="trapezoid">
          <a:avLst>
            <a:gd name="adj" fmla="val 73239"/>
          </a:avLst>
        </a:prstGeom>
        <a:solidFill>
          <a:schemeClr val="accent2">
            <a:hueOff val="-698436"/>
            <a:satOff val="-8048"/>
            <a:lumOff val="179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698436"/>
              <a:satOff val="-8048"/>
              <a:lumOff val="179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/>
            <a:t>Форми та методи роботи</a:t>
          </a:r>
          <a:endParaRPr lang="ru-RU" sz="3000" b="1" kern="1200" dirty="0"/>
        </a:p>
      </dsp:txBody>
      <dsp:txXfrm>
        <a:off x="1658241" y="3651834"/>
        <a:ext cx="4172349" cy="730366"/>
      </dsp:txXfrm>
    </dsp:sp>
    <dsp:sp modelId="{98A0BB54-3125-4C02-BB5C-810194C191D9}">
      <dsp:nvSpPr>
        <dsp:cNvPr id="0" name=""/>
        <dsp:cNvSpPr/>
      </dsp:nvSpPr>
      <dsp:spPr>
        <a:xfrm>
          <a:off x="0" y="4382201"/>
          <a:ext cx="7488831" cy="730366"/>
        </a:xfrm>
        <a:prstGeom prst="trapezoid">
          <a:avLst>
            <a:gd name="adj" fmla="val 73239"/>
          </a:avLst>
        </a:prstGeom>
        <a:solidFill>
          <a:schemeClr val="accent2">
            <a:hueOff val="-838123"/>
            <a:satOff val="-9658"/>
            <a:lumOff val="2159"/>
            <a:alphaOff val="0"/>
          </a:schemeClr>
        </a:solidFill>
        <a:ln>
          <a:noFill/>
        </a:ln>
        <a:effectLst>
          <a:outerShdw blurRad="57150" dist="38100" dir="5400000" algn="ctr" rotWithShape="0">
            <a:schemeClr val="accent2">
              <a:hueOff val="-838123"/>
              <a:satOff val="-9658"/>
              <a:lumOff val="2159"/>
              <a:alphaOff val="0"/>
              <a:shade val="9000"/>
              <a:satMod val="105000"/>
              <a:alpha val="48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000" b="1" kern="1200" dirty="0" smtClean="0"/>
            <a:t>Музейні педагогічні технології</a:t>
          </a:r>
          <a:endParaRPr lang="ru-RU" sz="3000" b="1" kern="1200" dirty="0"/>
        </a:p>
      </dsp:txBody>
      <dsp:txXfrm>
        <a:off x="1310545" y="4382201"/>
        <a:ext cx="4867740" cy="7303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1173C5-04C6-484E-947B-404A2775154D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100EC398-8032-4994-80C2-878A5E8D94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BCE68A-164A-4F1B-87B2-79BE87AD4904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D41BB-C407-40CB-9E71-CAF53579E0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29CADE-E546-4C8F-BF57-34EEAE9EB1B4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99D05-8949-466F-AC0A-8EEB62C2ED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21173C5-04C6-484E-947B-404A2775154D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0EC398-8032-4994-80C2-878A5E8D94E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F95B26-4F9B-4EAF-B6C9-2A8C15B71902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E1C4A2-65EF-41EB-8A0B-B321FDAD09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8075E2-4A16-42E2-B01F-56ECDF581BED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1BEAC2-5E2D-4FBC-823F-D1C27AA5ED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6A4A2A-7481-4860-A259-83D2F2B55E62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64561-0B52-4C85-9089-2B4B8EB56E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F27ABB-D30C-4D1D-BD53-F661B048833E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9D55D4-7A2F-40F3-A684-CAEA6C915D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6A5446-3B2A-4DE5-8B04-D9E9B4F0336F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770D8B-6E22-4EEC-9F52-43733522B4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4AC5DD-36ED-40CC-967A-A9E682A84E08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FE29E8-A6EB-4A62-A8E7-A1267A3D60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E8F741-5C9F-4FE5-BB32-D11F33F9D48A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F1C2A9D-0594-4A25-90FA-432A28E14C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DFF95B26-4F9B-4EAF-B6C9-2A8C15B71902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BBE1C4A2-65EF-41EB-8A0B-B321FDAD094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4901DC-47E5-4AD7-BFDF-08EFB4D38959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5232069C-FD96-4BCC-BDB0-1E70E5862B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5BCE68A-164A-4F1B-87B2-79BE87AD4904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7D41BB-C407-40CB-9E71-CAF53579E0F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29CADE-E546-4C8F-BF57-34EEAE9EB1B4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5F99D05-8949-466F-AC0A-8EEB62C2ED2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38075E2-4A16-42E2-B01F-56ECDF581BED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1BEAC2-5E2D-4FBC-823F-D1C27AA5ED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46A4A2A-7481-4860-A259-83D2F2B55E62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4164561-0B52-4C85-9089-2B4B8EB56E3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F9D55D4-7A2F-40F3-A684-CAEA6C915D6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DF27ABB-D30C-4D1D-BD53-F661B048833E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26A5446-3B2A-4DE5-8B04-D9E9B4F0336F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770D8B-6E22-4EEC-9F52-43733522B40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4AC5DD-36ED-40CC-967A-A9E682A84E08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0FE29E8-A6EB-4A62-A8E7-A1267A3D60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93E8F741-5C9F-4FE5-BB32-D11F33F9D48A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F1C2A9D-0594-4A25-90FA-432A28E14CD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74901DC-47E5-4AD7-BFDF-08EFB4D38959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5232069C-FD96-4BCC-BDB0-1E70E5862B7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20A04A5-91F2-4FD7-A4EB-0AB7C7E340B3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31C7E3A-9639-4775-940C-52D35533D0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C20A04A5-91F2-4FD7-A4EB-0AB7C7E340B3}" type="datetimeFigureOut">
              <a:rPr lang="ru-RU" smtClean="0"/>
              <a:pPr>
                <a:defRPr/>
              </a:pPr>
              <a:t>13.11.2015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E31C7E3A-9639-4775-940C-52D35533D0C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 ?><Relationships xmlns="http://schemas.openxmlformats.org/package/2006/relationships"><Relationship Id="rId2" Target="../media/image3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8.xml.rels><?xml version="1.0" encoding="UTF-8" standalone="yes" ?><Relationships xmlns="http://schemas.openxmlformats.org/package/2006/relationships"><Relationship Id="rId2" Target="../media/image4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4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embeddings/oleObject1.bin" Type="http://schemas.openxmlformats.org/officeDocument/2006/relationships/oleObject"/><Relationship Id="rId2" Target="../slideLayouts/slideLayout2.xml" Type="http://schemas.openxmlformats.org/officeDocument/2006/relationships/slideLayout"/><Relationship Id="rId1" Target="../drawings/vmlDrawing1.vml" Type="http://schemas.openxmlformats.org/officeDocument/2006/relationships/vmlDrawing"/><Relationship Id="rId4" Target="../media/image8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embeddings/oleObject2.bin" Type="http://schemas.openxmlformats.org/officeDocument/2006/relationships/oleObject"/><Relationship Id="rId2" Target="../slideLayouts/slideLayout2.xml" Type="http://schemas.openxmlformats.org/officeDocument/2006/relationships/slideLayout"/><Relationship Id="rId1" Target="../drawings/vmlDrawing2.vml" Type="http://schemas.openxmlformats.org/officeDocument/2006/relationships/vmlDrawing"/><Relationship Id="rId4" Target="../media/image9.jpeg" Type="http://schemas.openxmlformats.org/officeDocument/2006/relationships/image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980728"/>
            <a:ext cx="7854696" cy="5040560"/>
          </a:xfrm>
        </p:spPr>
        <p:txBody>
          <a:bodyPr>
            <a:normAutofit/>
          </a:bodyPr>
          <a:lstStyle/>
          <a:p>
            <a:pPr algn="l"/>
            <a:r>
              <a:rPr lang="uk-UA" sz="4000" b="1" dirty="0" smtClean="0">
                <a:solidFill>
                  <a:srgbClr val="FF0066"/>
                </a:solidFill>
              </a:rPr>
              <a:t>Музейні уроки</a:t>
            </a:r>
          </a:p>
          <a:p>
            <a:pPr algn="l"/>
            <a:r>
              <a:rPr lang="uk-UA" sz="4000" b="1" dirty="0" smtClean="0">
                <a:solidFill>
                  <a:srgbClr val="FF0066"/>
                </a:solidFill>
              </a:rPr>
              <a:t>Шкільний музей</a:t>
            </a:r>
          </a:p>
          <a:p>
            <a:pPr algn="l"/>
            <a:r>
              <a:rPr lang="uk-UA" sz="4000" b="1" dirty="0" smtClean="0">
                <a:solidFill>
                  <a:srgbClr val="FF0066"/>
                </a:solidFill>
              </a:rPr>
              <a:t>Віртуальні екскурсії в музеї.</a:t>
            </a:r>
          </a:p>
          <a:p>
            <a:r>
              <a:rPr lang="uk-UA" dirty="0" smtClean="0"/>
              <a:t>                </a:t>
            </a:r>
          </a:p>
          <a:p>
            <a:endParaRPr lang="uk-UA" dirty="0" smtClean="0">
              <a:solidFill>
                <a:schemeClr val="bg1"/>
              </a:solidFill>
            </a:endParaRPr>
          </a:p>
          <a:p>
            <a:endParaRPr lang="uk-UA" sz="2400" b="1" dirty="0" smtClean="0">
              <a:solidFill>
                <a:schemeClr val="bg1"/>
              </a:solidFill>
            </a:endParaRPr>
          </a:p>
          <a:p>
            <a:pPr algn="ctr"/>
            <a:r>
              <a:rPr lang="uk-UA" sz="2400" b="1" dirty="0" smtClean="0">
                <a:solidFill>
                  <a:schemeClr val="bg1"/>
                </a:solidFill>
              </a:rPr>
              <a:t>                        Вчитель-методист: Борщова О.В</a:t>
            </a:r>
            <a:r>
              <a:rPr lang="uk-UA" b="1" dirty="0" smtClean="0">
                <a:solidFill>
                  <a:schemeClr val="bg1"/>
                </a:solidFill>
              </a:rPr>
              <a:t>.</a:t>
            </a:r>
            <a:endParaRPr lang="ru-RU" b="1" dirty="0" smtClean="0">
              <a:solidFill>
                <a:schemeClr val="bg1"/>
              </a:solidFill>
            </a:endParaRPr>
          </a:p>
        </p:txBody>
      </p:sp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827584" y="188640"/>
            <a:ext cx="7851648" cy="864096"/>
          </a:xfrm>
        </p:spPr>
        <p:txBody>
          <a:bodyPr>
            <a:noAutofit/>
          </a:bodyPr>
          <a:lstStyle/>
          <a:p>
            <a:pPr algn="ctr"/>
            <a:r>
              <a:rPr lang="ru-RU" sz="6000" i="1" dirty="0" smtClean="0">
                <a:solidFill>
                  <a:schemeClr val="bg1"/>
                </a:solidFill>
              </a:rPr>
              <a:t>Музейна педагогіка</a:t>
            </a: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229600" cy="642942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FFFF00"/>
                </a:solidFill>
                <a:latin typeface="Constantia" pitchFamily="18" charset="0"/>
              </a:rPr>
              <a:t>Дніпропетровський планетарій </a:t>
            </a:r>
            <a:endParaRPr lang="ru-RU" b="1" dirty="0">
              <a:solidFill>
                <a:srgbClr val="FFFF00"/>
              </a:solidFill>
              <a:latin typeface="Constantia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2867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0000FF"/>
                </a:solidFill>
              </a:rPr>
              <a:t>Урок Природознавства</a:t>
            </a:r>
            <a:endParaRPr lang="ru-RU" dirty="0">
              <a:solidFill>
                <a:srgbClr val="0000FF"/>
              </a:solidFill>
            </a:endParaRPr>
          </a:p>
        </p:txBody>
      </p:sp>
      <p:pic>
        <p:nvPicPr>
          <p:cNvPr id="4" name="Рисунок 3" descr="PIC_0038.JPG"/>
          <p:cNvPicPr>
            <a:picLocks noChangeAspect="1"/>
          </p:cNvPicPr>
          <p:nvPr/>
        </p:nvPicPr>
        <p:blipFill>
          <a:blip r:embed="rId2" cstate="print">
            <a:lum bright="20000" contrast="20000"/>
          </a:blip>
          <a:stretch>
            <a:fillRect/>
          </a:stretch>
        </p:blipFill>
        <p:spPr>
          <a:xfrm>
            <a:off x="642910" y="1428736"/>
            <a:ext cx="3429024" cy="2303852"/>
          </a:xfrm>
          <a:prstGeom prst="rect">
            <a:avLst/>
          </a:prstGeom>
        </p:spPr>
      </p:pic>
      <p:pic>
        <p:nvPicPr>
          <p:cNvPr id="5" name="Рисунок 4" descr="PIC_0036.JPG"/>
          <p:cNvPicPr>
            <a:picLocks noChangeAspect="1"/>
          </p:cNvPicPr>
          <p:nvPr/>
        </p:nvPicPr>
        <p:blipFill>
          <a:blip r:embed="rId3" cstate="print">
            <a:lum bright="20000" contrast="10000"/>
          </a:blip>
          <a:stretch>
            <a:fillRect/>
          </a:stretch>
        </p:blipFill>
        <p:spPr>
          <a:xfrm>
            <a:off x="4714876" y="1428736"/>
            <a:ext cx="3595681" cy="237529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71670" y="3714752"/>
            <a:ext cx="450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C00000"/>
                </a:solidFill>
                <a:latin typeface="Constantia" pitchFamily="18" charset="0"/>
              </a:rPr>
              <a:t>Київський музей води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8" name="Рисунок 7" descr="SAM_0791.JPG"/>
          <p:cNvPicPr>
            <a:picLocks noChangeAspect="1"/>
          </p:cNvPicPr>
          <p:nvPr/>
        </p:nvPicPr>
        <p:blipFill>
          <a:blip r:embed="rId4" cstate="print">
            <a:lum bright="20000" contrast="20000"/>
          </a:blip>
          <a:stretch>
            <a:fillRect/>
          </a:stretch>
        </p:blipFill>
        <p:spPr>
          <a:xfrm>
            <a:off x="642910" y="4221088"/>
            <a:ext cx="3557583" cy="2351190"/>
          </a:xfrm>
          <a:prstGeom prst="rect">
            <a:avLst/>
          </a:prstGeom>
        </p:spPr>
      </p:pic>
      <p:pic>
        <p:nvPicPr>
          <p:cNvPr id="9" name="Рисунок 8" descr="SAM_0820.JPG"/>
          <p:cNvPicPr>
            <a:picLocks noChangeAspect="1"/>
          </p:cNvPicPr>
          <p:nvPr/>
        </p:nvPicPr>
        <p:blipFill>
          <a:blip r:embed="rId5" cstate="print">
            <a:lum bright="10000" contrast="10000"/>
          </a:blip>
          <a:stretch>
            <a:fillRect/>
          </a:stretch>
        </p:blipFill>
        <p:spPr>
          <a:xfrm>
            <a:off x="4714876" y="4221088"/>
            <a:ext cx="3714776" cy="2279728"/>
          </a:xfrm>
          <a:prstGeom prst="rect">
            <a:avLst/>
          </a:prstGeom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078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0034" y="1357298"/>
            <a:ext cx="3683026" cy="21431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857232"/>
          </a:xfrm>
        </p:spPr>
        <p:txBody>
          <a:bodyPr/>
          <a:lstStyle/>
          <a:p>
            <a:pPr algn="ctr"/>
            <a:r>
              <a:rPr lang="uk-UA" b="1" dirty="0" smtClean="0">
                <a:solidFill>
                  <a:srgbClr val="00B0F0"/>
                </a:solidFill>
                <a:latin typeface="Monotype Corsiva" pitchFamily="66" charset="0"/>
              </a:rPr>
              <a:t>Уроки Географії</a:t>
            </a:r>
            <a:endParaRPr lang="ru-RU" b="1" dirty="0">
              <a:solidFill>
                <a:srgbClr val="00B0F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SAM_0836.JPG"/>
          <p:cNvPicPr>
            <a:picLocks noChangeAspect="1"/>
          </p:cNvPicPr>
          <p:nvPr/>
        </p:nvPicPr>
        <p:blipFill>
          <a:blip r:embed="rId3" cstate="print">
            <a:lum bright="40000" contrast="40000"/>
          </a:blip>
          <a:stretch>
            <a:fillRect/>
          </a:stretch>
        </p:blipFill>
        <p:spPr>
          <a:xfrm>
            <a:off x="4572000" y="1357298"/>
            <a:ext cx="3944966" cy="22190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39752" y="764704"/>
            <a:ext cx="46434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800" b="1" dirty="0" smtClean="0">
                <a:solidFill>
                  <a:srgbClr val="FF0066"/>
                </a:solidFill>
              </a:rPr>
              <a:t>Київ-Столиця України</a:t>
            </a:r>
            <a:endParaRPr lang="ru-RU" sz="2800" b="1" dirty="0">
              <a:solidFill>
                <a:srgbClr val="FF0066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00298" y="3714752"/>
            <a:ext cx="40719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000FF"/>
                </a:solidFill>
              </a:rPr>
              <a:t>Заповідник Асканія Нова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pic>
        <p:nvPicPr>
          <p:cNvPr id="8" name="Рисунок 7" descr="PIC_026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034" y="4143380"/>
            <a:ext cx="3643338" cy="2500330"/>
          </a:xfrm>
          <a:prstGeom prst="rect">
            <a:avLst/>
          </a:prstGeom>
        </p:spPr>
      </p:pic>
      <p:pic>
        <p:nvPicPr>
          <p:cNvPr id="9" name="Рисунок 8" descr="PIC_02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00562" y="4143380"/>
            <a:ext cx="4000528" cy="2482472"/>
          </a:xfrm>
          <a:prstGeom prst="rect">
            <a:avLst/>
          </a:prstGeom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229600" cy="707702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rgbClr val="FFC000"/>
                </a:solidFill>
              </a:rPr>
              <a:t>Музей Афганської слави</a:t>
            </a:r>
            <a:endParaRPr lang="ru-RU" b="1" i="1" dirty="0">
              <a:solidFill>
                <a:srgbClr val="FFC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7554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Урок Мужності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 descr="SAM_1065.JPG"/>
          <p:cNvPicPr>
            <a:picLocks noChangeAspect="1"/>
          </p:cNvPicPr>
          <p:nvPr/>
        </p:nvPicPr>
        <p:blipFill>
          <a:blip r:embed="rId2" cstate="print">
            <a:lum bright="20000" contrast="20000"/>
          </a:blip>
          <a:stretch>
            <a:fillRect/>
          </a:stretch>
        </p:blipFill>
        <p:spPr>
          <a:xfrm>
            <a:off x="285720" y="1357298"/>
            <a:ext cx="4143404" cy="2571750"/>
          </a:xfrm>
          <a:prstGeom prst="rect">
            <a:avLst/>
          </a:prstGeom>
        </p:spPr>
      </p:pic>
      <p:pic>
        <p:nvPicPr>
          <p:cNvPr id="5" name="Рисунок 4" descr="SAM_1097.JPG"/>
          <p:cNvPicPr>
            <a:picLocks noChangeAspect="1"/>
          </p:cNvPicPr>
          <p:nvPr/>
        </p:nvPicPr>
        <p:blipFill>
          <a:blip r:embed="rId3" cstate="print">
            <a:lum bright="20000" contrast="30000"/>
          </a:blip>
          <a:stretch>
            <a:fillRect/>
          </a:stretch>
        </p:blipFill>
        <p:spPr>
          <a:xfrm>
            <a:off x="4714876" y="1357298"/>
            <a:ext cx="4071966" cy="2571768"/>
          </a:xfrm>
          <a:prstGeom prst="rect">
            <a:avLst/>
          </a:prstGeom>
        </p:spPr>
      </p:pic>
      <p:pic>
        <p:nvPicPr>
          <p:cNvPr id="7" name="Рисунок 6" descr="SAM_1079.JPG"/>
          <p:cNvPicPr>
            <a:picLocks noChangeAspect="1"/>
          </p:cNvPicPr>
          <p:nvPr/>
        </p:nvPicPr>
        <p:blipFill>
          <a:blip r:embed="rId4" cstate="print">
            <a:lum bright="20000" contrast="10000"/>
          </a:blip>
          <a:stretch>
            <a:fillRect/>
          </a:stretch>
        </p:blipFill>
        <p:spPr>
          <a:xfrm>
            <a:off x="285720" y="4000504"/>
            <a:ext cx="4143404" cy="2643230"/>
          </a:xfrm>
          <a:prstGeom prst="rect">
            <a:avLst/>
          </a:prstGeom>
        </p:spPr>
      </p:pic>
      <p:pic>
        <p:nvPicPr>
          <p:cNvPr id="8" name="Рисунок 7" descr="SAM_1096.JPG"/>
          <p:cNvPicPr>
            <a:picLocks noChangeAspect="1"/>
          </p:cNvPicPr>
          <p:nvPr/>
        </p:nvPicPr>
        <p:blipFill>
          <a:blip r:embed="rId5" cstate="print">
            <a:lum bright="20000" contrast="20000"/>
          </a:blip>
          <a:stretch>
            <a:fillRect/>
          </a:stretch>
        </p:blipFill>
        <p:spPr>
          <a:xfrm>
            <a:off x="4714876" y="4000504"/>
            <a:ext cx="4103682" cy="2643206"/>
          </a:xfrm>
          <a:prstGeom prst="rect">
            <a:avLst/>
          </a:prstGeom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700808"/>
            <a:ext cx="7686596" cy="472858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uk-UA" sz="2800" dirty="0" smtClean="0">
                <a:solidFill>
                  <a:srgbClr val="0070C0"/>
                </a:solidFill>
              </a:rPr>
              <a:t>Від учня вимагається не запам’ятовувати все, а розуміти і емоційно оцінювати.</a:t>
            </a:r>
          </a:p>
          <a:p>
            <a:pPr marL="514350" indent="-514350">
              <a:buAutoNum type="arabicPeriod"/>
            </a:pPr>
            <a:r>
              <a:rPr lang="uk-UA" sz="2800" dirty="0" smtClean="0">
                <a:solidFill>
                  <a:srgbClr val="0070C0"/>
                </a:solidFill>
              </a:rPr>
              <a:t>Позиція створення нового.</a:t>
            </a:r>
          </a:p>
          <a:p>
            <a:pPr marL="514350" indent="-514350">
              <a:buAutoNum type="arabicPeriod"/>
            </a:pPr>
            <a:r>
              <a:rPr lang="uk-UA" sz="2800" dirty="0" smtClean="0">
                <a:solidFill>
                  <a:srgbClr val="0070C0"/>
                </a:solidFill>
              </a:rPr>
              <a:t>Не сторонній спостерігач, а зацікавлений дослідник.</a:t>
            </a:r>
          </a:p>
          <a:p>
            <a:pPr marL="514350" indent="-514350">
              <a:buAutoNum type="arabicPeriod"/>
            </a:pPr>
            <a:r>
              <a:rPr lang="uk-UA" sz="2800" dirty="0" smtClean="0">
                <a:solidFill>
                  <a:srgbClr val="0070C0"/>
                </a:solidFill>
              </a:rPr>
              <a:t>Особиста відповідальність у ставленні до минулого, теперішнього, та майбутнього.</a:t>
            </a:r>
          </a:p>
          <a:p>
            <a:pPr marL="514350" indent="-514350">
              <a:buAutoNum type="arabicPeriod"/>
            </a:pPr>
            <a:r>
              <a:rPr lang="uk-UA" sz="2800" dirty="0" smtClean="0">
                <a:solidFill>
                  <a:srgbClr val="0070C0"/>
                </a:solidFill>
              </a:rPr>
              <a:t>Бережливе ставлення до культурної спадщини.</a:t>
            </a:r>
            <a:endParaRPr lang="ru-RU" sz="2800" dirty="0">
              <a:solidFill>
                <a:srgbClr val="0070C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80728"/>
            <a:ext cx="8229600" cy="79208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5300" b="1" dirty="0" smtClean="0">
                <a:solidFill>
                  <a:srgbClr val="7030A0"/>
                </a:solidFill>
              </a:rPr>
              <a:t/>
            </a:r>
            <a:br>
              <a:rPr lang="uk-UA" sz="5300" b="1" dirty="0" smtClean="0">
                <a:solidFill>
                  <a:srgbClr val="7030A0"/>
                </a:solidFill>
              </a:rPr>
            </a:br>
            <a:r>
              <a:rPr lang="uk-UA" sz="5300" b="1" dirty="0" smtClean="0">
                <a:solidFill>
                  <a:srgbClr val="7030A0"/>
                </a:solidFill>
              </a:rPr>
              <a:t>На уроці:</a:t>
            </a:r>
            <a:r>
              <a:rPr lang="uk-UA" sz="5300" dirty="0" smtClean="0"/>
              <a:t/>
            </a:r>
            <a:br>
              <a:rPr lang="uk-UA" sz="5300" dirty="0" smtClean="0"/>
            </a:br>
            <a:r>
              <a:rPr lang="uk-UA" sz="5300" dirty="0" smtClean="0">
                <a:solidFill>
                  <a:srgbClr val="7030A0"/>
                </a:solidFill>
              </a:rPr>
              <a:t>Позиція учня:</a:t>
            </a:r>
            <a:endParaRPr lang="ru-RU" sz="5300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4149080"/>
            <a:ext cx="7560840" cy="2160240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Вміння вести себе.</a:t>
            </a:r>
          </a:p>
          <a:p>
            <a:pPr marL="514350" indent="-514350"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Виховання почуття патріотизму, гордості за традиції.</a:t>
            </a:r>
          </a:p>
          <a:p>
            <a:pPr marL="514350" indent="-514350"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Знайомство зі своєю Малою Батьківщиною.</a:t>
            </a:r>
          </a:p>
          <a:p>
            <a:pPr marL="514350" indent="-514350">
              <a:buAutoNum type="arabicPeriod"/>
            </a:pP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Оволодіння теоретичним </a:t>
            </a:r>
          </a:p>
          <a:p>
            <a:pPr marL="514350" indent="-514350">
              <a:buNone/>
            </a:pPr>
            <a:r>
              <a:rPr lang="uk-UA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  матеріалом програми.</a:t>
            </a:r>
            <a:endParaRPr lang="ru-RU" sz="28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717032"/>
            <a:ext cx="8229600" cy="50405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000" b="1" dirty="0" smtClean="0">
                <a:solidFill>
                  <a:srgbClr val="FF0066"/>
                </a:solidFill>
              </a:rPr>
              <a:t>Очікувані результати уроку</a:t>
            </a:r>
            <a:endParaRPr lang="ru-RU" sz="4000" b="1" dirty="0">
              <a:solidFill>
                <a:srgbClr val="FF0066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9552" y="1340768"/>
            <a:ext cx="8136904" cy="248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uk-UA" sz="2500" b="1" dirty="0" smtClean="0">
                <a:solidFill>
                  <a:srgbClr val="0000FF"/>
                </a:solidFill>
              </a:rPr>
              <a:t>1. </a:t>
            </a:r>
            <a:r>
              <a:rPr lang="uk-UA" sz="2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Створює умови до пізнавальної діяльності дитини.</a:t>
            </a:r>
          </a:p>
          <a:p>
            <a:pPr>
              <a:buNone/>
            </a:pPr>
            <a:r>
              <a:rPr lang="uk-UA" sz="2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2. Організовує спілкування дитини з речами зі світу культури.</a:t>
            </a:r>
          </a:p>
          <a:p>
            <a:pPr>
              <a:buNone/>
            </a:pPr>
            <a:r>
              <a:rPr lang="uk-UA" sz="25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3. Допомагає розвитку творчих здібностей і формування    культурних потреб, високо оцінює особисту творчість учня  в усіх її проявах.</a:t>
            </a:r>
            <a:endParaRPr lang="ru-RU" sz="2500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57158" y="214290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66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 уроці</a:t>
            </a:r>
            <a: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5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66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Позиція вчителя:</a:t>
            </a:r>
            <a:endParaRPr kumimoji="0" lang="ru-RU" sz="5000" b="1" i="0" u="none" strike="noStrike" kern="1200" cap="none" spc="0" normalizeH="0" baseline="0" noProof="0" dirty="0">
              <a:ln>
                <a:noFill/>
              </a:ln>
              <a:solidFill>
                <a:srgbClr val="FF0066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SAM_029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3929089" cy="249396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75542"/>
          </a:xfrm>
        </p:spPr>
        <p:txBody>
          <a:bodyPr>
            <a:normAutofit/>
          </a:bodyPr>
          <a:lstStyle/>
          <a:p>
            <a:pPr algn="ctr"/>
            <a:r>
              <a:rPr lang="uk-UA" dirty="0" smtClean="0">
                <a:solidFill>
                  <a:srgbClr val="333399"/>
                </a:solidFill>
                <a:latin typeface="Constantia" pitchFamily="18" charset="0"/>
              </a:rPr>
              <a:t>Кабінет-міні музей</a:t>
            </a:r>
            <a:endParaRPr lang="ru-RU" dirty="0">
              <a:solidFill>
                <a:srgbClr val="333399"/>
              </a:solidFill>
              <a:latin typeface="Constantia" pitchFamily="18" charset="0"/>
            </a:endParaRPr>
          </a:p>
        </p:txBody>
      </p:sp>
      <p:pic>
        <p:nvPicPr>
          <p:cNvPr id="7" name="Рисунок 6" descr="SAM_03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4876" y="3857628"/>
            <a:ext cx="4000528" cy="2714644"/>
          </a:xfrm>
          <a:prstGeom prst="rect">
            <a:avLst/>
          </a:prstGeom>
        </p:spPr>
      </p:pic>
      <p:pic>
        <p:nvPicPr>
          <p:cNvPr id="8" name="Рисунок 7" descr="SAM_03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57158" y="3786190"/>
            <a:ext cx="4000528" cy="2786082"/>
          </a:xfrm>
          <a:prstGeom prst="rect">
            <a:avLst/>
          </a:prstGeom>
        </p:spPr>
      </p:pic>
      <p:pic>
        <p:nvPicPr>
          <p:cNvPr id="9" name="Рисунок 8" descr="SAM_0319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86314" y="1000108"/>
            <a:ext cx="4079872" cy="2643188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764704"/>
            <a:ext cx="8229600" cy="580756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/>
              <a:t>    </a:t>
            </a:r>
            <a:r>
              <a:rPr lang="uk-UA" dirty="0" smtClean="0">
                <a:solidFill>
                  <a:srgbClr val="FF0066"/>
                </a:solidFill>
              </a:rPr>
              <a:t>Шкільний музей </a:t>
            </a:r>
            <a:r>
              <a:rPr lang="uk-UA" dirty="0" smtClean="0">
                <a:solidFill>
                  <a:schemeClr val="bg1"/>
                </a:solidFill>
              </a:rPr>
              <a:t>- ефективний засіб духовного, морального,патріотичного і громадянського виховання дітей та молоді.</a:t>
            </a:r>
          </a:p>
          <a:p>
            <a:pPr>
              <a:buNone/>
            </a:pPr>
            <a:r>
              <a:rPr lang="uk-UA" dirty="0" smtClean="0"/>
              <a:t>    </a:t>
            </a:r>
            <a:r>
              <a:rPr lang="uk-UA" dirty="0" smtClean="0">
                <a:solidFill>
                  <a:schemeClr val="bg1"/>
                </a:solidFill>
              </a:rPr>
              <a:t>Шкільний музей може і повинен з</a:t>
            </a:r>
            <a:r>
              <a:rPr lang="en-US" dirty="0" smtClean="0">
                <a:solidFill>
                  <a:schemeClr val="bg1"/>
                </a:solidFill>
              </a:rPr>
              <a:t>’</a:t>
            </a:r>
            <a:r>
              <a:rPr lang="uk-UA" dirty="0" smtClean="0">
                <a:solidFill>
                  <a:schemeClr val="bg1"/>
                </a:solidFill>
              </a:rPr>
              <a:t>єднати розірванні  зв’язки між поколіннями та епохами.</a:t>
            </a:r>
          </a:p>
          <a:p>
            <a:pPr algn="ctr">
              <a:buNone/>
            </a:pPr>
            <a:r>
              <a:rPr lang="uk-UA" dirty="0" smtClean="0">
                <a:solidFill>
                  <a:srgbClr val="0000FF"/>
                </a:solidFill>
              </a:rPr>
              <a:t>Напрямки діяльності: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</a:rPr>
              <a:t>1. Пошуковий.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</a:rPr>
              <a:t>2. Експозиційний (Оформлення).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</a:rPr>
              <a:t>3. Екскурсійний.</a:t>
            </a:r>
          </a:p>
          <a:p>
            <a:pPr marL="514350" indent="-514350">
              <a:buFont typeface="Wingdings" pitchFamily="2" charset="2"/>
              <a:buChar char="ü"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</a:rPr>
              <a:t>4.Культурно-масовий</a:t>
            </a:r>
            <a:r>
              <a:rPr lang="uk-UA" dirty="0" smtClean="0">
                <a:solidFill>
                  <a:schemeClr val="bg1"/>
                </a:solidFill>
              </a:rPr>
              <a:t>.</a:t>
            </a:r>
          </a:p>
          <a:p>
            <a:pPr marL="514350" indent="-514350" algn="ctr">
              <a:buNone/>
            </a:pPr>
            <a:r>
              <a:rPr lang="uk-UA" dirty="0" smtClean="0">
                <a:solidFill>
                  <a:srgbClr val="0000FF"/>
                </a:solidFill>
              </a:rPr>
              <a:t>Задачі шкільного музею:</a:t>
            </a:r>
          </a:p>
          <a:p>
            <a:pPr marL="514350" indent="-514350">
              <a:buNone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1. Виховна</a:t>
            </a:r>
          </a:p>
          <a:p>
            <a:pPr marL="514350" indent="-514350">
              <a:buNone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2. Освітня</a:t>
            </a:r>
          </a:p>
          <a:p>
            <a:pPr marL="514350" indent="-514350">
              <a:buNone/>
            </a:pPr>
            <a:r>
              <a:rPr lang="uk-UA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3.Розвиваюча</a:t>
            </a:r>
          </a:p>
          <a:p>
            <a:pPr marL="514350" indent="-514350">
              <a:buNone/>
            </a:pP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622422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rgbClr val="FF0000"/>
                </a:solidFill>
              </a:rPr>
              <a:t>Створення шкільного музею:</a:t>
            </a:r>
            <a:endParaRPr lang="ru-RU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85918" y="214290"/>
            <a:ext cx="55007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FF0000"/>
                </a:solidFill>
              </a:rPr>
              <a:t>Експонати шкільного музею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10" name="Содержимое 9" descr="SAM_191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499992" y="764704"/>
            <a:ext cx="3648405" cy="2736304"/>
          </a:xfrm>
        </p:spPr>
      </p:pic>
      <p:pic>
        <p:nvPicPr>
          <p:cNvPr id="11" name="Рисунок 10" descr="SAM_189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818710"/>
            <a:ext cx="3528392" cy="2646294"/>
          </a:xfrm>
          <a:prstGeom prst="rect">
            <a:avLst/>
          </a:prstGeom>
        </p:spPr>
      </p:pic>
      <p:pic>
        <p:nvPicPr>
          <p:cNvPr id="12" name="Рисунок 11" descr="SAM_189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7584" y="3521629"/>
            <a:ext cx="2502278" cy="3336371"/>
          </a:xfrm>
          <a:prstGeom prst="rect">
            <a:avLst/>
          </a:prstGeom>
        </p:spPr>
      </p:pic>
      <p:pic>
        <p:nvPicPr>
          <p:cNvPr id="14" name="Рисунок 13" descr="SAM_189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2000" y="3717032"/>
            <a:ext cx="3672408" cy="2754306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259632" y="1524000"/>
            <a:ext cx="6480720" cy="298512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Вчителем – методистом </a:t>
            </a:r>
          </a:p>
          <a:p>
            <a:pPr algn="ctr">
              <a:buNone/>
            </a:pPr>
            <a:r>
              <a:rPr lang="uk-UA" sz="32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КЗ</a:t>
            </a: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НСЗШ №23”</a:t>
            </a:r>
          </a:p>
          <a:p>
            <a:pPr algn="ctr">
              <a:buNone/>
            </a:pP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Борщовою О.В.</a:t>
            </a:r>
          </a:p>
          <a:p>
            <a:pPr algn="ctr">
              <a:buNone/>
            </a:pPr>
            <a:endParaRPr lang="uk-UA" sz="32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uk-UA" sz="32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Нікополь 201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uk-UA" sz="3200" b="1" i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sz="32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548680"/>
            <a:ext cx="6552728" cy="822920"/>
          </a:xfrm>
        </p:spPr>
        <p:txBody>
          <a:bodyPr/>
          <a:lstStyle/>
          <a:p>
            <a:pPr algn="ctr"/>
            <a:r>
              <a:rPr lang="ru-RU" i="1" dirty="0" smtClean="0">
                <a:solidFill>
                  <a:schemeClr val="bg1"/>
                </a:solidFill>
              </a:rPr>
              <a:t>Презентація підготовлена</a:t>
            </a:r>
            <a:endParaRPr lang="ru-RU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544616"/>
          </a:xfrm>
        </p:spPr>
        <p:txBody>
          <a:bodyPr/>
          <a:lstStyle/>
          <a:p>
            <a:r>
              <a:rPr lang="uk-UA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Музей – це місце, де розвага поєднується з пізнанням, місце, яке допомагає по – новому подивитися на речі.</a:t>
            </a:r>
          </a:p>
          <a:p>
            <a:pPr>
              <a:buNone/>
            </a:pPr>
            <a:r>
              <a:rPr lang="uk-UA" sz="4000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Музей:</a:t>
            </a:r>
          </a:p>
          <a:p>
            <a:r>
              <a:rPr lang="uk-UA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Розвиває здібності </a:t>
            </a:r>
            <a:r>
              <a:rPr lang="en-US" b="1" dirty="0" err="1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здобувати</a:t>
            </a:r>
            <a:r>
              <a:rPr lang="uk-UA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 інформацію з першоджерела.</a:t>
            </a:r>
          </a:p>
          <a:p>
            <a:r>
              <a:rPr lang="uk-UA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Формує поняття через спостереження і спілкування з предметами матеріального світу.</a:t>
            </a:r>
          </a:p>
          <a:p>
            <a:r>
              <a:rPr lang="uk-UA" b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Процес пізнання йде через радість.</a:t>
            </a:r>
            <a:endParaRPr lang="ru-RU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>
            <a:normAutofit fontScale="90000"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Музейна педагогіка – інноваційний компонент розвитку школи.</a:t>
            </a:r>
            <a:endParaRPr lang="ru-RU" sz="3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24136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моделі музейної педагогіки (алгоритм)</a:t>
            </a:r>
            <a:endParaRPr lang="ru-RU" b="1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827585" y="1556792"/>
          <a:ext cx="7488832" cy="51125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8435280" cy="49225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Напрямки роботи музейної педагогіки.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Інформування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Навчання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Розвиток творчих </a:t>
            </a:r>
          </a:p>
          <a:p>
            <a:pPr>
              <a:buNone/>
            </a:pPr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здібностей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Спілкування</a:t>
            </a:r>
          </a:p>
          <a:p>
            <a:r>
              <a:rPr lang="uk-UA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Відпочинок          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Музей води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418484"/>
          </a:xfrm>
        </p:spPr>
        <p:txBody>
          <a:bodyPr>
            <a:no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Мета – створення умов для розвитку особистості шляхом залучення її в різноманітну діяльність шкільного музею </a:t>
            </a:r>
            <a:endParaRPr lang="ru-RU" sz="32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 descr="D:\Фильмы\1240847321_muzey_vody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852936"/>
            <a:ext cx="4536504" cy="331236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08720"/>
          </a:xfrm>
        </p:spPr>
        <p:txBody>
          <a:bodyPr>
            <a:normAutofit/>
          </a:bodyPr>
          <a:lstStyle/>
          <a:p>
            <a:pPr algn="ctr"/>
            <a:r>
              <a:rPr lang="uk-UA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Форми роботи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908720"/>
            <a:ext cx="4316288" cy="5760640"/>
          </a:xfrm>
        </p:spPr>
        <p:txBody>
          <a:bodyPr>
            <a:normAutofit fontScale="92500" lnSpcReduction="20000"/>
          </a:bodyPr>
          <a:lstStyle/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Лекції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Консультації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Екскурсії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Свята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Клуби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Літературні вечори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Конкурси та вікторини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Зустрічі з цікавими людьми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Наукові читання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Кіносеанси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Концерти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Виставки робіт дітей та дорослих</a:t>
            </a:r>
          </a:p>
          <a:p>
            <a:pPr>
              <a:buFont typeface="Arial" pitchFamily="34" charset="0"/>
              <a:buChar char="•"/>
            </a:pPr>
            <a:r>
              <a:rPr lang="uk-UA" b="1" dirty="0" smtClean="0">
                <a:solidFill>
                  <a:schemeClr val="bg1"/>
                </a:solidFill>
              </a:rPr>
              <a:t>Гуртки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7984" y="1628800"/>
            <a:ext cx="4392488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76200" cmpd="tri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307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179388" y="320675"/>
          <a:ext cx="8785225" cy="6215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Image" r:id="rId3" imgW="5079365" imgH="3593651" progId="">
                  <p:embed/>
                </p:oleObj>
              </mc:Choice>
              <mc:Fallback>
                <p:oleObj name="Image" r:id="rId3" imgW="5079365" imgH="3593651" progId="">
                  <p:embed/>
                  <p:pic>
                    <p:nvPicPr>
                      <p:cNvPr id="0" name="Picture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320675"/>
                        <a:ext cx="8785225" cy="6215063"/>
                      </a:xfrm>
                      <a:prstGeom prst="rect">
                        <a:avLst/>
                      </a:prstGeom>
                      <a:noFill/>
                      <a:ln w="76200" cmpd="tri">
                        <a:solidFill>
                          <a:schemeClr val="accent2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04664"/>
            <a:ext cx="8229600" cy="6192688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r>
              <a:rPr lang="uk-UA" sz="6000" b="1" dirty="0" smtClean="0">
                <a:solidFill>
                  <a:srgbClr val="005D82"/>
                </a:solidFill>
                <a:latin typeface="Times New Roman" pitchFamily="18" charset="0"/>
              </a:rPr>
              <a:t>Музейні уроки.</a:t>
            </a:r>
            <a:br>
              <a:rPr lang="uk-UA" sz="60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r>
              <a:rPr lang="uk-UA" sz="6000" b="1" dirty="0" smtClean="0">
                <a:solidFill>
                  <a:srgbClr val="005D82"/>
                </a:solidFill>
                <a:latin typeface="Times New Roman" pitchFamily="18" charset="0"/>
              </a:rPr>
              <a:t>Принципи при розробці музейних уроків.</a:t>
            </a:r>
            <a: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r>
              <a:rPr lang="uk-UA" sz="3600" b="1" dirty="0" smtClean="0">
                <a:solidFill>
                  <a:srgbClr val="005D82"/>
                </a:solidFill>
                <a:latin typeface="Times New Roman" pitchFamily="18" charset="0"/>
              </a:rPr>
              <a:t>1. Інтерактивність – бо людина сприймає тільки те, що робить.</a:t>
            </a:r>
            <a:br>
              <a:rPr lang="uk-UA" sz="36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r>
              <a:rPr lang="uk-UA" sz="3600" b="1" dirty="0" smtClean="0">
                <a:solidFill>
                  <a:srgbClr val="005D82"/>
                </a:solidFill>
                <a:latin typeface="Times New Roman" pitchFamily="18" charset="0"/>
              </a:rPr>
              <a:t>2. Комплексність – залучення усіх типів сприйняття.</a:t>
            </a:r>
            <a:br>
              <a:rPr lang="uk-UA" sz="36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r>
              <a:rPr lang="uk-UA" sz="3600" b="1" dirty="0" smtClean="0">
                <a:solidFill>
                  <a:srgbClr val="005D82"/>
                </a:solidFill>
                <a:latin typeface="Times New Roman" pitchFamily="18" charset="0"/>
              </a:rPr>
              <a:t>3. Програмність – забезпечує засвоєння інформації та навичок.</a:t>
            </a:r>
            <a: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  <a:t/>
            </a:r>
            <a:br>
              <a:rPr lang="uk-UA" sz="4800" b="1" dirty="0" smtClean="0">
                <a:solidFill>
                  <a:srgbClr val="005D82"/>
                </a:solidFill>
                <a:latin typeface="Times New Roman" pitchFamily="18" charset="0"/>
              </a:rPr>
            </a:br>
            <a:endParaRPr lang="ru-RU" sz="4800" b="1" dirty="0">
              <a:solidFill>
                <a:srgbClr val="005D8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accent1"/>
          </a:solidFill>
          <a:ln w="76200" cmpd="tri">
            <a:solidFill>
              <a:schemeClr val="accent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aphicFrame>
        <p:nvGraphicFramePr>
          <p:cNvPr id="10244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0" y="193675"/>
          <a:ext cx="9144000" cy="6469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Image" r:id="rId3" imgW="5079365" imgH="3593651" progId="">
                  <p:embed/>
                </p:oleObj>
              </mc:Choice>
              <mc:Fallback>
                <p:oleObj name="Image" r:id="rId3" imgW="5079365" imgH="3593651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93675"/>
                        <a:ext cx="9144000" cy="6469063"/>
                      </a:xfrm>
                      <a:prstGeom prst="rect">
                        <a:avLst/>
                      </a:prstGeom>
                      <a:noFill/>
                      <a:ln w="76200" cmpd="tri">
                        <a:solidFill>
                          <a:srgbClr val="000066"/>
                        </a:solidFill>
                        <a:miter lim="800000"/>
                        <a:headEnd/>
                        <a:tailEnd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51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3238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0252" name="Rectangle 12"/>
          <p:cNvSpPr>
            <a:spLocks noGrp="1" noChangeArrowheads="1"/>
          </p:cNvSpPr>
          <p:nvPr>
            <p:ph type="body" idx="4294967295"/>
          </p:nvPr>
        </p:nvSpPr>
        <p:spPr>
          <a:xfrm>
            <a:off x="251520" y="908720"/>
            <a:ext cx="8568952" cy="5320631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uk-UA" sz="25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.Кожне відвідування музею-це урок, який повинен мати окрему мету.</a:t>
            </a:r>
          </a:p>
          <a:p>
            <a:pPr>
              <a:lnSpc>
                <a:spcPct val="90000"/>
              </a:lnSpc>
            </a:pPr>
            <a:r>
              <a:rPr lang="uk-UA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uk-UA" sz="25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.Вчитель та діти повинні розуміти, що відвідування музею-не розвага, а серйозна робота, до якої треба готуватися.</a:t>
            </a:r>
          </a:p>
          <a:p>
            <a:pPr>
              <a:lnSpc>
                <a:spcPct val="90000"/>
              </a:lnSpc>
            </a:pPr>
            <a:r>
              <a:rPr lang="uk-UA" sz="25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3.Відвідувати музей треба заздалегідь, налаштувавши дітей в процесі шкільних занять.</a:t>
            </a:r>
            <a:endParaRPr lang="ru-RU" sz="25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25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4.Слід відмовитися від оглядових екскурсій як таких, що важкі для свідомості дитини.</a:t>
            </a:r>
            <a:endParaRPr lang="ru-RU" sz="25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25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5.Відбирати експонати треба на основі вікових інтересів дитини.</a:t>
            </a:r>
            <a:endParaRPr lang="ru-RU" sz="25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r>
              <a:rPr lang="uk-UA" sz="25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6.Підсумком відвідування музею повинна бути творчість дітей (малюнки, твори, моделі).</a:t>
            </a:r>
            <a:endParaRPr lang="ru-RU" sz="25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500034" y="214290"/>
            <a:ext cx="8229600" cy="76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lang="uk-UA" sz="3600" b="1" dirty="0" smtClean="0">
                <a:solidFill>
                  <a:srgbClr val="7030A0"/>
                </a:solidFill>
                <a:latin typeface="Times New Roman" pitchFamily="18" charset="0"/>
              </a:rPr>
              <a:t>Вимоги до проведення уроків у музеї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PIC_0002.JPG"/>
          <p:cNvPicPr>
            <a:picLocks noChangeAspect="1"/>
          </p:cNvPicPr>
          <p:nvPr/>
        </p:nvPicPr>
        <p:blipFill>
          <a:blip r:embed="rId2" cstate="print">
            <a:lum bright="20000" contrast="40000"/>
          </a:blip>
          <a:stretch>
            <a:fillRect/>
          </a:stretch>
        </p:blipFill>
        <p:spPr>
          <a:xfrm>
            <a:off x="4786314" y="1643050"/>
            <a:ext cx="3857620" cy="2285992"/>
          </a:xfrm>
          <a:prstGeom prst="rect">
            <a:avLst/>
          </a:prstGeom>
        </p:spPr>
      </p:pic>
      <p:pic>
        <p:nvPicPr>
          <p:cNvPr id="5" name="Рисунок 4" descr="PIC_0007.JPG"/>
          <p:cNvPicPr>
            <a:picLocks noChangeAspect="1"/>
          </p:cNvPicPr>
          <p:nvPr/>
        </p:nvPicPr>
        <p:blipFill>
          <a:blip r:embed="rId3" cstate="print">
            <a:lum bright="20000"/>
          </a:blip>
          <a:stretch>
            <a:fillRect/>
          </a:stretch>
        </p:blipFill>
        <p:spPr>
          <a:xfrm>
            <a:off x="500034" y="1643050"/>
            <a:ext cx="3857652" cy="235743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6"/>
            <a:ext cx="8229600" cy="1143008"/>
          </a:xfrm>
        </p:spPr>
        <p:txBody>
          <a:bodyPr/>
          <a:lstStyle/>
          <a:p>
            <a:pPr algn="ctr">
              <a:buNone/>
            </a:pPr>
            <a:r>
              <a:rPr lang="uk-UA" b="1" dirty="0" smtClean="0">
                <a:solidFill>
                  <a:srgbClr val="C00000"/>
                </a:solidFill>
              </a:rPr>
              <a:t>Зоологічний музей Дніпропетровського державного університету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648072"/>
          </a:xfrm>
        </p:spPr>
        <p:txBody>
          <a:bodyPr>
            <a:noAutofit/>
          </a:bodyPr>
          <a:lstStyle/>
          <a:p>
            <a:pPr algn="ctr"/>
            <a:r>
              <a:rPr lang="uk-UA" sz="6000" dirty="0" smtClean="0">
                <a:solidFill>
                  <a:srgbClr val="FF9900"/>
                </a:solidFill>
                <a:latin typeface="Times New Roman" pitchFamily="18" charset="0"/>
                <a:cs typeface="Times New Roman" pitchFamily="18" charset="0"/>
              </a:rPr>
              <a:t>Урок біології</a:t>
            </a:r>
            <a:endParaRPr lang="ru-RU" sz="6000" dirty="0">
              <a:solidFill>
                <a:srgbClr val="FF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PIC_0013.JPG"/>
          <p:cNvPicPr>
            <a:picLocks noChangeAspect="1"/>
          </p:cNvPicPr>
          <p:nvPr/>
        </p:nvPicPr>
        <p:blipFill>
          <a:blip r:embed="rId4" cstate="print">
            <a:lum bright="30000" contrast="30000"/>
          </a:blip>
          <a:stretch>
            <a:fillRect/>
          </a:stretch>
        </p:blipFill>
        <p:spPr>
          <a:xfrm>
            <a:off x="4786314" y="4143380"/>
            <a:ext cx="3857620" cy="2428867"/>
          </a:xfrm>
          <a:prstGeom prst="rect">
            <a:avLst/>
          </a:prstGeom>
        </p:spPr>
      </p:pic>
      <p:pic>
        <p:nvPicPr>
          <p:cNvPr id="9" name="Рисунок 8" descr="PIC_0015.JPG"/>
          <p:cNvPicPr>
            <a:picLocks noChangeAspect="1"/>
          </p:cNvPicPr>
          <p:nvPr/>
        </p:nvPicPr>
        <p:blipFill>
          <a:blip r:embed="rId5" cstate="print">
            <a:lum bright="10000"/>
          </a:blip>
          <a:stretch>
            <a:fillRect/>
          </a:stretch>
        </p:blipFill>
        <p:spPr>
          <a:xfrm>
            <a:off x="500034" y="4143380"/>
            <a:ext cx="3857651" cy="250030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928670"/>
            <a:ext cx="8229600" cy="779140"/>
          </a:xfrm>
        </p:spPr>
        <p:txBody>
          <a:bodyPr/>
          <a:lstStyle/>
          <a:p>
            <a:pPr algn="ctr">
              <a:buNone/>
            </a:pPr>
            <a:r>
              <a:rPr lang="uk-UA" dirty="0" smtClean="0">
                <a:solidFill>
                  <a:srgbClr val="FF0000"/>
                </a:solidFill>
              </a:rPr>
              <a:t>Дніпропетровський Історичний Музей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710"/>
          </a:xfrm>
        </p:spPr>
        <p:txBody>
          <a:bodyPr/>
          <a:lstStyle/>
          <a:p>
            <a:pPr algn="ctr"/>
            <a:r>
              <a:rPr lang="uk-UA" dirty="0" smtClean="0">
                <a:solidFill>
                  <a:srgbClr val="FF0066"/>
                </a:solidFill>
              </a:rPr>
              <a:t>Урок Історії (краєзнавство) </a:t>
            </a:r>
            <a:endParaRPr lang="ru-RU" dirty="0">
              <a:solidFill>
                <a:srgbClr val="FF0066"/>
              </a:solidFill>
            </a:endParaRPr>
          </a:p>
        </p:txBody>
      </p:sp>
      <p:pic>
        <p:nvPicPr>
          <p:cNvPr id="4" name="Рисунок 3" descr="PIC_004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357298"/>
            <a:ext cx="3786214" cy="2428892"/>
          </a:xfrm>
          <a:prstGeom prst="rect">
            <a:avLst/>
          </a:prstGeom>
        </p:spPr>
      </p:pic>
      <p:pic>
        <p:nvPicPr>
          <p:cNvPr id="6" name="Рисунок 5" descr="PIC_0051.JPG"/>
          <p:cNvPicPr>
            <a:picLocks noChangeAspect="1"/>
          </p:cNvPicPr>
          <p:nvPr/>
        </p:nvPicPr>
        <p:blipFill>
          <a:blip r:embed="rId3" cstate="print">
            <a:lum bright="10000" contrast="20000"/>
          </a:blip>
          <a:stretch>
            <a:fillRect/>
          </a:stretch>
        </p:blipFill>
        <p:spPr>
          <a:xfrm>
            <a:off x="4572000" y="1357298"/>
            <a:ext cx="4071934" cy="2428892"/>
          </a:xfrm>
          <a:prstGeom prst="rect">
            <a:avLst/>
          </a:prstGeom>
        </p:spPr>
      </p:pic>
      <p:pic>
        <p:nvPicPr>
          <p:cNvPr id="7" name="Рисунок 6" descr="PIC_0053.JPG"/>
          <p:cNvPicPr>
            <a:picLocks noChangeAspect="1"/>
          </p:cNvPicPr>
          <p:nvPr/>
        </p:nvPicPr>
        <p:blipFill>
          <a:blip r:embed="rId4" cstate="print">
            <a:lum bright="20000" contrast="30000"/>
          </a:blip>
          <a:stretch>
            <a:fillRect/>
          </a:stretch>
        </p:blipFill>
        <p:spPr>
          <a:xfrm>
            <a:off x="4572000" y="3929066"/>
            <a:ext cx="4000528" cy="2643182"/>
          </a:xfrm>
          <a:prstGeom prst="rect">
            <a:avLst/>
          </a:prstGeom>
        </p:spPr>
      </p:pic>
      <p:pic>
        <p:nvPicPr>
          <p:cNvPr id="8" name="Рисунок 7" descr="PIC_0056.JPG"/>
          <p:cNvPicPr>
            <a:picLocks noChangeAspect="1"/>
          </p:cNvPicPr>
          <p:nvPr/>
        </p:nvPicPr>
        <p:blipFill>
          <a:blip r:embed="rId5" cstate="print">
            <a:lum bright="20000" contrast="20000"/>
          </a:blip>
          <a:stretch>
            <a:fillRect/>
          </a:stretch>
        </p:blipFill>
        <p:spPr>
          <a:xfrm>
            <a:off x="428596" y="4000504"/>
            <a:ext cx="3786214" cy="2571744"/>
          </a:xfrm>
          <a:prstGeom prst="rect">
            <a:avLst/>
          </a:prstGeom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566</TotalTime>
  <Words>476</Words>
  <Application>Microsoft Office PowerPoint</Application>
  <PresentationFormat>Экран (4:3)</PresentationFormat>
  <Paragraphs>101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1" baseType="lpstr">
      <vt:lpstr>Бумажная</vt:lpstr>
      <vt:lpstr>Поток</vt:lpstr>
      <vt:lpstr>Image</vt:lpstr>
      <vt:lpstr>Музейна педагогіка</vt:lpstr>
      <vt:lpstr>Музейна педагогіка – інноваційний компонент розвитку школи.</vt:lpstr>
      <vt:lpstr>Структура моделі музейної педагогіки (алгоритм)</vt:lpstr>
      <vt:lpstr>Мета – створення умов для розвитку особистості шляхом залучення її в різноманітну діяльність шкільного музею </vt:lpstr>
      <vt:lpstr>Форми роботи</vt:lpstr>
      <vt:lpstr>   Музейні уроки. Принципи при розробці музейних уроків. 1. Інтерактивність – бо людина сприймає тільки те, що робить. 2. Комплексність – залучення усіх типів сприйняття. 3. Програмність – забезпечує засвоєння інформації та навичок. </vt:lpstr>
      <vt:lpstr>Презентация PowerPoint</vt:lpstr>
      <vt:lpstr>Урок біології</vt:lpstr>
      <vt:lpstr>Урок Історії (краєзнавство) </vt:lpstr>
      <vt:lpstr>Урок Природознавства</vt:lpstr>
      <vt:lpstr>Уроки Географії</vt:lpstr>
      <vt:lpstr>Урок Мужності</vt:lpstr>
      <vt:lpstr> На уроці: Позиція учня:</vt:lpstr>
      <vt:lpstr>Очікувані результати уроку</vt:lpstr>
      <vt:lpstr>Кабінет-міні музей</vt:lpstr>
      <vt:lpstr>Створення шкільного музею:</vt:lpstr>
      <vt:lpstr>Презентация PowerPoint</vt:lpstr>
      <vt:lpstr>Презентація підготовлена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Катенок</dc:creator>
  <cp:lastModifiedBy>Elena</cp:lastModifiedBy>
  <cp:revision>73</cp:revision>
  <dcterms:created xsi:type="dcterms:W3CDTF">2012-08-14T05:18:52Z</dcterms:created>
  <dcterms:modified xsi:type="dcterms:W3CDTF">2015-11-13T21:58:42Z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2170795</vt:lpwstr>
  </property>
  <property fmtid="{D5CDD505-2E9C-101B-9397-08002B2CF9AE}" name="NXPowerLiteVersion" pid="3">
    <vt:lpwstr>D4.1.4</vt:lpwstr>
  </property>
</Properties>
</file>