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drawingml.diagramColors+xml" PartName="/ppt/diagrams/colors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ms-office.drawingml.diagramDrawing+xml" PartName="/ppt/diagrams/drawing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drawingml.diagramStyle+xml" PartName="/ppt/diagrams/quickStyle1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drawingml.diagramLayout+xml" PartName="/ppt/diagrams/layout1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drawingml.diagramData+xml" PartName="/ppt/diagrams/data1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-678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A669445-88FE-46BB-91E5-C259B26748F4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587FC13-8B83-4A5C-93A5-804B48EAACBE}">
      <dgm:prSet phldrT="[Текст]" custT="1"/>
      <dgm:spPr/>
      <dgm:t>
        <a:bodyPr/>
        <a:lstStyle/>
        <a:p>
          <a:r>
            <a:rPr lang="ru-RU" sz="1800" dirty="0" smtClean="0"/>
            <a:t>Тематический отбор</a:t>
          </a:r>
          <a:endParaRPr lang="ru-RU" sz="1800" dirty="0"/>
        </a:p>
      </dgm:t>
    </dgm:pt>
    <dgm:pt modelId="{4BB49B5D-7F08-49A9-9716-EA9EC1822C3F}" type="parTrans" cxnId="{68ABC49E-7052-4BB4-B84B-8423AD39BE74}">
      <dgm:prSet/>
      <dgm:spPr/>
      <dgm:t>
        <a:bodyPr/>
        <a:lstStyle/>
        <a:p>
          <a:endParaRPr lang="ru-RU"/>
        </a:p>
      </dgm:t>
    </dgm:pt>
    <dgm:pt modelId="{C39BEB53-9DB1-4D4E-BD4A-D57558558226}" type="sibTrans" cxnId="{68ABC49E-7052-4BB4-B84B-8423AD39BE74}">
      <dgm:prSet/>
      <dgm:spPr/>
      <dgm:t>
        <a:bodyPr/>
        <a:lstStyle/>
        <a:p>
          <a:endParaRPr lang="ru-RU"/>
        </a:p>
      </dgm:t>
    </dgm:pt>
    <dgm:pt modelId="{75F05B29-45AE-4BF3-9277-EA6233907CB8}">
      <dgm:prSet phldrT="[Текст]" custT="1"/>
      <dgm:spPr/>
      <dgm:t>
        <a:bodyPr/>
        <a:lstStyle/>
        <a:p>
          <a:r>
            <a:rPr lang="ru-RU" sz="1800" dirty="0" smtClean="0"/>
            <a:t>Семантический отбор</a:t>
          </a:r>
          <a:endParaRPr lang="ru-RU" sz="1800" dirty="0"/>
        </a:p>
      </dgm:t>
    </dgm:pt>
    <dgm:pt modelId="{ED5FB06A-6ACA-4164-9DA2-7CC1F4CB0629}" type="parTrans" cxnId="{AF688A56-1FDB-4EA4-9910-E2F842579219}">
      <dgm:prSet/>
      <dgm:spPr/>
      <dgm:t>
        <a:bodyPr/>
        <a:lstStyle/>
        <a:p>
          <a:endParaRPr lang="ru-RU"/>
        </a:p>
      </dgm:t>
    </dgm:pt>
    <dgm:pt modelId="{C16EEE06-13A4-447D-95F0-F149049F14BE}" type="sibTrans" cxnId="{AF688A56-1FDB-4EA4-9910-E2F842579219}">
      <dgm:prSet/>
      <dgm:spPr/>
      <dgm:t>
        <a:bodyPr/>
        <a:lstStyle/>
        <a:p>
          <a:endParaRPr lang="ru-RU"/>
        </a:p>
      </dgm:t>
    </dgm:pt>
    <dgm:pt modelId="{60008899-DFA7-4D1E-92EE-6D16009CE004}">
      <dgm:prSet phldrT="[Текст]" custT="1"/>
      <dgm:spPr/>
      <dgm:t>
        <a:bodyPr/>
        <a:lstStyle/>
        <a:p>
          <a:r>
            <a:rPr lang="ru-RU" sz="1800" dirty="0" smtClean="0"/>
            <a:t>Прогнозирование ошибок</a:t>
          </a:r>
          <a:endParaRPr lang="ru-RU" sz="1800" dirty="0"/>
        </a:p>
      </dgm:t>
    </dgm:pt>
    <dgm:pt modelId="{0B029C4B-871E-4FF1-B4F3-9F469825213F}" type="parTrans" cxnId="{3691AC58-D90B-4963-8C79-3EC7C93227B5}">
      <dgm:prSet/>
      <dgm:spPr/>
      <dgm:t>
        <a:bodyPr/>
        <a:lstStyle/>
        <a:p>
          <a:endParaRPr lang="ru-RU"/>
        </a:p>
      </dgm:t>
    </dgm:pt>
    <dgm:pt modelId="{CE578FCB-6986-4B8F-A207-A4EF56966A36}" type="sibTrans" cxnId="{3691AC58-D90B-4963-8C79-3EC7C93227B5}">
      <dgm:prSet/>
      <dgm:spPr/>
      <dgm:t>
        <a:bodyPr/>
        <a:lstStyle/>
        <a:p>
          <a:endParaRPr lang="ru-RU"/>
        </a:p>
      </dgm:t>
    </dgm:pt>
    <dgm:pt modelId="{983F83F4-7AC3-4522-852E-A2CD6CE73F35}">
      <dgm:prSet phldrT="[Текст]" custT="1"/>
      <dgm:spPr/>
      <dgm:t>
        <a:bodyPr/>
        <a:lstStyle/>
        <a:p>
          <a:r>
            <a:rPr lang="ru-RU" sz="1800" dirty="0" smtClean="0"/>
            <a:t>Принцип стилистической неограниченности</a:t>
          </a:r>
          <a:endParaRPr lang="ru-RU" sz="1800" dirty="0"/>
        </a:p>
      </dgm:t>
    </dgm:pt>
    <dgm:pt modelId="{D16F1A7B-5F16-4FDF-98AD-977A1AC2003C}" type="parTrans" cxnId="{DCCCAAE8-214C-48B4-95AF-0D48B9F00CFF}">
      <dgm:prSet/>
      <dgm:spPr/>
      <dgm:t>
        <a:bodyPr/>
        <a:lstStyle/>
        <a:p>
          <a:endParaRPr lang="ru-RU"/>
        </a:p>
      </dgm:t>
    </dgm:pt>
    <dgm:pt modelId="{705CC590-BE86-440F-AADC-161C71C583F9}" type="sibTrans" cxnId="{DCCCAAE8-214C-48B4-95AF-0D48B9F00CFF}">
      <dgm:prSet/>
      <dgm:spPr/>
      <dgm:t>
        <a:bodyPr/>
        <a:lstStyle/>
        <a:p>
          <a:endParaRPr lang="ru-RU"/>
        </a:p>
      </dgm:t>
    </dgm:pt>
    <dgm:pt modelId="{1D63C24C-3816-4ACC-AE0E-3535C17C2E9F}">
      <dgm:prSet phldrT="[Текст]" custT="1"/>
      <dgm:spPr/>
      <dgm:t>
        <a:bodyPr/>
        <a:lstStyle/>
        <a:p>
          <a:r>
            <a:rPr lang="ru-RU" sz="1800" dirty="0" smtClean="0"/>
            <a:t>Принцип сочетаемости</a:t>
          </a:r>
          <a:endParaRPr lang="ru-RU" sz="1800" dirty="0"/>
        </a:p>
      </dgm:t>
    </dgm:pt>
    <dgm:pt modelId="{1057C14E-137B-4E49-AE34-C2A06A0E21D8}" type="parTrans" cxnId="{1117F9C3-69B8-4A03-9A02-922E4BCA29FA}">
      <dgm:prSet/>
      <dgm:spPr/>
      <dgm:t>
        <a:bodyPr/>
        <a:lstStyle/>
        <a:p>
          <a:endParaRPr lang="ru-RU"/>
        </a:p>
      </dgm:t>
    </dgm:pt>
    <dgm:pt modelId="{7176EFF3-BE9D-43D7-A2BB-70A841F6121E}" type="sibTrans" cxnId="{1117F9C3-69B8-4A03-9A02-922E4BCA29FA}">
      <dgm:prSet/>
      <dgm:spPr/>
      <dgm:t>
        <a:bodyPr/>
        <a:lstStyle/>
        <a:p>
          <a:endParaRPr lang="ru-RU"/>
        </a:p>
      </dgm:t>
    </dgm:pt>
    <dgm:pt modelId="{F553ECDF-5A18-425B-BE01-C8B89C670054}">
      <dgm:prSet phldrT="[Текст]" custT="1"/>
      <dgm:spPr/>
      <dgm:t>
        <a:bodyPr/>
        <a:lstStyle/>
        <a:p>
          <a:r>
            <a:rPr lang="ru-RU" sz="1800" dirty="0" smtClean="0"/>
            <a:t>Принцип словообразовательной ценности</a:t>
          </a:r>
          <a:endParaRPr lang="ru-RU" sz="1800" dirty="0"/>
        </a:p>
      </dgm:t>
    </dgm:pt>
    <dgm:pt modelId="{CBC4FDD7-61CE-4FEE-8D2D-5FE5791C7D0C}" type="parTrans" cxnId="{1E1120A3-821B-47C6-8077-4AA5714596D5}">
      <dgm:prSet/>
      <dgm:spPr/>
      <dgm:t>
        <a:bodyPr/>
        <a:lstStyle/>
        <a:p>
          <a:endParaRPr lang="ru-RU"/>
        </a:p>
      </dgm:t>
    </dgm:pt>
    <dgm:pt modelId="{0461AFE2-046F-4642-B4FD-0036D2792B6F}" type="sibTrans" cxnId="{1E1120A3-821B-47C6-8077-4AA5714596D5}">
      <dgm:prSet/>
      <dgm:spPr/>
      <dgm:t>
        <a:bodyPr/>
        <a:lstStyle/>
        <a:p>
          <a:endParaRPr lang="ru-RU"/>
        </a:p>
      </dgm:t>
    </dgm:pt>
    <dgm:pt modelId="{7F8B91B1-0167-40C8-9524-097069F691DC}" type="pres">
      <dgm:prSet presAssocID="{2A669445-88FE-46BB-91E5-C259B26748F4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08A4921-D13F-4174-B283-E9A23FA9A04A}" type="pres">
      <dgm:prSet presAssocID="{C587FC13-8B83-4A5C-93A5-804B48EAACBE}" presName="node" presStyleLbl="node1" presStyleIdx="0" presStyleCnt="6" custScaleX="1122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B20973-75D1-4F83-A8BB-20127D882742}" type="pres">
      <dgm:prSet presAssocID="{C39BEB53-9DB1-4D4E-BD4A-D57558558226}" presName="sibTrans" presStyleCnt="0"/>
      <dgm:spPr/>
    </dgm:pt>
    <dgm:pt modelId="{D21D8A4D-7D21-49BE-A6D8-059936F260FD}" type="pres">
      <dgm:prSet presAssocID="{60008899-DFA7-4D1E-92EE-6D16009CE004}" presName="node" presStyleLbl="node1" presStyleIdx="1" presStyleCnt="6" custScaleX="1127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2D302A-73C0-4D52-B0F6-390630B3D87D}" type="pres">
      <dgm:prSet presAssocID="{CE578FCB-6986-4B8F-A207-A4EF56966A36}" presName="sibTrans" presStyleCnt="0"/>
      <dgm:spPr/>
    </dgm:pt>
    <dgm:pt modelId="{CCCCA067-5DEE-4DD9-9369-DCC459E8B5D2}" type="pres">
      <dgm:prSet presAssocID="{75F05B29-45AE-4BF3-9277-EA6233907CB8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1BE324-F5A8-49ED-820D-3586777D2E29}" type="pres">
      <dgm:prSet presAssocID="{C16EEE06-13A4-447D-95F0-F149049F14BE}" presName="sibTrans" presStyleCnt="0"/>
      <dgm:spPr/>
    </dgm:pt>
    <dgm:pt modelId="{E0578AD0-4009-4565-962A-767E2D540893}" type="pres">
      <dgm:prSet presAssocID="{1D63C24C-3816-4ACC-AE0E-3535C17C2E9F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D146D2-1145-4725-AD2E-06059B217DFC}" type="pres">
      <dgm:prSet presAssocID="{7176EFF3-BE9D-43D7-A2BB-70A841F6121E}" presName="sibTrans" presStyleCnt="0"/>
      <dgm:spPr/>
    </dgm:pt>
    <dgm:pt modelId="{0E099869-15EC-48BB-8866-197C8CD61C36}" type="pres">
      <dgm:prSet presAssocID="{983F83F4-7AC3-4522-852E-A2CD6CE73F35}" presName="node" presStyleLbl="node1" presStyleIdx="4" presStyleCnt="6" custScaleX="1261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090AF0-789B-4404-9CF7-D333FF41C241}" type="pres">
      <dgm:prSet presAssocID="{705CC590-BE86-440F-AADC-161C71C583F9}" presName="sibTrans" presStyleCnt="0"/>
      <dgm:spPr/>
    </dgm:pt>
    <dgm:pt modelId="{B3062F65-3914-4E26-92D8-9238B1C60362}" type="pres">
      <dgm:prSet presAssocID="{F553ECDF-5A18-425B-BE01-C8B89C670054}" presName="node" presStyleLbl="node1" presStyleIdx="5" presStyleCnt="6" custScaleX="1077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430A459-A9AE-485B-9504-D87FE9F4883E}" type="presOf" srcId="{2A669445-88FE-46BB-91E5-C259B26748F4}" destId="{7F8B91B1-0167-40C8-9524-097069F691DC}" srcOrd="0" destOrd="0" presId="urn:microsoft.com/office/officeart/2005/8/layout/hList6"/>
    <dgm:cxn modelId="{1E1120A3-821B-47C6-8077-4AA5714596D5}" srcId="{2A669445-88FE-46BB-91E5-C259B26748F4}" destId="{F553ECDF-5A18-425B-BE01-C8B89C670054}" srcOrd="5" destOrd="0" parTransId="{CBC4FDD7-61CE-4FEE-8D2D-5FE5791C7D0C}" sibTransId="{0461AFE2-046F-4642-B4FD-0036D2792B6F}"/>
    <dgm:cxn modelId="{D5F373FD-9873-4F22-B857-2EF230E28064}" type="presOf" srcId="{983F83F4-7AC3-4522-852E-A2CD6CE73F35}" destId="{0E099869-15EC-48BB-8866-197C8CD61C36}" srcOrd="0" destOrd="0" presId="urn:microsoft.com/office/officeart/2005/8/layout/hList6"/>
    <dgm:cxn modelId="{DCCCAAE8-214C-48B4-95AF-0D48B9F00CFF}" srcId="{2A669445-88FE-46BB-91E5-C259B26748F4}" destId="{983F83F4-7AC3-4522-852E-A2CD6CE73F35}" srcOrd="4" destOrd="0" parTransId="{D16F1A7B-5F16-4FDF-98AD-977A1AC2003C}" sibTransId="{705CC590-BE86-440F-AADC-161C71C583F9}"/>
    <dgm:cxn modelId="{3691AC58-D90B-4963-8C79-3EC7C93227B5}" srcId="{2A669445-88FE-46BB-91E5-C259B26748F4}" destId="{60008899-DFA7-4D1E-92EE-6D16009CE004}" srcOrd="1" destOrd="0" parTransId="{0B029C4B-871E-4FF1-B4F3-9F469825213F}" sibTransId="{CE578FCB-6986-4B8F-A207-A4EF56966A36}"/>
    <dgm:cxn modelId="{68ABC49E-7052-4BB4-B84B-8423AD39BE74}" srcId="{2A669445-88FE-46BB-91E5-C259B26748F4}" destId="{C587FC13-8B83-4A5C-93A5-804B48EAACBE}" srcOrd="0" destOrd="0" parTransId="{4BB49B5D-7F08-49A9-9716-EA9EC1822C3F}" sibTransId="{C39BEB53-9DB1-4D4E-BD4A-D57558558226}"/>
    <dgm:cxn modelId="{99811FA8-832F-4D13-81A7-92ED9F15E99E}" type="presOf" srcId="{75F05B29-45AE-4BF3-9277-EA6233907CB8}" destId="{CCCCA067-5DEE-4DD9-9369-DCC459E8B5D2}" srcOrd="0" destOrd="0" presId="urn:microsoft.com/office/officeart/2005/8/layout/hList6"/>
    <dgm:cxn modelId="{BB1007B4-F1DA-499C-BE40-A27054519F0F}" type="presOf" srcId="{F553ECDF-5A18-425B-BE01-C8B89C670054}" destId="{B3062F65-3914-4E26-92D8-9238B1C60362}" srcOrd="0" destOrd="0" presId="urn:microsoft.com/office/officeart/2005/8/layout/hList6"/>
    <dgm:cxn modelId="{1D800F25-8177-4CDF-BA33-CFC7AA4E0742}" type="presOf" srcId="{1D63C24C-3816-4ACC-AE0E-3535C17C2E9F}" destId="{E0578AD0-4009-4565-962A-767E2D540893}" srcOrd="0" destOrd="0" presId="urn:microsoft.com/office/officeart/2005/8/layout/hList6"/>
    <dgm:cxn modelId="{69358E05-38E6-4B6D-9C97-01C6CCFB735C}" type="presOf" srcId="{60008899-DFA7-4D1E-92EE-6D16009CE004}" destId="{D21D8A4D-7D21-49BE-A6D8-059936F260FD}" srcOrd="0" destOrd="0" presId="urn:microsoft.com/office/officeart/2005/8/layout/hList6"/>
    <dgm:cxn modelId="{DFD3ACD1-55B6-40FD-B7CC-2DCB60A662C6}" type="presOf" srcId="{C587FC13-8B83-4A5C-93A5-804B48EAACBE}" destId="{F08A4921-D13F-4174-B283-E9A23FA9A04A}" srcOrd="0" destOrd="0" presId="urn:microsoft.com/office/officeart/2005/8/layout/hList6"/>
    <dgm:cxn modelId="{AF688A56-1FDB-4EA4-9910-E2F842579219}" srcId="{2A669445-88FE-46BB-91E5-C259B26748F4}" destId="{75F05B29-45AE-4BF3-9277-EA6233907CB8}" srcOrd="2" destOrd="0" parTransId="{ED5FB06A-6ACA-4164-9DA2-7CC1F4CB0629}" sibTransId="{C16EEE06-13A4-447D-95F0-F149049F14BE}"/>
    <dgm:cxn modelId="{1117F9C3-69B8-4A03-9A02-922E4BCA29FA}" srcId="{2A669445-88FE-46BB-91E5-C259B26748F4}" destId="{1D63C24C-3816-4ACC-AE0E-3535C17C2E9F}" srcOrd="3" destOrd="0" parTransId="{1057C14E-137B-4E49-AE34-C2A06A0E21D8}" sibTransId="{7176EFF3-BE9D-43D7-A2BB-70A841F6121E}"/>
    <dgm:cxn modelId="{B5BA06DD-FE22-4999-8176-B81FD304B3C9}" type="presParOf" srcId="{7F8B91B1-0167-40C8-9524-097069F691DC}" destId="{F08A4921-D13F-4174-B283-E9A23FA9A04A}" srcOrd="0" destOrd="0" presId="urn:microsoft.com/office/officeart/2005/8/layout/hList6"/>
    <dgm:cxn modelId="{B3AC50DA-A7DC-4EE1-A3F5-82A44A6B4D13}" type="presParOf" srcId="{7F8B91B1-0167-40C8-9524-097069F691DC}" destId="{59B20973-75D1-4F83-A8BB-20127D882742}" srcOrd="1" destOrd="0" presId="urn:microsoft.com/office/officeart/2005/8/layout/hList6"/>
    <dgm:cxn modelId="{50B6BFFE-DD10-4D41-894C-09BF44CBD863}" type="presParOf" srcId="{7F8B91B1-0167-40C8-9524-097069F691DC}" destId="{D21D8A4D-7D21-49BE-A6D8-059936F260FD}" srcOrd="2" destOrd="0" presId="urn:microsoft.com/office/officeart/2005/8/layout/hList6"/>
    <dgm:cxn modelId="{8EB9F6DA-E468-4937-92BB-49AC21AD0EF5}" type="presParOf" srcId="{7F8B91B1-0167-40C8-9524-097069F691DC}" destId="{0B2D302A-73C0-4D52-B0F6-390630B3D87D}" srcOrd="3" destOrd="0" presId="urn:microsoft.com/office/officeart/2005/8/layout/hList6"/>
    <dgm:cxn modelId="{DD01FD8D-13E2-448C-9A9D-6D1A69EA74D2}" type="presParOf" srcId="{7F8B91B1-0167-40C8-9524-097069F691DC}" destId="{CCCCA067-5DEE-4DD9-9369-DCC459E8B5D2}" srcOrd="4" destOrd="0" presId="urn:microsoft.com/office/officeart/2005/8/layout/hList6"/>
    <dgm:cxn modelId="{F86F9743-8195-40FF-8B0A-813A6F5A24AD}" type="presParOf" srcId="{7F8B91B1-0167-40C8-9524-097069F691DC}" destId="{6B1BE324-F5A8-49ED-820D-3586777D2E29}" srcOrd="5" destOrd="0" presId="urn:microsoft.com/office/officeart/2005/8/layout/hList6"/>
    <dgm:cxn modelId="{9120C76A-C1CC-45F9-A343-9DBBD4B4EC3C}" type="presParOf" srcId="{7F8B91B1-0167-40C8-9524-097069F691DC}" destId="{E0578AD0-4009-4565-962A-767E2D540893}" srcOrd="6" destOrd="0" presId="urn:microsoft.com/office/officeart/2005/8/layout/hList6"/>
    <dgm:cxn modelId="{B6D4A989-1186-460B-B7EB-12CEE77CD9DB}" type="presParOf" srcId="{7F8B91B1-0167-40C8-9524-097069F691DC}" destId="{D6D146D2-1145-4725-AD2E-06059B217DFC}" srcOrd="7" destOrd="0" presId="urn:microsoft.com/office/officeart/2005/8/layout/hList6"/>
    <dgm:cxn modelId="{94CA0C68-48CB-46F2-B1E9-B0BD2D551C8C}" type="presParOf" srcId="{7F8B91B1-0167-40C8-9524-097069F691DC}" destId="{0E099869-15EC-48BB-8866-197C8CD61C36}" srcOrd="8" destOrd="0" presId="urn:microsoft.com/office/officeart/2005/8/layout/hList6"/>
    <dgm:cxn modelId="{AA637A91-6B55-4978-AC63-1F39AF28D544}" type="presParOf" srcId="{7F8B91B1-0167-40C8-9524-097069F691DC}" destId="{F0090AF0-789B-4404-9CF7-D333FF41C241}" srcOrd="9" destOrd="0" presId="urn:microsoft.com/office/officeart/2005/8/layout/hList6"/>
    <dgm:cxn modelId="{DD130DFD-7873-44B0-9C10-90A36754CB2A}" type="presParOf" srcId="{7F8B91B1-0167-40C8-9524-097069F691DC}" destId="{B3062F65-3914-4E26-92D8-9238B1C60362}" srcOrd="1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08A4921-D13F-4174-B283-E9A23FA9A04A}">
      <dsp:nvSpPr>
        <dsp:cNvPr id="0" name=""/>
        <dsp:cNvSpPr/>
      </dsp:nvSpPr>
      <dsp:spPr>
        <a:xfrm rot="16200000">
          <a:off x="-1205749" y="1207055"/>
          <a:ext cx="4348170" cy="1934059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43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Тематический отбор</a:t>
          </a:r>
          <a:endParaRPr lang="ru-RU" sz="1800" kern="1200" dirty="0"/>
        </a:p>
      </dsp:txBody>
      <dsp:txXfrm rot="16200000">
        <a:off x="-1205749" y="1207055"/>
        <a:ext cx="4348170" cy="1934059"/>
      </dsp:txXfrm>
    </dsp:sp>
    <dsp:sp modelId="{D21D8A4D-7D21-49BE-A6D8-059936F260FD}">
      <dsp:nvSpPr>
        <dsp:cNvPr id="0" name=""/>
        <dsp:cNvSpPr/>
      </dsp:nvSpPr>
      <dsp:spPr>
        <a:xfrm rot="16200000">
          <a:off x="861501" y="1203050"/>
          <a:ext cx="4348170" cy="1942068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43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Прогнозирование ошибок</a:t>
          </a:r>
          <a:endParaRPr lang="ru-RU" sz="1800" kern="1200" dirty="0"/>
        </a:p>
      </dsp:txBody>
      <dsp:txXfrm rot="16200000">
        <a:off x="861501" y="1203050"/>
        <a:ext cx="4348170" cy="1942068"/>
      </dsp:txXfrm>
    </dsp:sp>
    <dsp:sp modelId="{CCCCA067-5DEE-4DD9-9369-DCC459E8B5D2}">
      <dsp:nvSpPr>
        <dsp:cNvPr id="0" name=""/>
        <dsp:cNvSpPr/>
      </dsp:nvSpPr>
      <dsp:spPr>
        <a:xfrm rot="16200000">
          <a:off x="2822965" y="1312841"/>
          <a:ext cx="4348170" cy="1722486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43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Семантический отбор</a:t>
          </a:r>
          <a:endParaRPr lang="ru-RU" sz="1800" kern="1200" dirty="0"/>
        </a:p>
      </dsp:txBody>
      <dsp:txXfrm rot="16200000">
        <a:off x="2822965" y="1312841"/>
        <a:ext cx="4348170" cy="1722486"/>
      </dsp:txXfrm>
    </dsp:sp>
    <dsp:sp modelId="{E0578AD0-4009-4565-962A-767E2D540893}">
      <dsp:nvSpPr>
        <dsp:cNvPr id="0" name=""/>
        <dsp:cNvSpPr/>
      </dsp:nvSpPr>
      <dsp:spPr>
        <a:xfrm rot="16200000">
          <a:off x="4674638" y="1312841"/>
          <a:ext cx="4348170" cy="1722486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43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Принцип сочетаемости</a:t>
          </a:r>
          <a:endParaRPr lang="ru-RU" sz="1800" kern="1200" dirty="0"/>
        </a:p>
      </dsp:txBody>
      <dsp:txXfrm rot="16200000">
        <a:off x="4674638" y="1312841"/>
        <a:ext cx="4348170" cy="1722486"/>
      </dsp:txXfrm>
    </dsp:sp>
    <dsp:sp modelId="{0E099869-15EC-48BB-8866-197C8CD61C36}">
      <dsp:nvSpPr>
        <dsp:cNvPr id="0" name=""/>
        <dsp:cNvSpPr/>
      </dsp:nvSpPr>
      <dsp:spPr>
        <a:xfrm rot="16200000">
          <a:off x="6751311" y="1087841"/>
          <a:ext cx="4348170" cy="2172486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43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Принцип стилистической неограниченности</a:t>
          </a:r>
          <a:endParaRPr lang="ru-RU" sz="1800" kern="1200" dirty="0"/>
        </a:p>
      </dsp:txBody>
      <dsp:txXfrm rot="16200000">
        <a:off x="6751311" y="1087841"/>
        <a:ext cx="4348170" cy="2172486"/>
      </dsp:txXfrm>
    </dsp:sp>
    <dsp:sp modelId="{B3062F65-3914-4E26-92D8-9238B1C60362}">
      <dsp:nvSpPr>
        <dsp:cNvPr id="0" name=""/>
        <dsp:cNvSpPr/>
      </dsp:nvSpPr>
      <dsp:spPr>
        <a:xfrm rot="16200000">
          <a:off x="8895083" y="1245742"/>
          <a:ext cx="4348170" cy="1856685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43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Принцип словообразовательной ценности</a:t>
          </a:r>
          <a:endParaRPr lang="ru-RU" sz="1800" kern="1200" dirty="0"/>
        </a:p>
      </dsp:txBody>
      <dsp:txXfrm rot="16200000">
        <a:off x="8895083" y="1245742"/>
        <a:ext cx="4348170" cy="18566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 ?><Relationships xmlns="http://schemas.openxmlformats.org/package/2006/relationships"><Relationship Id="rId2" Target="../media/image8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11.xml.rels><?xml version="1.0" encoding="UTF-8" standalone="yes" ?><Relationships xmlns="http://schemas.openxmlformats.org/package/2006/relationships"><Relationship Id="rId2" Target="../media/image9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 ?><Relationships xmlns="http://schemas.openxmlformats.org/package/2006/relationships"><Relationship Id="rId2" Target="../media/image11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 ?><Relationships xmlns="http://schemas.openxmlformats.org/package/2006/relationships"><Relationship Id="rId2" Target="../media/image13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 ?><Relationships xmlns="http://schemas.openxmlformats.org/package/2006/relationships"><Relationship Id="rId2" Target="../media/image1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3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4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 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7.xml.rels><?xml version="1.0" encoding="UTF-8" standalone="yes" ?><Relationships xmlns="http://schemas.openxmlformats.org/package/2006/relationships"><Relationship Id="rId2" Target="../media/image5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8.xml.rels><?xml version="1.0" encoding="UTF-8" standalone="yes" ?><Relationships xmlns="http://schemas.openxmlformats.org/package/2006/relationships"><Relationship Id="rId2" Target="../media/image6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2" Target="../media/image7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45784" y="982066"/>
            <a:ext cx="8915399" cy="4224270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 </a:t>
            </a:r>
            <a:r>
              <a:rPr lang="ru-RU" sz="6600" b="1" i="1" dirty="0"/>
              <a:t>Принципы отбора лексического материала</a:t>
            </a:r>
          </a:p>
        </p:txBody>
      </p:sp>
      <p:sp>
        <p:nvSpPr>
          <p:cNvPr id="3" name="Подзаголовок 2"/>
          <p:cNvSpPr>
            <a:spLocks noGrp="1"/>
          </p:cNvSpPr>
          <p:nvPr/>
        </p:nvSpPr>
        <p:spPr>
          <a:xfrm>
            <a:off x="5184623" y="5308599"/>
            <a:ext cx="6815669" cy="132080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 smtClean="0"/>
              <a:t>Соколова Ю.И.</a:t>
            </a:r>
          </a:p>
          <a:p>
            <a:r>
              <a:rPr lang="ru-RU" sz="2800" b="1" dirty="0" smtClean="0"/>
              <a:t>Общеобразовательная школа № 7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xmlns="" val="415114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7432" y="446088"/>
            <a:ext cx="5076980" cy="1563016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/>
              <a:t>Принцип стилистической неограниченности - 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52823" y="1582346"/>
            <a:ext cx="5718461" cy="2899501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17432" y="2240924"/>
            <a:ext cx="5076979" cy="3620125"/>
          </a:xfrm>
        </p:spPr>
        <p:txBody>
          <a:bodyPr>
            <a:noAutofit/>
          </a:bodyPr>
          <a:lstStyle/>
          <a:p>
            <a:r>
              <a:rPr lang="ru-RU" sz="2400" dirty="0" smtClean="0"/>
              <a:t>принцип </a:t>
            </a:r>
            <a:r>
              <a:rPr lang="ru-RU" sz="2400" dirty="0"/>
              <a:t>принадлежности слова нейтральному, литературному, разговорному, </a:t>
            </a:r>
            <a:r>
              <a:rPr lang="ru-RU" sz="2400" dirty="0" err="1"/>
              <a:t>книжно</a:t>
            </a:r>
            <a:r>
              <a:rPr lang="ru-RU" sz="2400" dirty="0"/>
              <a:t> - письменному языку. Согласно этому принципу процент лексики повышается с классом: чем младше класс, тем нейтральнее по стилю лексика.</a:t>
            </a:r>
          </a:p>
        </p:txBody>
      </p:sp>
    </p:spTree>
    <p:extLst>
      <p:ext uri="{BB962C8B-B14F-4D97-AF65-F5344CB8AC3E}">
        <p14:creationId xmlns:p14="http://schemas.microsoft.com/office/powerpoint/2010/main" xmlns="" val="130684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6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4552" y="677907"/>
            <a:ext cx="5089859" cy="1537258"/>
          </a:xfrm>
        </p:spPr>
        <p:txBody>
          <a:bodyPr>
            <a:noAutofit/>
          </a:bodyPr>
          <a:lstStyle/>
          <a:p>
            <a:pPr algn="ctr"/>
            <a:r>
              <a:rPr b="1" dirty="0" lang="ru-RU" sz="3200"/>
              <a:t>Принцип словообразовательной ценности - </a:t>
            </a:r>
          </a:p>
        </p:txBody>
      </p:sp>
      <p:pic>
        <p:nvPicPr>
          <p:cNvPr id="5" name="Объект 4"/>
          <p:cNvPicPr>
            <a:picLocks noChangeAspect="1" noGrp="1"/>
          </p:cNvPicPr>
          <p:nvPr>
            <p:ph idx="1"/>
          </p:nvPr>
        </p:nvPicPr>
        <p:blipFill rotWithShape="1">
          <a:blip r:embed="rId2"/>
          <a:srcRect b="63"/>
          <a:stretch/>
        </p:blipFill>
        <p:spPr>
          <a:xfrm>
            <a:off x="6094411" y="1455167"/>
            <a:ext cx="5726021" cy="3928201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idx="2" sz="half" type="body"/>
          </p:nvPr>
        </p:nvSpPr>
        <p:spPr>
          <a:xfrm>
            <a:off x="1468192" y="2640169"/>
            <a:ext cx="4626219" cy="3220879"/>
          </a:xfrm>
        </p:spPr>
        <p:txBody>
          <a:bodyPr>
            <a:normAutofit/>
          </a:bodyPr>
          <a:lstStyle/>
          <a:p>
            <a:r>
              <a:rPr dirty="0" lang="ru-RU" smtClean="0" sz="2400"/>
              <a:t> это </a:t>
            </a:r>
            <a:r>
              <a:rPr dirty="0" lang="ru-RU" sz="2400"/>
              <a:t>принцип способности слов образовывать новые слова с помощью префиксов, аффиксов.</a:t>
            </a:r>
          </a:p>
        </p:txBody>
      </p:sp>
    </p:spTree>
    <p:extLst>
      <p:ext uri="{BB962C8B-B14F-4D97-AF65-F5344CB8AC3E}">
        <p14:creationId xmlns:p14="http://schemas.microsoft.com/office/powerpoint/2010/main" xmlns="" val="545123895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withEffect" presetClass="entr" presetID="21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1)" transition="in">
                                      <p:cBhvr>
                                        <p:cTn dur="2000" id="7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8" nodeType="withEffect" presetClass="entr" presetID="21" presetSubtype="1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1)" transition="in">
                                      <p:cBhvr>
                                        <p:cTn dur="2000" id="10"/>
                                        <p:tgtEl>
                                          <p:spTgt spid="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1">
                            <p:stCondLst>
                              <p:cond delay="2250"/>
                            </p:stCondLst>
                            <p:childTnLst>
                              <p:par>
                                <p:cTn fill="hold" id="12" nodeType="afterEffect" presetClass="entr" presetID="21" presetSubtype="1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1)" transition="in">
                                      <p:cBhvr>
                                        <p:cTn dur="2000" id="14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  <p:bldP build="p" grpId="0" spid="4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18648" y="1531658"/>
            <a:ext cx="6792037" cy="3813073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67995" y="1422400"/>
            <a:ext cx="3505199" cy="4262436"/>
          </a:xfrm>
        </p:spPr>
        <p:txBody>
          <a:bodyPr/>
          <a:lstStyle/>
          <a:p>
            <a:r>
              <a:rPr lang="ru-RU" sz="2800" dirty="0"/>
              <a:t>Для закрепления  лексического материала используются различные типы лексических упражнений, направленных на </a:t>
            </a:r>
            <a:r>
              <a:rPr lang="ru-RU" sz="2800" dirty="0" err="1"/>
              <a:t>семантизацию</a:t>
            </a:r>
            <a:r>
              <a:rPr lang="ru-RU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xmlns="" val="3753746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2890" y="446088"/>
            <a:ext cx="4381521" cy="97631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/>
              <a:t>Тренировочные упражнения: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23013" y="1386929"/>
            <a:ext cx="5181600" cy="3533280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65162" y="1598613"/>
            <a:ext cx="4729250" cy="4673398"/>
          </a:xfrm>
        </p:spPr>
        <p:txBody>
          <a:bodyPr>
            <a:normAutofit/>
          </a:bodyPr>
          <a:lstStyle/>
          <a:p>
            <a:r>
              <a:rPr lang="ru-RU" sz="2000" dirty="0"/>
              <a:t>•	Догадайтесь о значении слов, сходных с русскими, и проверьте точность догадки по словарю.</a:t>
            </a:r>
          </a:p>
          <a:p>
            <a:r>
              <a:rPr lang="ru-RU" sz="2000" dirty="0"/>
              <a:t>•	Найдите в тексте сочетания с указанным словом.</a:t>
            </a:r>
          </a:p>
          <a:p>
            <a:r>
              <a:rPr lang="ru-RU" sz="2000" dirty="0"/>
              <a:t>•	Произнесите словосочетание на иностранном языке, опираясь на список русских словосочетаний или подбирая соответствующие им иностранные слова из отдельного списка.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9456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1978" y="206062"/>
            <a:ext cx="4922434" cy="1216338"/>
          </a:xfrm>
        </p:spPr>
        <p:txBody>
          <a:bodyPr>
            <a:noAutofit/>
          </a:bodyPr>
          <a:lstStyle/>
          <a:p>
            <a:pPr algn="ctr"/>
            <a:r>
              <a:rPr b="1" dirty="0" lang="ru-RU" sz="2800"/>
              <a:t>Подстановочные и конструктивные упражнения</a:t>
            </a:r>
            <a:r>
              <a:rPr b="1" dirty="0" lang="ru-RU" smtClean="0" sz="2800"/>
              <a:t>:</a:t>
            </a:r>
            <a:endParaRPr b="1" dirty="0" lang="ru-RU" sz="2800"/>
          </a:p>
        </p:txBody>
      </p:sp>
      <p:pic>
        <p:nvPicPr>
          <p:cNvPr id="5" name="Объект 4"/>
          <p:cNvPicPr>
            <a:picLocks noChangeAspect="1"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7"/>
          <a:stretch/>
        </p:blipFill>
        <p:spPr>
          <a:xfrm>
            <a:off x="6321622" y="582412"/>
            <a:ext cx="5681488" cy="5328991"/>
          </a:xfrm>
        </p:spPr>
      </p:pic>
      <p:sp>
        <p:nvSpPr>
          <p:cNvPr id="4" name="Текст 3"/>
          <p:cNvSpPr>
            <a:spLocks noGrp="1"/>
          </p:cNvSpPr>
          <p:nvPr>
            <p:ph idx="2" sz="half" type="body"/>
          </p:nvPr>
        </p:nvSpPr>
        <p:spPr>
          <a:xfrm>
            <a:off x="1171978" y="1598613"/>
            <a:ext cx="4922433" cy="4673398"/>
          </a:xfrm>
        </p:spPr>
        <p:txBody>
          <a:bodyPr>
            <a:noAutofit/>
          </a:bodyPr>
          <a:lstStyle/>
          <a:p>
            <a:r>
              <a:rPr dirty="0" lang="ru-RU" smtClean="0" sz="2000"/>
              <a:t>•</a:t>
            </a:r>
            <a:r>
              <a:rPr dirty="0" lang="ru-RU" sz="2000"/>
              <a:t>	Подставьте словосочетания в предложения в соответствии с контекстом.</a:t>
            </a:r>
          </a:p>
          <a:p>
            <a:r>
              <a:rPr dirty="0" lang="ru-RU" sz="2000"/>
              <a:t>•	Подберите к рисункам подписи в форме подходящих словосочетаний.</a:t>
            </a:r>
          </a:p>
          <a:p>
            <a:r>
              <a:rPr dirty="0" lang="ru-RU" sz="2000"/>
              <a:t>•	Исправьте в подчеркнутых предложениях «опечатки».</a:t>
            </a:r>
          </a:p>
          <a:p>
            <a:r>
              <a:rPr dirty="0" lang="ru-RU" sz="2000"/>
              <a:t>•	Подберите к дефинициям подходящие слова из списка.</a:t>
            </a:r>
          </a:p>
          <a:p>
            <a:r>
              <a:rPr dirty="0" lang="ru-RU" sz="2000"/>
              <a:t>•	Вставьте недостающие в словах словообразовательные элементы (суффиксы, префиксы, окончания).</a:t>
            </a:r>
          </a:p>
          <a:p>
            <a:endParaRPr dirty="0" lang="ru-RU" sz="2000"/>
          </a:p>
        </p:txBody>
      </p:sp>
    </p:spTree>
    <p:extLst>
      <p:ext uri="{BB962C8B-B14F-4D97-AF65-F5344CB8AC3E}">
        <p14:creationId xmlns:p14="http://schemas.microsoft.com/office/powerpoint/2010/main" xmlns="" val="3822745693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with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0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0" id="11" nodeType="afterEffect" presetClass="entr" presetID="42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3"/>
                                        <p:tgtEl>
                                          <p:spTgt spid="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14"/>
                                        <p:tgtEl>
                                          <p:spTgt spid="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5"/>
                                        <p:tgtEl>
                                          <p:spTgt spid="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6">
                            <p:stCondLst>
                              <p:cond delay="2250"/>
                            </p:stCondLst>
                            <p:childTnLst>
                              <p:par>
                                <p:cTn fill="hold" grpId="0" id="17" nodeType="afterEffect" presetClass="entr" presetID="42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9"/>
                                        <p:tgtEl>
                                          <p:spTgt spid="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20"/>
                                        <p:tgtEl>
                                          <p:spTgt spid="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1"/>
                                        <p:tgtEl>
                                          <p:spTgt spid="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2">
                            <p:stCondLst>
                              <p:cond delay="3500"/>
                            </p:stCondLst>
                            <p:childTnLst>
                              <p:par>
                                <p:cTn fill="hold" grpId="0" id="23" nodeType="afterEffect" presetClass="entr" presetID="42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25"/>
                                        <p:tgtEl>
                                          <p:spTgt spid="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26"/>
                                        <p:tgtEl>
                                          <p:spTgt spid="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7"/>
                                        <p:tgtEl>
                                          <p:spTgt spid="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8">
                            <p:stCondLst>
                              <p:cond delay="4750"/>
                            </p:stCondLst>
                            <p:childTnLst>
                              <p:par>
                                <p:cTn fill="hold" grpId="0" id="29" nodeType="afterEffect" presetClass="entr" presetID="42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31"/>
                                        <p:tgtEl>
                                          <p:spTgt spid="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32"/>
                                        <p:tgtEl>
                                          <p:spTgt spid="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3"/>
                                        <p:tgtEl>
                                          <p:spTgt spid="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4">
                            <p:stCondLst>
                              <p:cond delay="6000"/>
                            </p:stCondLst>
                            <p:childTnLst>
                              <p:par>
                                <p:cTn fill="hold" grpId="0" id="35" nodeType="afterEffect" presetClass="entr" presetID="42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37"/>
                                        <p:tgtEl>
                                          <p:spTgt spid="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38"/>
                                        <p:tgtEl>
                                          <p:spTgt spid="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9"/>
                                        <p:tgtEl>
                                          <p:spTgt spid="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40" nodeType="withEffect" presetClass="entr" presetID="42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 id="4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42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43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44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  <p:bldP build="p" grpId="0" spid="4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3950" y="446088"/>
            <a:ext cx="4600462" cy="97631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/>
              <a:t>Трансформационные упражнения</a:t>
            </a:r>
            <a:r>
              <a:rPr lang="ru-RU" sz="2800" b="1" dirty="0" smtClean="0"/>
              <a:t>:</a:t>
            </a:r>
            <a:endParaRPr lang="ru-RU" sz="28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32552" y="1598613"/>
            <a:ext cx="4755992" cy="3629573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00766" y="1598613"/>
            <a:ext cx="4793645" cy="4262436"/>
          </a:xfrm>
        </p:spPr>
        <p:txBody>
          <a:bodyPr/>
          <a:lstStyle/>
          <a:p>
            <a:r>
              <a:rPr lang="ru-RU" sz="2000" dirty="0" smtClean="0"/>
              <a:t>•</a:t>
            </a:r>
            <a:r>
              <a:rPr lang="ru-RU" sz="2000" dirty="0"/>
              <a:t>	Замените в предложениях универсальный глагол «делать» глаголами с более конкретными значениями в соответствии с контекстом (глаголы приводятся).</a:t>
            </a:r>
          </a:p>
          <a:p>
            <a:r>
              <a:rPr lang="ru-RU" sz="2000" dirty="0"/>
              <a:t>•	Замените развернутые описания в предложениях одним словом.</a:t>
            </a:r>
          </a:p>
          <a:p>
            <a:endParaRPr lang="ru-RU" sz="2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87518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798" y="446087"/>
            <a:ext cx="4690614" cy="1152525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/>
              <a:t>Упражнения для активизации лексики в речи</a:t>
            </a:r>
            <a:r>
              <a:rPr lang="ru-RU" sz="2800" b="1" dirty="0" smtClean="0"/>
              <a:t>:</a:t>
            </a:r>
            <a:endParaRPr lang="ru-RU" sz="28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51561" y="0"/>
            <a:ext cx="3788303" cy="6747916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62130" y="1893193"/>
            <a:ext cx="4832281" cy="3967855"/>
          </a:xfrm>
        </p:spPr>
        <p:txBody>
          <a:bodyPr>
            <a:normAutofit/>
          </a:bodyPr>
          <a:lstStyle/>
          <a:p>
            <a:r>
              <a:rPr lang="ru-RU" sz="2000" dirty="0" smtClean="0"/>
              <a:t>•</a:t>
            </a:r>
            <a:r>
              <a:rPr lang="ru-RU" sz="2000" dirty="0"/>
              <a:t>	Опишите рисунок (серию рисунков), используя подходящие по смыслу словосочетания.</a:t>
            </a:r>
          </a:p>
          <a:p>
            <a:r>
              <a:rPr lang="ru-RU" sz="2000" dirty="0"/>
              <a:t>•	Составьте монолог, используя слово (указывается) со всеми значениями.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3698677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33166" y="797628"/>
            <a:ext cx="5838118" cy="4031950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545465" y="1764406"/>
            <a:ext cx="4548946" cy="4096643"/>
          </a:xfrm>
        </p:spPr>
        <p:txBody>
          <a:bodyPr>
            <a:normAutofit/>
          </a:bodyPr>
          <a:lstStyle/>
          <a:p>
            <a:r>
              <a:rPr lang="ru-RU" sz="2400" dirty="0"/>
              <a:t>Содержание обучения лексической стороне речи предусматривает владение лексическим минимумом, обеспечивающим возможность общения в бытовой и социально-культурной сферах. </a:t>
            </a:r>
          </a:p>
        </p:txBody>
      </p:sp>
    </p:spTree>
    <p:extLst>
      <p:ext uri="{BB962C8B-B14F-4D97-AF65-F5344CB8AC3E}">
        <p14:creationId xmlns:p14="http://schemas.microsoft.com/office/powerpoint/2010/main" xmlns="" val="3773474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23013" y="1210469"/>
            <a:ext cx="5181600" cy="3886200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61376" y="446088"/>
            <a:ext cx="4433036" cy="5414961"/>
          </a:xfrm>
        </p:spPr>
        <p:txBody>
          <a:bodyPr>
            <a:normAutofit/>
          </a:bodyPr>
          <a:lstStyle/>
          <a:p>
            <a:r>
              <a:rPr lang="ru-RU" sz="2400" dirty="0"/>
              <a:t>Сущность отбора лексики, производимого в учебных целях, состоит в том, чтобы из множества слов, устойчивых словосочетаний и речевых клише, входящих в лексический состав данного курса, выделить ту часть, которая по своему составу и объему соответствует целям и условиям данного курса обучения.</a:t>
            </a:r>
          </a:p>
        </p:txBody>
      </p:sp>
    </p:spTree>
    <p:extLst>
      <p:ext uri="{BB962C8B-B14F-4D97-AF65-F5344CB8AC3E}">
        <p14:creationId xmlns:p14="http://schemas.microsoft.com/office/powerpoint/2010/main" xmlns="" val="3971545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23013" y="1228975"/>
            <a:ext cx="5181600" cy="3849188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49252" y="446088"/>
            <a:ext cx="4845160" cy="5414961"/>
          </a:xfrm>
        </p:spPr>
        <p:txBody>
          <a:bodyPr/>
          <a:lstStyle/>
          <a:p>
            <a:r>
              <a:rPr lang="ru-RU" dirty="0"/>
              <a:t> </a:t>
            </a:r>
            <a:r>
              <a:rPr lang="ru-RU" sz="2400" dirty="0"/>
              <a:t>Отобранный минимум лексики должен при этом с достаточной надежностью обеспечивать развитие речевых умений и навыков, требуемых программой, быть посильным для данного контингента учащихся в рамках наличной </a:t>
            </a:r>
            <a:r>
              <a:rPr lang="ru-RU" sz="2400" dirty="0" smtClean="0"/>
              <a:t>читки </a:t>
            </a:r>
            <a:r>
              <a:rPr lang="ru-RU" sz="2400" dirty="0"/>
              <a:t>часов, способствовать решению образовательных и воспитательных задач.</a:t>
            </a:r>
          </a:p>
        </p:txBody>
      </p:sp>
    </p:spTree>
    <p:extLst>
      <p:ext uri="{BB962C8B-B14F-4D97-AF65-F5344CB8AC3E}">
        <p14:creationId xmlns:p14="http://schemas.microsoft.com/office/powerpoint/2010/main" xmlns="" val="1517482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2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25769" y="446087"/>
            <a:ext cx="9813701" cy="115252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b="1" dirty="0"/>
              <a:t>Под принципами отбора принято понимать измерительные признаки и показатели, на основе которых производится оценка лексики: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3852876775"/>
              </p:ext>
            </p:extLst>
          </p:nvPr>
        </p:nvGraphicFramePr>
        <p:xfrm>
          <a:off x="193183" y="1790163"/>
          <a:ext cx="11998817" cy="43481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671291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5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3494" y="446088"/>
            <a:ext cx="4870918" cy="149862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/>
              <a:t>Тематический</a:t>
            </a:r>
            <a:br>
              <a:rPr lang="ru-RU" sz="3200" b="1" dirty="0" smtClean="0"/>
            </a:br>
            <a:r>
              <a:rPr lang="ru-RU" sz="3200" b="1" dirty="0" smtClean="0"/>
              <a:t> </a:t>
            </a:r>
            <a:r>
              <a:rPr lang="ru-RU" sz="3200" b="1" dirty="0"/>
              <a:t>отбор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23013" y="1427698"/>
            <a:ext cx="5181600" cy="3451742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03042" y="2627289"/>
            <a:ext cx="4291369" cy="3233759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Под </a:t>
            </a:r>
            <a:r>
              <a:rPr lang="ru-RU" sz="2400" dirty="0"/>
              <a:t>ним понимается отбор довольно ограниченного количества специальных слов и выражений, без которых </a:t>
            </a:r>
            <a:r>
              <a:rPr lang="ru-RU" sz="2400" dirty="0" smtClean="0"/>
              <a:t>невозможно </a:t>
            </a:r>
            <a:r>
              <a:rPr lang="ru-RU" sz="2400" dirty="0"/>
              <a:t>общение по той или иной теме.</a:t>
            </a:r>
          </a:p>
        </p:txBody>
      </p:sp>
    </p:spTree>
    <p:extLst>
      <p:ext uri="{BB962C8B-B14F-4D97-AF65-F5344CB8AC3E}">
        <p14:creationId xmlns:p14="http://schemas.microsoft.com/office/powerpoint/2010/main" xmlns="" val="2704446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6068" y="446088"/>
            <a:ext cx="5038343" cy="1228166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/>
              <a:t>Прогнозирование ошибок 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23013" y="1117940"/>
            <a:ext cx="5181600" cy="4071257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87888" y="1674255"/>
            <a:ext cx="4806524" cy="4868214"/>
          </a:xfrm>
        </p:spPr>
        <p:txBody>
          <a:bodyPr>
            <a:noAutofit/>
          </a:bodyPr>
          <a:lstStyle/>
          <a:p>
            <a:r>
              <a:rPr lang="ru-RU" sz="1700" dirty="0" smtClean="0"/>
              <a:t>При </a:t>
            </a:r>
            <a:r>
              <a:rPr lang="ru-RU" sz="1700" dirty="0"/>
              <a:t>передаче своих мыслей </a:t>
            </a:r>
            <a:r>
              <a:rPr lang="ru-RU" sz="1700" dirty="0" smtClean="0"/>
              <a:t>учащийся </a:t>
            </a:r>
            <a:r>
              <a:rPr lang="ru-RU" sz="1700" dirty="0"/>
              <a:t>пытается в иноязычной речевой деятельности руководствоваться объемом и системами значений слов и словосочетаний родного языка, строить фразы по структурно - речевым образцам, свойственным родному языку. Поэтому методисты и пытаются определить, какими наиболее употребляемыми и ценными для общения лексическими единицами могут быть переданы в английском языке наиболее коммуникативно ценные лексические единицы </a:t>
            </a:r>
            <a:r>
              <a:rPr lang="ru-RU" sz="1700" dirty="0" smtClean="0"/>
              <a:t>родного </a:t>
            </a:r>
            <a:r>
              <a:rPr lang="ru-RU" sz="1700" dirty="0"/>
              <a:t>языка, расходящиеся по своей смысловой структуре или по структурно- речевым моделям с соответствующими словами, выражениями и конструкциями английского языка.</a:t>
            </a:r>
          </a:p>
        </p:txBody>
      </p:sp>
    </p:spTree>
    <p:extLst>
      <p:ext uri="{BB962C8B-B14F-4D97-AF65-F5344CB8AC3E}">
        <p14:creationId xmlns:p14="http://schemas.microsoft.com/office/powerpoint/2010/main" xmlns="" val="1882829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1674" y="446087"/>
            <a:ext cx="5102738" cy="1485743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/>
              <a:t>Семантический </a:t>
            </a:r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ru-RU" sz="3200" b="1" dirty="0" smtClean="0"/>
              <a:t>отбор</a:t>
            </a:r>
            <a:endParaRPr lang="ru-RU" sz="32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23013" y="1210469"/>
            <a:ext cx="5181600" cy="3886200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25770" y="2562895"/>
            <a:ext cx="4368642" cy="3298153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Отбираемые </a:t>
            </a:r>
            <a:r>
              <a:rPr lang="ru-RU" sz="2400" dirty="0"/>
              <a:t>слова должны выражать наиболее важные понятия, соответствующие изучаемой тематике устной и письменной речи.</a:t>
            </a:r>
          </a:p>
        </p:txBody>
      </p:sp>
    </p:spTree>
    <p:extLst>
      <p:ext uri="{BB962C8B-B14F-4D97-AF65-F5344CB8AC3E}">
        <p14:creationId xmlns:p14="http://schemas.microsoft.com/office/powerpoint/2010/main" xmlns="" val="298967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6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8490" y="446087"/>
            <a:ext cx="5295921" cy="1241045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/>
              <a:t>Принцип </a:t>
            </a:r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ru-RU" sz="3200" b="1" dirty="0" smtClean="0"/>
              <a:t>сочетаемости</a:t>
            </a:r>
            <a:r>
              <a:rPr lang="ru-RU" sz="3200" b="1" dirty="0"/>
              <a:t>. 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23013" y="1409097"/>
            <a:ext cx="5181600" cy="3488944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68192" y="2421228"/>
            <a:ext cx="4626220" cy="343982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Ценность </a:t>
            </a:r>
            <a:r>
              <a:rPr lang="ru-RU" sz="2400" dirty="0"/>
              <a:t>лексики определяется в зависимости от ее способности сочетаться с другими словами. Чем выше сочетаемость слова</a:t>
            </a:r>
            <a:r>
              <a:rPr lang="ru-RU" sz="2400"/>
              <a:t>, </a:t>
            </a:r>
            <a:r>
              <a:rPr lang="ru-RU" sz="2400" smtClean="0"/>
              <a:t>тем </a:t>
            </a:r>
            <a:r>
              <a:rPr lang="ru-RU" sz="2400" dirty="0"/>
              <a:t>оно более коммуникативно ценно. </a:t>
            </a:r>
          </a:p>
        </p:txBody>
      </p:sp>
    </p:spTree>
    <p:extLst>
      <p:ext uri="{BB962C8B-B14F-4D97-AF65-F5344CB8AC3E}">
        <p14:creationId xmlns:p14="http://schemas.microsoft.com/office/powerpoint/2010/main" xmlns="" val="2146808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123</TotalTime>
  <Words>390</Words>
  <Application>Microsoft Office PowerPoint</Application>
  <PresentationFormat>Произвольный</PresentationFormat>
  <Paragraphs>42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Легкий дым</vt:lpstr>
      <vt:lpstr> Принципы отбора лексического материала</vt:lpstr>
      <vt:lpstr>Слайд 2</vt:lpstr>
      <vt:lpstr>Слайд 3</vt:lpstr>
      <vt:lpstr>Слайд 4</vt:lpstr>
      <vt:lpstr>Под принципами отбора принято понимать измерительные признаки и показатели, на основе которых производится оценка лексики: </vt:lpstr>
      <vt:lpstr>Тематический  отбор</vt:lpstr>
      <vt:lpstr>Прогнозирование ошибок </vt:lpstr>
      <vt:lpstr>Семантический  отбор</vt:lpstr>
      <vt:lpstr>Принцип  сочетаемости. </vt:lpstr>
      <vt:lpstr>Принцип стилистической неограниченности - </vt:lpstr>
      <vt:lpstr>Принцип словообразовательной ценности - </vt:lpstr>
      <vt:lpstr>Слайд 12</vt:lpstr>
      <vt:lpstr>Тренировочные упражнения:</vt:lpstr>
      <vt:lpstr>Подстановочные и конструктивные упражнения:</vt:lpstr>
      <vt:lpstr>Трансформационные упражнения:</vt:lpstr>
      <vt:lpstr>Упражнения для активизации лексики в речи: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Принципы отбора лексического материала</dc:title>
  <dc:creator>Asus</dc:creator>
  <cp:lastModifiedBy>user</cp:lastModifiedBy>
  <cp:revision>14</cp:revision>
  <dcterms:created xsi:type="dcterms:W3CDTF">2014-10-25T08:21:47Z</dcterms:created>
  <dcterms:modified xsi:type="dcterms:W3CDTF">2014-11-03T10:55:49Z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414275</vt:lpwstr>
  </property>
  <property fmtid="{D5CDD505-2E9C-101B-9397-08002B2CF9AE}" name="NXPowerLiteVersion" pid="3">
    <vt:lpwstr>D4.1.4</vt:lpwstr>
  </property>
</Properties>
</file>