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5656" y="260648"/>
            <a:ext cx="6870700" cy="1371600"/>
          </a:xfrm>
        </p:spPr>
        <p:txBody>
          <a:bodyPr/>
          <a:lstStyle/>
          <a:p>
            <a:r>
              <a:rPr lang="uk-UA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Хімічні властивості</a:t>
            </a:r>
            <a:endParaRPr lang="ru-RU" alt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640" y="1484784"/>
            <a:ext cx="7239000" cy="3657600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uk-UA" altLang="ru-RU" b="1" u="sng" dirty="0">
                <a:solidFill>
                  <a:srgbClr val="C00000"/>
                </a:solidFill>
              </a:rPr>
              <a:t>Дія на </a:t>
            </a:r>
            <a:r>
              <a:rPr lang="uk-UA" altLang="ru-RU" b="1" u="sng" dirty="0" smtClean="0">
                <a:solidFill>
                  <a:srgbClr val="C00000"/>
                </a:solidFill>
              </a:rPr>
              <a:t>індикатори</a:t>
            </a:r>
          </a:p>
          <a:p>
            <a:pPr marL="0" indent="0">
              <a:buFontTx/>
              <a:buNone/>
            </a:pPr>
            <a:endParaRPr lang="uk-UA" altLang="ru-RU" b="1" u="sng" dirty="0">
              <a:solidFill>
                <a:srgbClr val="C00000"/>
              </a:solidFill>
            </a:endParaRPr>
          </a:p>
          <a:p>
            <a:pPr marL="0" indent="0"/>
            <a:r>
              <a:rPr lang="uk-UA" altLang="ru-RU" b="1" dirty="0"/>
              <a:t>Лакмус – рожевий</a:t>
            </a:r>
          </a:p>
          <a:p>
            <a:pPr marL="0" indent="0"/>
            <a:r>
              <a:rPr lang="uk-UA" altLang="ru-RU" b="1" dirty="0"/>
              <a:t>Метилоранж – червоний</a:t>
            </a:r>
          </a:p>
          <a:p>
            <a:pPr marL="0" indent="0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862338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19672" y="274638"/>
            <a:ext cx="6609928" cy="1143000"/>
          </a:xfrm>
        </p:spPr>
        <p:txBody>
          <a:bodyPr/>
          <a:lstStyle/>
          <a:p>
            <a:r>
              <a:rPr lang="uk-UA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 з металами</a:t>
            </a:r>
            <a:endParaRPr lang="ru-RU" alt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547664" y="1600200"/>
            <a:ext cx="6681936" cy="4525963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uk-UA" altLang="ru-RU" sz="3600" dirty="0"/>
              <a:t>Більшість кислот (крім нітратної) реагує з активними металами з виділенням водню й утворенням солей</a:t>
            </a:r>
          </a:p>
          <a:p>
            <a:pPr marL="0" indent="0"/>
            <a:r>
              <a:rPr lang="uk-UA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2А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uk-UA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uk-UA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6HCl</a:t>
            </a:r>
            <a:r>
              <a:rPr lang="uk-UA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uk-UA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2AlCl</a:t>
            </a:r>
            <a:r>
              <a:rPr lang="en-US" altLang="ru-RU" sz="36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altLang="ru-RU" sz="36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uk-UA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uk-UA" altLang="ru-RU" sz="36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</a:t>
            </a:r>
            <a:endParaRPr lang="uk-UA" alt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itchFamily="18" charset="2"/>
            </a:endParaRPr>
          </a:p>
          <a:p>
            <a:pPr marL="0" indent="0"/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Ag</a:t>
            </a:r>
            <a:r>
              <a:rPr lang="uk-UA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+</a:t>
            </a:r>
            <a:r>
              <a:rPr lang="uk-UA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HCl</a:t>
            </a:r>
            <a:r>
              <a:rPr lang="uk-UA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</a:t>
            </a:r>
          </a:p>
        </p:txBody>
      </p:sp>
    </p:spTree>
    <p:extLst>
      <p:ext uri="{BB962C8B-B14F-4D97-AF65-F5344CB8AC3E}">
        <p14:creationId xmlns:p14="http://schemas.microsoft.com/office/powerpoint/2010/main" val="27413036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274638"/>
            <a:ext cx="6897960" cy="1143000"/>
          </a:xfrm>
        </p:spPr>
        <p:txBody>
          <a:bodyPr>
            <a:normAutofit fontScale="90000"/>
          </a:bodyPr>
          <a:lstStyle/>
          <a:p>
            <a:r>
              <a:rPr lang="uk-UA" alt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 з основними оксидами та основами </a:t>
            </a:r>
            <a:endParaRPr lang="ru-RU" alt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259632" y="1600200"/>
            <a:ext cx="7416824" cy="4525963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uk-UA" altLang="ru-RU" sz="3600" dirty="0"/>
              <a:t>Продуктами реакцій є сіль та вода</a:t>
            </a:r>
            <a:endParaRPr lang="en-US" altLang="ru-RU" sz="3600" dirty="0"/>
          </a:p>
          <a:p>
            <a:pPr marL="0" indent="0"/>
            <a:endParaRPr lang="uk-UA" altLang="ru-RU" sz="3600" dirty="0"/>
          </a:p>
          <a:p>
            <a:pPr marL="0" indent="0"/>
            <a:r>
              <a:rPr lang="en-US" alt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altLang="ru-RU" sz="34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+ 2HCl = 2LiCl + H</a:t>
            </a:r>
            <a:r>
              <a:rPr lang="en-US" altLang="ru-RU" sz="34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marL="0" indent="0"/>
            <a:endParaRPr lang="en-US" altLang="ru-RU" sz="3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Ca(OH)</a:t>
            </a:r>
            <a:r>
              <a:rPr lang="en-US" altLang="ru-RU" sz="34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+ 2HNO</a:t>
            </a:r>
            <a:r>
              <a:rPr lang="en-US" altLang="ru-RU" sz="34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Ca(NO</a:t>
            </a:r>
            <a:r>
              <a:rPr lang="en-US" altLang="ru-RU" sz="34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34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 sz="3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34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3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altLang="ru-RU" sz="3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855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304800"/>
            <a:ext cx="7924800" cy="762000"/>
          </a:xfrm>
        </p:spPr>
        <p:txBody>
          <a:bodyPr/>
          <a:lstStyle/>
          <a:p>
            <a:r>
              <a:rPr lang="uk-UA" alt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 із солями</a:t>
            </a:r>
            <a:endParaRPr lang="ru-RU" alt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187624" y="1371600"/>
            <a:ext cx="7422976" cy="441960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uk-UA" altLang="ru-RU" dirty="0"/>
              <a:t>відбуваються за умови: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uk-UA" altLang="ru-RU" dirty="0"/>
              <a:t>а) продукт реакції випадає в осад (див. табл. Розчинності…)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uk-UA" altLang="ru-RU" dirty="0"/>
              <a:t>	</a:t>
            </a:r>
            <a:r>
              <a:rPr lang="en-US" altLang="ru-RU" dirty="0" smtClean="0">
                <a:solidFill>
                  <a:srgbClr val="002060"/>
                </a:solidFill>
              </a:rPr>
              <a:t>BaCl</a:t>
            </a:r>
            <a:r>
              <a:rPr lang="en-US" altLang="ru-RU" baseline="-25000" dirty="0" smtClean="0">
                <a:solidFill>
                  <a:srgbClr val="002060"/>
                </a:solidFill>
              </a:rPr>
              <a:t>2</a:t>
            </a:r>
            <a:r>
              <a:rPr lang="uk-UA" altLang="ru-RU" baseline="-25000" dirty="0" smtClean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+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H</a:t>
            </a:r>
            <a:r>
              <a:rPr lang="en-US" altLang="ru-RU" baseline="-25000" dirty="0">
                <a:solidFill>
                  <a:srgbClr val="002060"/>
                </a:solidFill>
              </a:rPr>
              <a:t>2</a:t>
            </a:r>
            <a:r>
              <a:rPr lang="en-US" altLang="ru-RU" dirty="0">
                <a:solidFill>
                  <a:srgbClr val="002060"/>
                </a:solidFill>
              </a:rPr>
              <a:t>SO</a:t>
            </a:r>
            <a:r>
              <a:rPr lang="en-US" altLang="ru-RU" baseline="-25000" dirty="0">
                <a:solidFill>
                  <a:srgbClr val="002060"/>
                </a:solidFill>
              </a:rPr>
              <a:t>4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=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BaSO</a:t>
            </a:r>
            <a:r>
              <a:rPr lang="en-US" altLang="ru-RU" baseline="-25000" dirty="0">
                <a:solidFill>
                  <a:srgbClr val="002060"/>
                </a:solidFill>
              </a:rPr>
              <a:t>4</a:t>
            </a:r>
            <a:r>
              <a:rPr lang="en-US" altLang="ru-RU" dirty="0">
                <a:solidFill>
                  <a:srgbClr val="002060"/>
                </a:solidFill>
                <a:latin typeface="Arial Narrow" pitchFamily="34" charset="0"/>
              </a:rPr>
              <a:t>↓</a:t>
            </a:r>
            <a:r>
              <a:rPr lang="uk-UA" altLang="ru-RU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+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2HCl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uk-UA" altLang="ru-RU" dirty="0"/>
              <a:t>б) кислота-продукт є леткою;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uk-UA" altLang="ru-RU" dirty="0"/>
              <a:t>	</a:t>
            </a:r>
            <a:r>
              <a:rPr lang="en-US" altLang="ru-RU" dirty="0" smtClean="0">
                <a:solidFill>
                  <a:srgbClr val="002060"/>
                </a:solidFill>
              </a:rPr>
              <a:t>Na</a:t>
            </a:r>
            <a:r>
              <a:rPr lang="en-US" altLang="ru-RU" baseline="-25000" dirty="0" smtClean="0">
                <a:solidFill>
                  <a:srgbClr val="002060"/>
                </a:solidFill>
              </a:rPr>
              <a:t>2</a:t>
            </a:r>
            <a:r>
              <a:rPr lang="en-US" altLang="ru-RU" dirty="0" smtClean="0">
                <a:solidFill>
                  <a:srgbClr val="002060"/>
                </a:solidFill>
              </a:rPr>
              <a:t>S+2HNO</a:t>
            </a:r>
            <a:r>
              <a:rPr lang="en-US" altLang="ru-RU" baseline="-25000" dirty="0" smtClean="0">
                <a:solidFill>
                  <a:srgbClr val="002060"/>
                </a:solidFill>
              </a:rPr>
              <a:t>3</a:t>
            </a:r>
            <a:r>
              <a:rPr lang="uk-UA" altLang="ru-RU" baseline="-25000" dirty="0" smtClean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=</a:t>
            </a:r>
            <a:r>
              <a:rPr lang="uk-UA" altLang="ru-RU" baseline="-25000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2NaNO</a:t>
            </a:r>
            <a:r>
              <a:rPr lang="en-US" altLang="ru-RU" baseline="-25000" dirty="0">
                <a:solidFill>
                  <a:srgbClr val="002060"/>
                </a:solidFill>
              </a:rPr>
              <a:t>3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+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H</a:t>
            </a:r>
            <a:r>
              <a:rPr lang="en-US" altLang="ru-RU" baseline="-25000" dirty="0">
                <a:solidFill>
                  <a:srgbClr val="002060"/>
                </a:solidFill>
              </a:rPr>
              <a:t>2</a:t>
            </a:r>
            <a:r>
              <a:rPr lang="en-US" altLang="ru-RU" dirty="0">
                <a:solidFill>
                  <a:srgbClr val="002060"/>
                </a:solidFill>
              </a:rPr>
              <a:t>S</a:t>
            </a:r>
            <a:r>
              <a:rPr lang="en-US" altLang="ru-RU" dirty="0">
                <a:solidFill>
                  <a:srgbClr val="002060"/>
                </a:solidFill>
                <a:latin typeface="Arial Black" pitchFamily="34" charset="0"/>
              </a:rPr>
              <a:t>↑</a:t>
            </a:r>
            <a:endParaRPr lang="uk-UA" altLang="ru-RU" dirty="0">
              <a:solidFill>
                <a:srgbClr val="002060"/>
              </a:solidFill>
              <a:latin typeface="Arial Black" pitchFamily="34" charset="0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uk-UA" altLang="ru-RU" dirty="0"/>
              <a:t>в) кислота-реагент є сильною кислотою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uk-UA" altLang="ru-RU" dirty="0"/>
              <a:t>	</a:t>
            </a:r>
            <a:r>
              <a:rPr lang="en-US" altLang="ru-RU" dirty="0" smtClean="0">
                <a:solidFill>
                  <a:srgbClr val="002060"/>
                </a:solidFill>
              </a:rPr>
              <a:t>KF</a:t>
            </a:r>
            <a:r>
              <a:rPr lang="uk-UA" altLang="ru-RU" dirty="0" smtClean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+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HNO</a:t>
            </a:r>
            <a:r>
              <a:rPr lang="en-US" altLang="ru-RU" baseline="-25000" dirty="0">
                <a:solidFill>
                  <a:srgbClr val="002060"/>
                </a:solidFill>
              </a:rPr>
              <a:t>3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=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KNO</a:t>
            </a:r>
            <a:r>
              <a:rPr lang="en-US" altLang="ru-RU" baseline="-25000" dirty="0">
                <a:solidFill>
                  <a:srgbClr val="002060"/>
                </a:solidFill>
              </a:rPr>
              <a:t>3</a:t>
            </a:r>
            <a:r>
              <a:rPr lang="uk-UA" altLang="ru-RU" baseline="-25000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+</a:t>
            </a:r>
            <a:r>
              <a:rPr lang="uk-UA" altLang="ru-RU" dirty="0">
                <a:solidFill>
                  <a:srgbClr val="002060"/>
                </a:solidFill>
              </a:rPr>
              <a:t> </a:t>
            </a:r>
            <a:r>
              <a:rPr lang="en-US" altLang="ru-RU" dirty="0">
                <a:solidFill>
                  <a:srgbClr val="002060"/>
                </a:solidFill>
              </a:rPr>
              <a:t>HF</a:t>
            </a:r>
            <a:r>
              <a:rPr lang="en-US" altLang="ru-RU" dirty="0">
                <a:solidFill>
                  <a:srgbClr val="002060"/>
                </a:solidFill>
                <a:latin typeface="Arial Black" pitchFamily="34" charset="0"/>
              </a:rPr>
              <a:t>↑</a:t>
            </a:r>
          </a:p>
        </p:txBody>
      </p:sp>
    </p:spTree>
    <p:extLst>
      <p:ext uri="{BB962C8B-B14F-4D97-AF65-F5344CB8AC3E}">
        <p14:creationId xmlns:p14="http://schemas.microsoft.com/office/powerpoint/2010/main" val="213094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058" y="141900"/>
            <a:ext cx="7056784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8" y="2636912"/>
            <a:ext cx="683570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23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57400" y="228600"/>
            <a:ext cx="7086600" cy="762000"/>
          </a:xfrm>
        </p:spPr>
        <p:txBody>
          <a:bodyPr/>
          <a:lstStyle/>
          <a:p>
            <a:r>
              <a:rPr lang="uk-UA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 кислот</a:t>
            </a:r>
            <a:endParaRPr lang="ru-RU" alt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4275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906139"/>
              </p:ext>
            </p:extLst>
          </p:nvPr>
        </p:nvGraphicFramePr>
        <p:xfrm>
          <a:off x="1259632" y="1143000"/>
          <a:ext cx="7579568" cy="4573270"/>
        </p:xfrm>
        <a:graphic>
          <a:graphicData uri="http://schemas.openxmlformats.org/drawingml/2006/table">
            <a:tbl>
              <a:tblPr/>
              <a:tblGrid>
                <a:gridCol w="1512168"/>
                <a:gridCol w="6067400"/>
              </a:tblGrid>
              <a:tr h="663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Кислота</a:t>
                      </a:r>
                      <a:endParaRPr kumimoji="0" lang="en-US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Галузь застосування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6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  <a:r>
                        <a:rPr kumimoji="0" lang="en-US" altLang="ru-RU" sz="3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r>
                        <a:rPr kumimoji="0" lang="en-US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SO</a:t>
                      </a:r>
                      <a:r>
                        <a:rPr kumimoji="0" lang="en-US" altLang="ru-RU" sz="3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Виробництво інших кислот, солей, добрив, барвників, ліків, очищення нафтопродуктів, </a:t>
                      </a: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пластмас, штучного волокна, ліків, фарб, вибухових речовин тощо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НС</a:t>
                      </a:r>
                      <a:r>
                        <a:rPr kumimoji="0" lang="en-US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Виробництво солей, фарб, ліків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HNO</a:t>
                      </a:r>
                      <a:r>
                        <a:rPr kumimoji="0" lang="en-US" altLang="ru-RU" sz="3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Виробництво добрив, вибухових речовин, барвників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  <a:r>
                        <a:rPr kumimoji="0" lang="en-US" altLang="ru-RU" sz="3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r>
                        <a:rPr kumimoji="0" lang="en-US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</a:t>
                      </a:r>
                      <a:r>
                        <a:rPr kumimoji="0" lang="en-US" altLang="ru-RU" sz="3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Виробництво добрив, мийних засобів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4271" name="Picture 63" descr="2872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60648"/>
            <a:ext cx="1371600" cy="1219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63549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15616" y="152400"/>
            <a:ext cx="6428184" cy="1219200"/>
          </a:xfrm>
        </p:spPr>
        <p:txBody>
          <a:bodyPr/>
          <a:lstStyle/>
          <a:p>
            <a:r>
              <a:rPr lang="uk-UA" altLang="ru-RU" b="1" dirty="0">
                <a:solidFill>
                  <a:srgbClr val="C00000"/>
                </a:solidFill>
              </a:rPr>
              <a:t>     </a:t>
            </a:r>
            <a:r>
              <a:rPr lang="uk-UA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Поширення в природі</a:t>
            </a:r>
            <a:endParaRPr lang="ru-RU" alt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640" y="1371600"/>
            <a:ext cx="7202760" cy="358140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 харчових продуктів кислі на смак. Такого смаку їм надають органічні кислоти: </a:t>
            </a:r>
          </a:p>
          <a:p>
            <a:pPr marL="0" indent="0">
              <a:lnSpc>
                <a:spcPct val="90000"/>
              </a:lnSpc>
            </a:pP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кислий смак лимона зумовлений наявністю лимонної кислоти, яблука — яблучної кислоти, кислого молока — молочної кислоти;</a:t>
            </a:r>
          </a:p>
          <a:p>
            <a:pPr marL="0" indent="0">
              <a:lnSpc>
                <a:spcPct val="90000"/>
              </a:lnSpc>
            </a:pP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щавель має кислий смак, бо в його листі міститься щавлева кислота;</a:t>
            </a:r>
          </a:p>
          <a:p>
            <a:pPr marL="0" indent="0">
              <a:lnSpc>
                <a:spcPct val="90000"/>
              </a:lnSpc>
            </a:pP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оцет є розчином оцтової кислоти.</a:t>
            </a:r>
          </a:p>
        </p:txBody>
      </p:sp>
      <p:pic>
        <p:nvPicPr>
          <p:cNvPr id="18436" name="Picture 7" descr="MC900441708[1]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5054095"/>
            <a:ext cx="1752600" cy="1752600"/>
          </a:xfrm>
          <a:noFill/>
          <a:ln/>
        </p:spPr>
      </p:pic>
      <p:pic>
        <p:nvPicPr>
          <p:cNvPr id="18437" name="Picture 8" descr="MP90044456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437112"/>
            <a:ext cx="1656184" cy="2208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1927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52600" y="228600"/>
            <a:ext cx="7391400" cy="912813"/>
          </a:xfrm>
        </p:spPr>
        <p:txBody>
          <a:bodyPr/>
          <a:lstStyle/>
          <a:p>
            <a:r>
              <a:rPr lang="uk-UA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Поширення в природі</a:t>
            </a:r>
            <a:endParaRPr lang="ru-RU" alt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187624" y="1219200"/>
            <a:ext cx="7270576" cy="52578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Неорганічні кислоти також трапляються у природі у вільному стані. </a:t>
            </a:r>
          </a:p>
          <a:p>
            <a:pPr marL="0" indent="0">
              <a:lnSpc>
                <a:spcPct val="110000"/>
              </a:lnSpc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сульфідна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(сірководнева) кислота H</a:t>
            </a:r>
            <a:r>
              <a:rPr lang="ru-RU" altLang="ru-RU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є у вулканічних газах і у водах мінеральних джерел (Немирів); </a:t>
            </a:r>
          </a:p>
          <a:p>
            <a:pPr marL="0" indent="0">
              <a:lnSpc>
                <a:spcPct val="110000"/>
              </a:lnSpc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хлоридна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кислота НСl входить до складу шлункового соку;</a:t>
            </a:r>
          </a:p>
          <a:p>
            <a:pPr marL="0" indent="0">
              <a:lnSpc>
                <a:spcPct val="110000"/>
              </a:lnSpc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карбонатна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кислота Н</a:t>
            </a:r>
            <a:r>
              <a:rPr lang="ru-RU" altLang="ru-RU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С0</a:t>
            </a:r>
            <a:r>
              <a:rPr lang="ru-RU" altLang="ru-RU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до складу природних мінеральних вод (Миргородська, Лужанська, Свалява, Трускавецька);</a:t>
            </a:r>
          </a:p>
          <a:p>
            <a:pPr marL="0" indent="0">
              <a:lnSpc>
                <a:spcPct val="110000"/>
              </a:lnSpc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нітратна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HNО</a:t>
            </a:r>
            <a:r>
              <a:rPr lang="ru-RU" altLang="ru-RU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сульфітна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ru-RU" altLang="ru-RU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SО</a:t>
            </a:r>
            <a:r>
              <a:rPr lang="ru-RU" altLang="ru-RU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кислоти трапляються в дощовій воді («кислотні дощі»).</a:t>
            </a:r>
            <a:r>
              <a:rPr lang="ru-RU" altLang="ru-RU" sz="1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5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5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518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</TotalTime>
  <Words>274</Words>
  <Application>Microsoft Office PowerPoint</Application>
  <PresentationFormat>Экран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Хімічні властивості</vt:lpstr>
      <vt:lpstr>Реакції з металами</vt:lpstr>
      <vt:lpstr>Реакції з основними оксидами та основами </vt:lpstr>
      <vt:lpstr>Реакції із солями</vt:lpstr>
      <vt:lpstr>Презентация PowerPoint</vt:lpstr>
      <vt:lpstr>Використання кислот</vt:lpstr>
      <vt:lpstr>     Поширення в природі</vt:lpstr>
      <vt:lpstr>Поширення в природі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Хімічні властивості</dc:title>
  <dc:creator>Пользователь</dc:creator>
  <cp:lastModifiedBy>Пользователь</cp:lastModifiedBy>
  <cp:revision>3</cp:revision>
  <dcterms:created xsi:type="dcterms:W3CDTF">2014-11-30T16:36:39Z</dcterms:created>
  <dcterms:modified xsi:type="dcterms:W3CDTF">2014-11-30T17:48:32Z</dcterms:modified>
</cp:coreProperties>
</file>