
<file path=[Content_Types].xml><?xml version="1.0" encoding="utf-8"?>
<Types xmlns="http://schemas.openxmlformats.org/package/2006/content-types"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drawingml.diagramData+xml" PartName="/ppt/diagrams/data1.xml"/>
  <Override ContentType="application/vnd.openxmlformats-officedocument.drawingml.diagramLayout+xml" PartName="/ppt/diagrams/layout1.xml"/>
  <Override ContentType="application/vnd.openxmlformats-officedocument.drawingml.diagramStyle+xml" PartName="/ppt/diagrams/quickStyle1.xml"/>
  <Override ContentType="application/vnd.openxmlformats-officedocument.drawingml.diagramColors+xml" PartName="/ppt/diagrams/colors1.xml"/>
  <Override ContentType="application/vnd.ms-office.drawingml.diagramDrawing+xml" PartName="/ppt/diagrams/drawing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2AA8591-7CE1-4221-9E6F-34D4DCDC2B68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/>
      <dgm:spPr/>
    </dgm:pt>
    <dgm:pt modelId="{DBCD1EEA-0B35-4B6E-8BCF-B30A018E702B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altLang="ru-RU" b="1" i="0" u="none" strike="noStrike" cap="none" normalizeH="0" baseline="0" smtClean="0">
              <a:ln>
                <a:noFill/>
              </a:ln>
              <a:solidFill>
                <a:srgbClr val="FF505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  <a:cs typeface="Arial" charset="0"/>
            </a:rPr>
            <a:t>Оксиди</a:t>
          </a:r>
          <a:endParaRPr kumimoji="0" lang="ru-RU" altLang="ru-RU" b="1" i="0" u="none" strike="noStrike" cap="none" normalizeH="0" baseline="0" smtClean="0">
            <a:ln>
              <a:noFill/>
            </a:ln>
            <a:solidFill>
              <a:srgbClr val="FF5050"/>
            </a:solidFill>
            <a:effectLst>
              <a:outerShdw blurRad="38100" dist="38100" dir="2700000" algn="tl">
                <a:srgbClr val="000000"/>
              </a:outerShdw>
            </a:effectLst>
            <a:latin typeface="Verdana" pitchFamily="34" charset="0"/>
            <a:cs typeface="Arial" charset="0"/>
          </a:endParaRPr>
        </a:p>
      </dgm:t>
    </dgm:pt>
    <dgm:pt modelId="{4351448C-4B41-4FC2-8153-5C4D0B6D223A}" type="parTrans" cxnId="{306AE243-22B4-4A98-B10E-B4930558B3C7}">
      <dgm:prSet/>
      <dgm:spPr/>
    </dgm:pt>
    <dgm:pt modelId="{F162D10B-2171-4ED9-9159-F1CB7C75275D}" type="sibTrans" cxnId="{306AE243-22B4-4A98-B10E-B4930558B3C7}">
      <dgm:prSet/>
      <dgm:spPr/>
    </dgm:pt>
    <dgm:pt modelId="{C596643B-D1EB-45C5-A397-88227504A5DD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altLang="ru-RU" b="1" i="0" u="none" strike="noStrike" cap="none" normalizeH="0" baseline="0" smtClean="0">
              <a:ln>
                <a:noFill/>
              </a:ln>
              <a:solidFill>
                <a:srgbClr val="FF505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  <a:cs typeface="Arial" charset="0"/>
            </a:rPr>
            <a:t>Оксиди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altLang="ru-RU" b="1" i="0" u="none" strike="noStrike" cap="none" normalizeH="0" baseline="0" smtClean="0">
              <a:ln>
                <a:noFill/>
              </a:ln>
              <a:solidFill>
                <a:srgbClr val="FF505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  <a:cs typeface="Arial" charset="0"/>
            </a:rPr>
            <a:t> металів</a:t>
          </a:r>
          <a:endParaRPr kumimoji="0" lang="ru-RU" altLang="ru-RU" b="1" i="0" u="none" strike="noStrike" cap="none" normalizeH="0" baseline="0" smtClean="0">
            <a:ln>
              <a:noFill/>
            </a:ln>
            <a:solidFill>
              <a:srgbClr val="FF5050"/>
            </a:solidFill>
            <a:effectLst>
              <a:outerShdw blurRad="38100" dist="38100" dir="2700000" algn="tl">
                <a:srgbClr val="000000"/>
              </a:outerShdw>
            </a:effectLst>
            <a:latin typeface="Verdana" pitchFamily="34" charset="0"/>
            <a:cs typeface="Arial" charset="0"/>
          </a:endParaRPr>
        </a:p>
      </dgm:t>
    </dgm:pt>
    <dgm:pt modelId="{1E8609A5-DE6B-4AC1-8B04-CAEE7E36A0A6}" type="parTrans" cxnId="{91B4124D-DB51-4019-AE8D-C19B8F777584}">
      <dgm:prSet/>
      <dgm:spPr/>
    </dgm:pt>
    <dgm:pt modelId="{9FB85E74-D93D-4C46-A9F9-E886930F5BF1}" type="sibTrans" cxnId="{91B4124D-DB51-4019-AE8D-C19B8F777584}">
      <dgm:prSet/>
      <dgm:spPr/>
    </dgm:pt>
    <dgm:pt modelId="{BDE2D4BB-2C3D-4D07-BFE4-CB661A8673FB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altLang="ru-RU" b="1" i="0" u="none" strike="noStrike" cap="none" normalizeH="0" baseline="0" smtClean="0">
              <a:ln>
                <a:noFill/>
              </a:ln>
              <a:solidFill>
                <a:srgbClr val="FF505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  <a:cs typeface="Arial" charset="0"/>
            </a:rPr>
            <a:t>Оксиди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altLang="ru-RU" b="1" i="0" u="none" strike="noStrike" cap="none" normalizeH="0" baseline="0" smtClean="0">
              <a:ln>
                <a:noFill/>
              </a:ln>
              <a:solidFill>
                <a:srgbClr val="FF505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  <a:cs typeface="Arial" charset="0"/>
            </a:rPr>
            <a:t>неметалів</a:t>
          </a:r>
          <a:endParaRPr kumimoji="0" lang="ru-RU" altLang="ru-RU" b="1" i="0" u="none" strike="noStrike" cap="none" normalizeH="0" baseline="0" smtClean="0">
            <a:ln>
              <a:noFill/>
            </a:ln>
            <a:solidFill>
              <a:srgbClr val="FF5050"/>
            </a:solidFill>
            <a:effectLst>
              <a:outerShdw blurRad="38100" dist="38100" dir="2700000" algn="tl">
                <a:srgbClr val="000000"/>
              </a:outerShdw>
            </a:effectLst>
            <a:latin typeface="Verdana" pitchFamily="34" charset="0"/>
            <a:cs typeface="Arial" charset="0"/>
          </a:endParaRPr>
        </a:p>
      </dgm:t>
    </dgm:pt>
    <dgm:pt modelId="{FF57B0B2-8049-46B6-A262-426508F86A18}" type="parTrans" cxnId="{5BFDDCC2-0CF4-4C3C-A615-FAEB2301DE30}">
      <dgm:prSet/>
      <dgm:spPr/>
    </dgm:pt>
    <dgm:pt modelId="{EC4C872F-BD6B-4E8A-B75C-2E7EA5E9F355}" type="sibTrans" cxnId="{5BFDDCC2-0CF4-4C3C-A615-FAEB2301DE30}">
      <dgm:prSet/>
      <dgm:spPr/>
    </dgm:pt>
    <dgm:pt modelId="{3C62A3E1-C8C1-4A2F-AEB4-ED875F75BBB4}" type="pres">
      <dgm:prSet presAssocID="{22AA8591-7CE1-4221-9E6F-34D4DCDC2B6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063822DE-434A-4317-9F47-B03DDDB9188E}" type="pres">
      <dgm:prSet presAssocID="{DBCD1EEA-0B35-4B6E-8BCF-B30A018E702B}" presName="hierRoot1" presStyleCnt="0">
        <dgm:presLayoutVars>
          <dgm:hierBranch/>
        </dgm:presLayoutVars>
      </dgm:prSet>
      <dgm:spPr/>
    </dgm:pt>
    <dgm:pt modelId="{8D26D61F-1E17-4162-8910-5DB59D9FB9E9}" type="pres">
      <dgm:prSet presAssocID="{DBCD1EEA-0B35-4B6E-8BCF-B30A018E702B}" presName="rootComposite1" presStyleCnt="0"/>
      <dgm:spPr/>
    </dgm:pt>
    <dgm:pt modelId="{8DBEEA58-58C5-42DF-844D-517D29318773}" type="pres">
      <dgm:prSet presAssocID="{DBCD1EEA-0B35-4B6E-8BCF-B30A018E702B}" presName="rootText1" presStyleLbl="node0" presStyleIdx="0" presStyleCnt="1">
        <dgm:presLayoutVars>
          <dgm:chPref val="3"/>
        </dgm:presLayoutVars>
      </dgm:prSet>
      <dgm:spPr/>
    </dgm:pt>
    <dgm:pt modelId="{ACDD789B-2683-4F22-BA18-3C978F11D5C7}" type="pres">
      <dgm:prSet presAssocID="{DBCD1EEA-0B35-4B6E-8BCF-B30A018E702B}" presName="rootConnector1" presStyleLbl="node1" presStyleIdx="0" presStyleCnt="0"/>
      <dgm:spPr/>
    </dgm:pt>
    <dgm:pt modelId="{E6AF48A6-6804-4A09-A9A1-A6C3FC2A8AAE}" type="pres">
      <dgm:prSet presAssocID="{DBCD1EEA-0B35-4B6E-8BCF-B30A018E702B}" presName="hierChild2" presStyleCnt="0"/>
      <dgm:spPr/>
    </dgm:pt>
    <dgm:pt modelId="{B9C47787-3D04-4DA6-9EC2-4F4CBBC96D48}" type="pres">
      <dgm:prSet presAssocID="{1E8609A5-DE6B-4AC1-8B04-CAEE7E36A0A6}" presName="Name35" presStyleLbl="parChTrans1D2" presStyleIdx="0" presStyleCnt="2"/>
      <dgm:spPr/>
    </dgm:pt>
    <dgm:pt modelId="{A57F05FA-9AF8-41A0-B398-DA40D4840520}" type="pres">
      <dgm:prSet presAssocID="{C596643B-D1EB-45C5-A397-88227504A5DD}" presName="hierRoot2" presStyleCnt="0">
        <dgm:presLayoutVars>
          <dgm:hierBranch/>
        </dgm:presLayoutVars>
      </dgm:prSet>
      <dgm:spPr/>
    </dgm:pt>
    <dgm:pt modelId="{C5D03E27-D54D-4C44-943A-63DEFF783C98}" type="pres">
      <dgm:prSet presAssocID="{C596643B-D1EB-45C5-A397-88227504A5DD}" presName="rootComposite" presStyleCnt="0"/>
      <dgm:spPr/>
    </dgm:pt>
    <dgm:pt modelId="{1748B4D7-3C3E-4864-BE30-88C1CEE12BC9}" type="pres">
      <dgm:prSet presAssocID="{C596643B-D1EB-45C5-A397-88227504A5DD}" presName="rootText" presStyleLbl="node2" presStyleIdx="0" presStyleCnt="2">
        <dgm:presLayoutVars>
          <dgm:chPref val="3"/>
        </dgm:presLayoutVars>
      </dgm:prSet>
      <dgm:spPr/>
    </dgm:pt>
    <dgm:pt modelId="{1CAC627B-24DE-41B4-BED0-C7B2D7DE3519}" type="pres">
      <dgm:prSet presAssocID="{C596643B-D1EB-45C5-A397-88227504A5DD}" presName="rootConnector" presStyleLbl="node2" presStyleIdx="0" presStyleCnt="2"/>
      <dgm:spPr/>
    </dgm:pt>
    <dgm:pt modelId="{7B77D2BC-0B34-47F6-9A1E-50FB7A9184BB}" type="pres">
      <dgm:prSet presAssocID="{C596643B-D1EB-45C5-A397-88227504A5DD}" presName="hierChild4" presStyleCnt="0"/>
      <dgm:spPr/>
    </dgm:pt>
    <dgm:pt modelId="{E74BCB07-FFA9-4A88-943F-DB87B0F40334}" type="pres">
      <dgm:prSet presAssocID="{C596643B-D1EB-45C5-A397-88227504A5DD}" presName="hierChild5" presStyleCnt="0"/>
      <dgm:spPr/>
    </dgm:pt>
    <dgm:pt modelId="{5B6DC8F1-B047-4A81-ACD9-C0878E3E1FE5}" type="pres">
      <dgm:prSet presAssocID="{FF57B0B2-8049-46B6-A262-426508F86A18}" presName="Name35" presStyleLbl="parChTrans1D2" presStyleIdx="1" presStyleCnt="2"/>
      <dgm:spPr/>
    </dgm:pt>
    <dgm:pt modelId="{7210EF17-B2B5-461C-AAC9-C36030259A4A}" type="pres">
      <dgm:prSet presAssocID="{BDE2D4BB-2C3D-4D07-BFE4-CB661A8673FB}" presName="hierRoot2" presStyleCnt="0">
        <dgm:presLayoutVars>
          <dgm:hierBranch/>
        </dgm:presLayoutVars>
      </dgm:prSet>
      <dgm:spPr/>
    </dgm:pt>
    <dgm:pt modelId="{0B4E85F3-AE07-46AC-AF69-C9FE49FF3836}" type="pres">
      <dgm:prSet presAssocID="{BDE2D4BB-2C3D-4D07-BFE4-CB661A8673FB}" presName="rootComposite" presStyleCnt="0"/>
      <dgm:spPr/>
    </dgm:pt>
    <dgm:pt modelId="{47CC8C7E-4F84-4F01-8712-694716372A21}" type="pres">
      <dgm:prSet presAssocID="{BDE2D4BB-2C3D-4D07-BFE4-CB661A8673FB}" presName="rootText" presStyleLbl="node2" presStyleIdx="1" presStyleCnt="2">
        <dgm:presLayoutVars>
          <dgm:chPref val="3"/>
        </dgm:presLayoutVars>
      </dgm:prSet>
      <dgm:spPr/>
    </dgm:pt>
    <dgm:pt modelId="{12F06BA0-6C57-483F-AF24-8B1B41593721}" type="pres">
      <dgm:prSet presAssocID="{BDE2D4BB-2C3D-4D07-BFE4-CB661A8673FB}" presName="rootConnector" presStyleLbl="node2" presStyleIdx="1" presStyleCnt="2"/>
      <dgm:spPr/>
    </dgm:pt>
    <dgm:pt modelId="{4EE9D23E-CA30-4D48-8D3A-07FB537846D6}" type="pres">
      <dgm:prSet presAssocID="{BDE2D4BB-2C3D-4D07-BFE4-CB661A8673FB}" presName="hierChild4" presStyleCnt="0"/>
      <dgm:spPr/>
    </dgm:pt>
    <dgm:pt modelId="{6A9E4AB8-68B2-4E49-A56A-5132E0BE608E}" type="pres">
      <dgm:prSet presAssocID="{BDE2D4BB-2C3D-4D07-BFE4-CB661A8673FB}" presName="hierChild5" presStyleCnt="0"/>
      <dgm:spPr/>
    </dgm:pt>
    <dgm:pt modelId="{39A348D7-4EA7-4BF2-A952-E072E5228C54}" type="pres">
      <dgm:prSet presAssocID="{DBCD1EEA-0B35-4B6E-8BCF-B30A018E702B}" presName="hierChild3" presStyleCnt="0"/>
      <dgm:spPr/>
    </dgm:pt>
  </dgm:ptLst>
  <dgm:cxnLst>
    <dgm:cxn modelId="{40D43653-E29F-47DD-9878-6349F1A29178}" type="presOf" srcId="{BDE2D4BB-2C3D-4D07-BFE4-CB661A8673FB}" destId="{47CC8C7E-4F84-4F01-8712-694716372A21}" srcOrd="0" destOrd="0" presId="urn:microsoft.com/office/officeart/2005/8/layout/orgChart1"/>
    <dgm:cxn modelId="{B8A3762C-783C-4C94-A5C2-E28551D03A6A}" type="presOf" srcId="{C596643B-D1EB-45C5-A397-88227504A5DD}" destId="{1748B4D7-3C3E-4864-BE30-88C1CEE12BC9}" srcOrd="0" destOrd="0" presId="urn:microsoft.com/office/officeart/2005/8/layout/orgChart1"/>
    <dgm:cxn modelId="{617D2C81-1C6B-4110-84CD-79CE7EA3AD5A}" type="presOf" srcId="{DBCD1EEA-0B35-4B6E-8BCF-B30A018E702B}" destId="{8DBEEA58-58C5-42DF-844D-517D29318773}" srcOrd="0" destOrd="0" presId="urn:microsoft.com/office/officeart/2005/8/layout/orgChart1"/>
    <dgm:cxn modelId="{A74B0E38-AB89-4139-8B6E-F85D9C9E56DA}" type="presOf" srcId="{FF57B0B2-8049-46B6-A262-426508F86A18}" destId="{5B6DC8F1-B047-4A81-ACD9-C0878E3E1FE5}" srcOrd="0" destOrd="0" presId="urn:microsoft.com/office/officeart/2005/8/layout/orgChart1"/>
    <dgm:cxn modelId="{8FE38158-9EF1-440F-9EF8-49A2483A2BB0}" type="presOf" srcId="{22AA8591-7CE1-4221-9E6F-34D4DCDC2B68}" destId="{3C62A3E1-C8C1-4A2F-AEB4-ED875F75BBB4}" srcOrd="0" destOrd="0" presId="urn:microsoft.com/office/officeart/2005/8/layout/orgChart1"/>
    <dgm:cxn modelId="{F21D1782-00B5-4CF6-A6CB-022C69DB4233}" type="presOf" srcId="{C596643B-D1EB-45C5-A397-88227504A5DD}" destId="{1CAC627B-24DE-41B4-BED0-C7B2D7DE3519}" srcOrd="1" destOrd="0" presId="urn:microsoft.com/office/officeart/2005/8/layout/orgChart1"/>
    <dgm:cxn modelId="{91B4124D-DB51-4019-AE8D-C19B8F777584}" srcId="{DBCD1EEA-0B35-4B6E-8BCF-B30A018E702B}" destId="{C596643B-D1EB-45C5-A397-88227504A5DD}" srcOrd="0" destOrd="0" parTransId="{1E8609A5-DE6B-4AC1-8B04-CAEE7E36A0A6}" sibTransId="{9FB85E74-D93D-4C46-A9F9-E886930F5BF1}"/>
    <dgm:cxn modelId="{1A06EC81-650B-4ADE-9F05-A5EFFBFD554C}" type="presOf" srcId="{1E8609A5-DE6B-4AC1-8B04-CAEE7E36A0A6}" destId="{B9C47787-3D04-4DA6-9EC2-4F4CBBC96D48}" srcOrd="0" destOrd="0" presId="urn:microsoft.com/office/officeart/2005/8/layout/orgChart1"/>
    <dgm:cxn modelId="{D201A66D-2663-457A-AFF5-EB058EB79EEE}" type="presOf" srcId="{DBCD1EEA-0B35-4B6E-8BCF-B30A018E702B}" destId="{ACDD789B-2683-4F22-BA18-3C978F11D5C7}" srcOrd="1" destOrd="0" presId="urn:microsoft.com/office/officeart/2005/8/layout/orgChart1"/>
    <dgm:cxn modelId="{0A1BF9A2-8995-4212-B0C5-205F369058AD}" type="presOf" srcId="{BDE2D4BB-2C3D-4D07-BFE4-CB661A8673FB}" destId="{12F06BA0-6C57-483F-AF24-8B1B41593721}" srcOrd="1" destOrd="0" presId="urn:microsoft.com/office/officeart/2005/8/layout/orgChart1"/>
    <dgm:cxn modelId="{5BFDDCC2-0CF4-4C3C-A615-FAEB2301DE30}" srcId="{DBCD1EEA-0B35-4B6E-8BCF-B30A018E702B}" destId="{BDE2D4BB-2C3D-4D07-BFE4-CB661A8673FB}" srcOrd="1" destOrd="0" parTransId="{FF57B0B2-8049-46B6-A262-426508F86A18}" sibTransId="{EC4C872F-BD6B-4E8A-B75C-2E7EA5E9F355}"/>
    <dgm:cxn modelId="{306AE243-22B4-4A98-B10E-B4930558B3C7}" srcId="{22AA8591-7CE1-4221-9E6F-34D4DCDC2B68}" destId="{DBCD1EEA-0B35-4B6E-8BCF-B30A018E702B}" srcOrd="0" destOrd="0" parTransId="{4351448C-4B41-4FC2-8153-5C4D0B6D223A}" sibTransId="{F162D10B-2171-4ED9-9159-F1CB7C75275D}"/>
    <dgm:cxn modelId="{3834D3B5-FFBD-410F-BEAD-2D85D2268EBE}" type="presParOf" srcId="{3C62A3E1-C8C1-4A2F-AEB4-ED875F75BBB4}" destId="{063822DE-434A-4317-9F47-B03DDDB9188E}" srcOrd="0" destOrd="0" presId="urn:microsoft.com/office/officeart/2005/8/layout/orgChart1"/>
    <dgm:cxn modelId="{D494F12D-F1B8-4B06-A43E-1D129C8A4CF6}" type="presParOf" srcId="{063822DE-434A-4317-9F47-B03DDDB9188E}" destId="{8D26D61F-1E17-4162-8910-5DB59D9FB9E9}" srcOrd="0" destOrd="0" presId="urn:microsoft.com/office/officeart/2005/8/layout/orgChart1"/>
    <dgm:cxn modelId="{DC3E7BF9-ED09-4C01-8B32-34F47B681535}" type="presParOf" srcId="{8D26D61F-1E17-4162-8910-5DB59D9FB9E9}" destId="{8DBEEA58-58C5-42DF-844D-517D29318773}" srcOrd="0" destOrd="0" presId="urn:microsoft.com/office/officeart/2005/8/layout/orgChart1"/>
    <dgm:cxn modelId="{3FC02905-CCDB-4A99-8042-8CA7383A5BFE}" type="presParOf" srcId="{8D26D61F-1E17-4162-8910-5DB59D9FB9E9}" destId="{ACDD789B-2683-4F22-BA18-3C978F11D5C7}" srcOrd="1" destOrd="0" presId="urn:microsoft.com/office/officeart/2005/8/layout/orgChart1"/>
    <dgm:cxn modelId="{0A09F88F-AD9F-4D97-9679-8235B1B30C89}" type="presParOf" srcId="{063822DE-434A-4317-9F47-B03DDDB9188E}" destId="{E6AF48A6-6804-4A09-A9A1-A6C3FC2A8AAE}" srcOrd="1" destOrd="0" presId="urn:microsoft.com/office/officeart/2005/8/layout/orgChart1"/>
    <dgm:cxn modelId="{EE721217-AD23-4600-94BF-32F7B03DF8BE}" type="presParOf" srcId="{E6AF48A6-6804-4A09-A9A1-A6C3FC2A8AAE}" destId="{B9C47787-3D04-4DA6-9EC2-4F4CBBC96D48}" srcOrd="0" destOrd="0" presId="urn:microsoft.com/office/officeart/2005/8/layout/orgChart1"/>
    <dgm:cxn modelId="{D821AC8C-4F2B-4E1C-8C91-F0A41E7F4C2C}" type="presParOf" srcId="{E6AF48A6-6804-4A09-A9A1-A6C3FC2A8AAE}" destId="{A57F05FA-9AF8-41A0-B398-DA40D4840520}" srcOrd="1" destOrd="0" presId="urn:microsoft.com/office/officeart/2005/8/layout/orgChart1"/>
    <dgm:cxn modelId="{8F99BE35-1706-4B26-90CC-238E75AC54AA}" type="presParOf" srcId="{A57F05FA-9AF8-41A0-B398-DA40D4840520}" destId="{C5D03E27-D54D-4C44-943A-63DEFF783C98}" srcOrd="0" destOrd="0" presId="urn:microsoft.com/office/officeart/2005/8/layout/orgChart1"/>
    <dgm:cxn modelId="{56F782B7-1B6D-4FC7-B0DA-F61F24182997}" type="presParOf" srcId="{C5D03E27-D54D-4C44-943A-63DEFF783C98}" destId="{1748B4D7-3C3E-4864-BE30-88C1CEE12BC9}" srcOrd="0" destOrd="0" presId="urn:microsoft.com/office/officeart/2005/8/layout/orgChart1"/>
    <dgm:cxn modelId="{D164BE5B-3F2D-4678-92EC-88AF3C130713}" type="presParOf" srcId="{C5D03E27-D54D-4C44-943A-63DEFF783C98}" destId="{1CAC627B-24DE-41B4-BED0-C7B2D7DE3519}" srcOrd="1" destOrd="0" presId="urn:microsoft.com/office/officeart/2005/8/layout/orgChart1"/>
    <dgm:cxn modelId="{0C93BF98-8C08-4CED-AD48-856433146A5B}" type="presParOf" srcId="{A57F05FA-9AF8-41A0-B398-DA40D4840520}" destId="{7B77D2BC-0B34-47F6-9A1E-50FB7A9184BB}" srcOrd="1" destOrd="0" presId="urn:microsoft.com/office/officeart/2005/8/layout/orgChart1"/>
    <dgm:cxn modelId="{D7A4B560-F5C0-4131-9E10-F3419AC30F1D}" type="presParOf" srcId="{A57F05FA-9AF8-41A0-B398-DA40D4840520}" destId="{E74BCB07-FFA9-4A88-943F-DB87B0F40334}" srcOrd="2" destOrd="0" presId="urn:microsoft.com/office/officeart/2005/8/layout/orgChart1"/>
    <dgm:cxn modelId="{06372CBE-15A1-4FFC-A140-8CCB33F80BFB}" type="presParOf" srcId="{E6AF48A6-6804-4A09-A9A1-A6C3FC2A8AAE}" destId="{5B6DC8F1-B047-4A81-ACD9-C0878E3E1FE5}" srcOrd="2" destOrd="0" presId="urn:microsoft.com/office/officeart/2005/8/layout/orgChart1"/>
    <dgm:cxn modelId="{48C96D11-797F-45DF-AFF3-7BF8762A31EA}" type="presParOf" srcId="{E6AF48A6-6804-4A09-A9A1-A6C3FC2A8AAE}" destId="{7210EF17-B2B5-461C-AAC9-C36030259A4A}" srcOrd="3" destOrd="0" presId="urn:microsoft.com/office/officeart/2005/8/layout/orgChart1"/>
    <dgm:cxn modelId="{0A7C2EAC-8BAB-46FA-8CBC-05FB5DCFB446}" type="presParOf" srcId="{7210EF17-B2B5-461C-AAC9-C36030259A4A}" destId="{0B4E85F3-AE07-46AC-AF69-C9FE49FF3836}" srcOrd="0" destOrd="0" presId="urn:microsoft.com/office/officeart/2005/8/layout/orgChart1"/>
    <dgm:cxn modelId="{DE7C5717-F214-497C-A420-1C8397830286}" type="presParOf" srcId="{0B4E85F3-AE07-46AC-AF69-C9FE49FF3836}" destId="{47CC8C7E-4F84-4F01-8712-694716372A21}" srcOrd="0" destOrd="0" presId="urn:microsoft.com/office/officeart/2005/8/layout/orgChart1"/>
    <dgm:cxn modelId="{45510C60-37A6-4C15-9D65-E1E95E0355C2}" type="presParOf" srcId="{0B4E85F3-AE07-46AC-AF69-C9FE49FF3836}" destId="{12F06BA0-6C57-483F-AF24-8B1B41593721}" srcOrd="1" destOrd="0" presId="urn:microsoft.com/office/officeart/2005/8/layout/orgChart1"/>
    <dgm:cxn modelId="{53789507-81FE-4F16-8945-C305DFDD0682}" type="presParOf" srcId="{7210EF17-B2B5-461C-AAC9-C36030259A4A}" destId="{4EE9D23E-CA30-4D48-8D3A-07FB537846D6}" srcOrd="1" destOrd="0" presId="urn:microsoft.com/office/officeart/2005/8/layout/orgChart1"/>
    <dgm:cxn modelId="{E828A3E4-1A6B-4462-9368-C1A3D11FD7B4}" type="presParOf" srcId="{7210EF17-B2B5-461C-AAC9-C36030259A4A}" destId="{6A9E4AB8-68B2-4E49-A56A-5132E0BE608E}" srcOrd="2" destOrd="0" presId="urn:microsoft.com/office/officeart/2005/8/layout/orgChart1"/>
    <dgm:cxn modelId="{FE432495-B3C7-4121-9457-A6F076392462}" type="presParOf" srcId="{063822DE-434A-4317-9F47-B03DDDB9188E}" destId="{39A348D7-4EA7-4BF2-A952-E072E5228C54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30.11.2014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30.11.2014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30.11.2014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30.11.2014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30.11.2014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30.11.2014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30.11.2014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30.11.2014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30.11.2014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30.11.2014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30.11.2014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30.11.2014</a:t>
            </a:fld>
            <a:endParaRPr lang="ru-RU" dirty="0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title" idx="4294967295"/>
          </p:nvPr>
        </p:nvSpPr>
        <p:spPr>
          <a:xfrm>
            <a:off x="1115616" y="764704"/>
            <a:ext cx="7140575" cy="3362325"/>
          </a:xfrm>
        </p:spPr>
        <p:txBody>
          <a:bodyPr anchor="b">
            <a:normAutofit fontScale="90000"/>
          </a:bodyPr>
          <a:lstStyle/>
          <a:p>
            <a:r>
              <a:rPr lang="ru-RU" altLang="ru-RU" sz="6000" b="1" i="1" dirty="0">
                <a:solidFill>
                  <a:srgbClr val="C00000"/>
                </a:solidFill>
              </a:rPr>
              <a:t>Оксиди. </a:t>
            </a:r>
            <a:r>
              <a:rPr lang="ru-RU" altLang="ru-RU" sz="6000" b="1" i="1" dirty="0" smtClean="0">
                <a:solidFill>
                  <a:srgbClr val="C00000"/>
                </a:solidFill>
              </a:rPr>
              <a:t>Номенклатура та класиф</a:t>
            </a:r>
            <a:r>
              <a:rPr lang="uk-UA" altLang="ru-RU" sz="6000" b="1" i="1" dirty="0" smtClean="0">
                <a:solidFill>
                  <a:srgbClr val="C00000"/>
                </a:solidFill>
              </a:rPr>
              <a:t>і</a:t>
            </a:r>
            <a:r>
              <a:rPr lang="ru-RU" altLang="ru-RU" sz="6000" b="1" i="1" dirty="0" smtClean="0">
                <a:solidFill>
                  <a:srgbClr val="C00000"/>
                </a:solidFill>
              </a:rPr>
              <a:t>кація </a:t>
            </a:r>
            <a:r>
              <a:rPr lang="ru-RU" altLang="ru-RU" sz="6000" b="1" i="1" dirty="0" smtClean="0">
                <a:solidFill>
                  <a:srgbClr val="C00000"/>
                </a:solidFill>
              </a:rPr>
              <a:t>оксидів</a:t>
            </a:r>
            <a:endParaRPr lang="ru-RU" altLang="ru-RU" sz="60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3511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043608" y="548680"/>
            <a:ext cx="7366000" cy="1371600"/>
          </a:xfrm>
        </p:spPr>
        <p:txBody>
          <a:bodyPr anchor="b">
            <a:normAutofit fontScale="90000"/>
          </a:bodyPr>
          <a:lstStyle/>
          <a:p>
            <a:r>
              <a:rPr lang="uk-UA" altLang="ru-RU" b="1" dirty="0">
                <a:solidFill>
                  <a:srgbClr val="FF505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Із запропонованих формул випишіть оксиди металів і неметалів</a:t>
            </a:r>
            <a:endParaRPr lang="ru-RU" altLang="ru-RU" b="1" dirty="0">
              <a:solidFill>
                <a:srgbClr val="FF505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2514600"/>
            <a:ext cx="8218488" cy="2960688"/>
          </a:xfrm>
        </p:spPr>
        <p:txBody>
          <a:bodyPr/>
          <a:lstStyle/>
          <a:p>
            <a:pPr marL="0" indent="0" algn="ctr">
              <a:buNone/>
            </a:pPr>
            <a:r>
              <a:rPr lang="en-US" altLang="ru-RU" sz="4800" b="1" dirty="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Na</a:t>
            </a:r>
            <a:r>
              <a:rPr lang="en-US" altLang="ru-RU" sz="4800" b="1" baseline="-25000" dirty="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</a:t>
            </a:r>
            <a:r>
              <a:rPr lang="en-US" altLang="ru-RU" sz="4800" b="1" dirty="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O,  Al</a:t>
            </a:r>
            <a:r>
              <a:rPr lang="en-US" altLang="ru-RU" sz="4800" b="1" baseline="-25000" dirty="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</a:t>
            </a:r>
            <a:r>
              <a:rPr lang="en-US" altLang="ru-RU" sz="4800" b="1" dirty="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</a:t>
            </a:r>
            <a:r>
              <a:rPr lang="en-US" altLang="ru-RU" sz="4800" b="1" baseline="-25000" dirty="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</a:t>
            </a:r>
            <a:r>
              <a:rPr lang="en-US" altLang="ru-RU" sz="4800" b="1" dirty="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,  </a:t>
            </a:r>
            <a:r>
              <a:rPr lang="en-US" altLang="ru-RU" sz="4800" b="1" dirty="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MgO</a:t>
            </a:r>
            <a:r>
              <a:rPr lang="en-US" altLang="ru-RU" sz="4800" b="1" dirty="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, </a:t>
            </a:r>
          </a:p>
          <a:p>
            <a:pPr algn="ctr">
              <a:buFontTx/>
              <a:buNone/>
            </a:pPr>
            <a:r>
              <a:rPr lang="uk-UA" altLang="ru-RU" sz="4800" b="1" dirty="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US" altLang="ru-RU" sz="4800" b="1" dirty="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</a:t>
            </a:r>
            <a:r>
              <a:rPr lang="en-US" altLang="ru-RU" sz="4800" b="1" baseline="-25000" dirty="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</a:t>
            </a:r>
            <a:r>
              <a:rPr lang="en-US" altLang="ru-RU" sz="4800" b="1" dirty="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</a:t>
            </a:r>
            <a:r>
              <a:rPr lang="en-US" altLang="ru-RU" sz="4800" b="1" baseline="-25000" dirty="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5</a:t>
            </a:r>
            <a:r>
              <a:rPr lang="en-US" altLang="ru-RU" sz="4800" b="1" dirty="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, NO, Cl</a:t>
            </a:r>
            <a:r>
              <a:rPr lang="en-US" altLang="ru-RU" sz="4800" b="1" baseline="-25000" dirty="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</a:t>
            </a:r>
            <a:r>
              <a:rPr lang="en-US" altLang="ru-RU" sz="4800" b="1" dirty="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</a:t>
            </a:r>
            <a:r>
              <a:rPr lang="en-US" altLang="ru-RU" sz="4800" b="1" baseline="-25000" dirty="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7</a:t>
            </a:r>
            <a:r>
              <a:rPr lang="en-US" altLang="ru-RU" sz="4800" b="1" dirty="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,</a:t>
            </a:r>
          </a:p>
          <a:p>
            <a:pPr algn="ctr">
              <a:buFontTx/>
              <a:buNone/>
            </a:pPr>
            <a:r>
              <a:rPr lang="en-US" altLang="ru-RU" sz="4800" b="1" dirty="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SO</a:t>
            </a:r>
            <a:r>
              <a:rPr lang="en-US" altLang="ru-RU" sz="4800" b="1" baseline="-25000" dirty="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</a:t>
            </a:r>
            <a:r>
              <a:rPr lang="en-US" altLang="ru-RU" sz="4800" b="1" dirty="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, SO</a:t>
            </a:r>
            <a:r>
              <a:rPr lang="en-US" altLang="ru-RU" sz="4800" b="1" baseline="-25000" dirty="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</a:t>
            </a:r>
            <a:r>
              <a:rPr lang="en-US" altLang="ru-RU" sz="4800" b="1" dirty="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  <a:endParaRPr lang="ru-RU" altLang="ru-RU" sz="4800" b="1" dirty="0">
              <a:solidFill>
                <a:srgbClr val="0099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341332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38200" y="103188"/>
            <a:ext cx="8305800" cy="2101850"/>
          </a:xfrm>
        </p:spPr>
        <p:txBody>
          <a:bodyPr anchor="b">
            <a:normAutofit fontScale="90000"/>
          </a:bodyPr>
          <a:lstStyle/>
          <a:p>
            <a:r>
              <a:rPr lang="uk-UA" altLang="ru-RU" sz="4800" b="1" dirty="0">
                <a:solidFill>
                  <a:srgbClr val="FF5050"/>
                </a:solidFill>
              </a:rPr>
              <a:t>Перевірте правильність виконання завдання</a:t>
            </a:r>
            <a:endParaRPr lang="ru-RU" altLang="ru-RU" sz="4800" b="1" dirty="0">
              <a:solidFill>
                <a:srgbClr val="FF5050"/>
              </a:solidFill>
            </a:endParaRPr>
          </a:p>
        </p:txBody>
      </p:sp>
      <p:sp>
        <p:nvSpPr>
          <p:cNvPr id="33798" name="Rectangle 6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611560" y="2420888"/>
            <a:ext cx="4043363" cy="3671888"/>
          </a:xfrm>
        </p:spPr>
        <p:txBody>
          <a:bodyPr/>
          <a:lstStyle/>
          <a:p>
            <a:r>
              <a:rPr lang="uk-UA" altLang="ru-RU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Оксиди </a:t>
            </a:r>
            <a:r>
              <a:rPr lang="uk-UA" altLang="ru-RU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Ме</a:t>
            </a:r>
            <a:endParaRPr lang="uk-UA" altLang="ru-RU" sz="36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361950" lvl="1" indent="0">
              <a:buFontTx/>
              <a:buNone/>
            </a:pPr>
            <a:r>
              <a:rPr lang="en-US" altLang="ru-RU" sz="4800" b="1" dirty="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Na</a:t>
            </a:r>
            <a:r>
              <a:rPr lang="en-US" altLang="ru-RU" sz="4800" b="1" baseline="-25000" dirty="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</a:t>
            </a:r>
            <a:r>
              <a:rPr lang="en-US" altLang="ru-RU" sz="4800" b="1" dirty="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O,  Al</a:t>
            </a:r>
            <a:r>
              <a:rPr lang="en-US" altLang="ru-RU" sz="4800" b="1" baseline="-25000" dirty="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</a:t>
            </a:r>
            <a:r>
              <a:rPr lang="en-US" altLang="ru-RU" sz="4800" b="1" dirty="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</a:t>
            </a:r>
            <a:r>
              <a:rPr lang="en-US" altLang="ru-RU" sz="4800" b="1" baseline="-25000" dirty="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</a:t>
            </a:r>
            <a:r>
              <a:rPr lang="en-US" altLang="ru-RU" sz="4800" b="1" dirty="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,  </a:t>
            </a:r>
            <a:r>
              <a:rPr lang="en-US" altLang="ru-RU" sz="4800" b="1" dirty="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MgO</a:t>
            </a:r>
            <a:r>
              <a:rPr lang="en-US" altLang="ru-RU" sz="4800" b="1" dirty="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,</a:t>
            </a:r>
            <a:endParaRPr lang="ru-RU" altLang="ru-RU" sz="4800" b="1" dirty="0">
              <a:solidFill>
                <a:srgbClr val="0099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3799" name="Rectangle 7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0" y="2420888"/>
            <a:ext cx="4038600" cy="3635375"/>
          </a:xfrm>
        </p:spPr>
        <p:txBody>
          <a:bodyPr>
            <a:normAutofit lnSpcReduction="10000"/>
          </a:bodyPr>
          <a:lstStyle/>
          <a:p>
            <a:r>
              <a:rPr lang="uk-UA" altLang="ru-RU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Оксиди </a:t>
            </a:r>
            <a:r>
              <a:rPr lang="uk-UA" altLang="ru-RU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неМе</a:t>
            </a:r>
            <a:endParaRPr lang="uk-UA" altLang="ru-RU" sz="36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Tx/>
              <a:buNone/>
            </a:pPr>
            <a:r>
              <a:rPr lang="en-US" altLang="ru-RU" sz="4800" b="1" dirty="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</a:t>
            </a:r>
            <a:r>
              <a:rPr lang="en-US" altLang="ru-RU" sz="4800" b="1" baseline="-25000" dirty="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</a:t>
            </a:r>
            <a:r>
              <a:rPr lang="en-US" altLang="ru-RU" sz="4800" b="1" dirty="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</a:t>
            </a:r>
            <a:r>
              <a:rPr lang="en-US" altLang="ru-RU" sz="4800" b="1" baseline="-25000" dirty="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5</a:t>
            </a:r>
            <a:r>
              <a:rPr lang="en-US" altLang="ru-RU" sz="4800" b="1" dirty="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, </a:t>
            </a:r>
            <a:endParaRPr lang="uk-UA" altLang="ru-RU" sz="4800" b="1" dirty="0">
              <a:solidFill>
                <a:srgbClr val="0099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Tx/>
              <a:buNone/>
            </a:pPr>
            <a:r>
              <a:rPr lang="en-US" altLang="ru-RU" sz="4800" b="1" dirty="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NO, </a:t>
            </a:r>
            <a:endParaRPr lang="uk-UA" altLang="ru-RU" sz="4800" b="1" dirty="0">
              <a:solidFill>
                <a:srgbClr val="0099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Tx/>
              <a:buNone/>
            </a:pPr>
            <a:r>
              <a:rPr lang="en-US" altLang="ru-RU" sz="4800" b="1" dirty="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Cl</a:t>
            </a:r>
            <a:r>
              <a:rPr lang="en-US" altLang="ru-RU" sz="4800" b="1" baseline="-25000" dirty="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</a:t>
            </a:r>
            <a:r>
              <a:rPr lang="en-US" altLang="ru-RU" sz="4800" b="1" dirty="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</a:t>
            </a:r>
            <a:r>
              <a:rPr lang="en-US" altLang="ru-RU" sz="4800" b="1" baseline="-25000" dirty="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7</a:t>
            </a:r>
            <a:r>
              <a:rPr lang="en-US" altLang="ru-RU" sz="4800" b="1" dirty="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,</a:t>
            </a:r>
          </a:p>
          <a:p>
            <a:pPr>
              <a:buFontTx/>
              <a:buNone/>
            </a:pPr>
            <a:r>
              <a:rPr lang="en-US" altLang="ru-RU" sz="4800" b="1" dirty="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SO</a:t>
            </a:r>
            <a:r>
              <a:rPr lang="en-US" altLang="ru-RU" sz="4800" b="1" baseline="-25000" dirty="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</a:t>
            </a:r>
            <a:r>
              <a:rPr lang="en-US" altLang="ru-RU" sz="4800" b="1" dirty="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, SO</a:t>
            </a:r>
            <a:r>
              <a:rPr lang="en-US" altLang="ru-RU" sz="4800" b="1" baseline="-25000" dirty="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</a:t>
            </a:r>
            <a:r>
              <a:rPr lang="en-US" altLang="ru-RU" sz="4800" b="1" dirty="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  <a:endParaRPr lang="ru-RU" altLang="ru-RU" sz="4800" b="1" dirty="0">
              <a:solidFill>
                <a:srgbClr val="0099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81287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27584" y="620688"/>
            <a:ext cx="7481888" cy="1314450"/>
          </a:xfrm>
        </p:spPr>
        <p:txBody>
          <a:bodyPr anchor="b">
            <a:normAutofit/>
          </a:bodyPr>
          <a:lstStyle/>
          <a:p>
            <a:r>
              <a:rPr lang="uk-UA" altLang="ru-RU" b="1" dirty="0"/>
              <a:t>Приклади оксидів</a:t>
            </a:r>
            <a:br>
              <a:rPr lang="uk-UA" altLang="ru-RU" b="1" dirty="0"/>
            </a:br>
            <a:r>
              <a:rPr lang="uk-UA" altLang="ru-RU" b="1" dirty="0"/>
              <a:t>вода та іржаве залізо </a:t>
            </a:r>
            <a:endParaRPr lang="ru-RU" altLang="ru-RU" b="1" dirty="0"/>
          </a:p>
        </p:txBody>
      </p:sp>
      <p:pic>
        <p:nvPicPr>
          <p:cNvPr id="25604" name="Picture 4" descr="image002"/>
          <p:cNvPicPr>
            <a:picLocks noChangeAspect="1" noChangeArrowheads="1"/>
          </p:cNvPicPr>
          <p:nvPr>
            <p:ph type="body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71600" y="2514600"/>
            <a:ext cx="4032250" cy="3024188"/>
          </a:xfrm>
        </p:spPr>
      </p:pic>
      <p:pic>
        <p:nvPicPr>
          <p:cNvPr id="37892" name="Picture 8" descr="ржавое железо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4020" y="2514600"/>
            <a:ext cx="2376488" cy="316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84063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25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475656" y="1628800"/>
            <a:ext cx="6120680" cy="28803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dirty="0" smtClean="0"/>
              <a:t>ДЯКУЮ ЗА УВАГУ!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092299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55576" y="764704"/>
            <a:ext cx="7594600" cy="2971800"/>
          </a:xfrm>
        </p:spPr>
        <p:txBody>
          <a:bodyPr anchor="b">
            <a:normAutofit fontScale="90000"/>
          </a:bodyPr>
          <a:lstStyle/>
          <a:p>
            <a:pPr algn="ctr"/>
            <a:r>
              <a:rPr lang="uk-UA" altLang="ru-RU" b="1" i="1" dirty="0">
                <a:solidFill>
                  <a:srgbClr val="C00000"/>
                </a:solidFill>
              </a:rPr>
              <a:t>Оксиди </a:t>
            </a:r>
            <a:r>
              <a:rPr lang="uk-UA" altLang="ru-RU" b="1" i="1" dirty="0">
                <a:solidFill>
                  <a:srgbClr val="00334D"/>
                </a:solidFill>
              </a:rPr>
              <a:t>– бінарні сполуки, до складу яких входить атом </a:t>
            </a:r>
            <a:r>
              <a:rPr lang="uk-UA" altLang="ru-RU" b="1" i="1" dirty="0">
                <a:solidFill>
                  <a:srgbClr val="00334D"/>
                </a:solidFill>
              </a:rPr>
              <a:t>Оксигену</a:t>
            </a:r>
            <a:r>
              <a:rPr lang="uk-UA" altLang="ru-RU" b="1" i="1" dirty="0">
                <a:solidFill>
                  <a:srgbClr val="00334D"/>
                </a:solidFill>
              </a:rPr>
              <a:t> з валентністю </a:t>
            </a:r>
            <a:r>
              <a:rPr lang="en-US" altLang="ru-RU" b="1" i="1" dirty="0">
                <a:solidFill>
                  <a:srgbClr val="00334D"/>
                </a:solidFill>
              </a:rPr>
              <a:t>II</a:t>
            </a:r>
            <a:r>
              <a:rPr lang="uk-UA" altLang="ru-RU" b="1" i="1" dirty="0">
                <a:solidFill>
                  <a:srgbClr val="00334D"/>
                </a:solidFill>
              </a:rPr>
              <a:t>.</a:t>
            </a:r>
            <a:r>
              <a:rPr lang="uk-UA" altLang="ru-RU" sz="5400" b="1" i="1" dirty="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uk-UA" altLang="ru-RU" sz="5400" b="1" i="1" dirty="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ru-RU" altLang="ru-RU" sz="5400" b="1" i="1" dirty="0">
              <a:solidFill>
                <a:srgbClr val="0099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44317421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1024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914400" y="1071563"/>
            <a:ext cx="8229600" cy="4456112"/>
          </a:xfrm>
        </p:spPr>
        <p:txBody>
          <a:bodyPr/>
          <a:lstStyle/>
          <a:p>
            <a:pPr>
              <a:buFontTx/>
              <a:buNone/>
            </a:pPr>
            <a:r>
              <a:rPr lang="uk-UA" altLang="ru-RU" sz="3600" b="1" dirty="0">
                <a:solidFill>
                  <a:srgbClr val="FF5050"/>
                </a:solidFill>
              </a:rPr>
              <a:t>Випишіть формули оксидів</a:t>
            </a:r>
          </a:p>
          <a:p>
            <a:pPr>
              <a:buFontTx/>
              <a:buNone/>
            </a:pPr>
            <a:r>
              <a:rPr lang="uk-UA" altLang="ru-RU" b="1" dirty="0">
                <a:solidFill>
                  <a:srgbClr val="FF5050"/>
                </a:solidFill>
              </a:rPr>
              <a:t> </a:t>
            </a:r>
          </a:p>
          <a:p>
            <a:pPr>
              <a:buFontTx/>
              <a:buNone/>
            </a:pPr>
            <a:r>
              <a:rPr lang="uk-UA" altLang="ru-RU" b="1" dirty="0">
                <a:solidFill>
                  <a:srgbClr val="FF5050"/>
                </a:solidFill>
              </a:rPr>
              <a:t>   </a:t>
            </a:r>
            <a:r>
              <a:rPr lang="en-US" altLang="ru-RU" sz="5400" b="1" dirty="0">
                <a:solidFill>
                  <a:srgbClr val="000000"/>
                </a:solidFill>
              </a:rPr>
              <a:t>H</a:t>
            </a:r>
            <a:r>
              <a:rPr lang="en-US" altLang="ru-RU" sz="5400" b="1" baseline="-25000" dirty="0">
                <a:solidFill>
                  <a:srgbClr val="000000"/>
                </a:solidFill>
              </a:rPr>
              <a:t>2</a:t>
            </a:r>
            <a:r>
              <a:rPr lang="en-US" altLang="ru-RU" sz="5400" b="1" dirty="0">
                <a:solidFill>
                  <a:srgbClr val="000000"/>
                </a:solidFill>
              </a:rPr>
              <a:t>O,  H</a:t>
            </a:r>
            <a:r>
              <a:rPr lang="en-US" altLang="ru-RU" sz="5400" b="1" baseline="-25000" dirty="0">
                <a:solidFill>
                  <a:srgbClr val="000000"/>
                </a:solidFill>
              </a:rPr>
              <a:t>2</a:t>
            </a:r>
            <a:r>
              <a:rPr lang="en-US" altLang="ru-RU" sz="5400" b="1" dirty="0">
                <a:solidFill>
                  <a:srgbClr val="000000"/>
                </a:solidFill>
              </a:rPr>
              <a:t>O</a:t>
            </a:r>
            <a:r>
              <a:rPr lang="en-US" altLang="ru-RU" sz="5400" b="1" baseline="-25000" dirty="0">
                <a:solidFill>
                  <a:srgbClr val="000000"/>
                </a:solidFill>
              </a:rPr>
              <a:t>2</a:t>
            </a:r>
            <a:r>
              <a:rPr lang="en-US" altLang="ru-RU" sz="5400" b="1" dirty="0">
                <a:solidFill>
                  <a:srgbClr val="000000"/>
                </a:solidFill>
              </a:rPr>
              <a:t>,  K</a:t>
            </a:r>
            <a:r>
              <a:rPr lang="en-US" altLang="ru-RU" sz="5400" b="1" baseline="-25000" dirty="0">
                <a:solidFill>
                  <a:srgbClr val="000000"/>
                </a:solidFill>
              </a:rPr>
              <a:t>2</a:t>
            </a:r>
            <a:r>
              <a:rPr lang="en-US" altLang="ru-RU" sz="5400" b="1" dirty="0">
                <a:solidFill>
                  <a:srgbClr val="000000"/>
                </a:solidFill>
              </a:rPr>
              <a:t>O</a:t>
            </a:r>
            <a:r>
              <a:rPr lang="en-US" altLang="ru-RU" sz="5400" b="1" baseline="-25000" dirty="0">
                <a:solidFill>
                  <a:srgbClr val="000000"/>
                </a:solidFill>
              </a:rPr>
              <a:t>,  </a:t>
            </a:r>
            <a:r>
              <a:rPr lang="en-US" altLang="ru-RU" sz="5400" b="1" dirty="0">
                <a:solidFill>
                  <a:srgbClr val="000000"/>
                </a:solidFill>
              </a:rPr>
              <a:t>Na</a:t>
            </a:r>
            <a:r>
              <a:rPr lang="en-US" altLang="ru-RU" sz="5400" b="1" baseline="-25000" dirty="0">
                <a:solidFill>
                  <a:srgbClr val="000000"/>
                </a:solidFill>
              </a:rPr>
              <a:t>2</a:t>
            </a:r>
            <a:r>
              <a:rPr lang="en-US" altLang="ru-RU" sz="5400" b="1" dirty="0">
                <a:solidFill>
                  <a:srgbClr val="000000"/>
                </a:solidFill>
              </a:rPr>
              <a:t>O</a:t>
            </a:r>
            <a:r>
              <a:rPr lang="en-US" altLang="ru-RU" sz="5400" b="1" baseline="-25000" dirty="0">
                <a:solidFill>
                  <a:srgbClr val="000000"/>
                </a:solidFill>
              </a:rPr>
              <a:t>2</a:t>
            </a:r>
            <a:r>
              <a:rPr lang="en-US" altLang="ru-RU" sz="5400" b="1" dirty="0">
                <a:solidFill>
                  <a:srgbClr val="000000"/>
                </a:solidFill>
              </a:rPr>
              <a:t>,  PbO</a:t>
            </a:r>
            <a:r>
              <a:rPr lang="en-US" altLang="ru-RU" sz="5400" b="1" baseline="-25000" dirty="0">
                <a:solidFill>
                  <a:srgbClr val="000000"/>
                </a:solidFill>
              </a:rPr>
              <a:t>2</a:t>
            </a:r>
            <a:r>
              <a:rPr lang="en-US" altLang="ru-RU" sz="5400" b="1" dirty="0">
                <a:solidFill>
                  <a:srgbClr val="000000"/>
                </a:solidFill>
              </a:rPr>
              <a:t>,  OF</a:t>
            </a:r>
            <a:r>
              <a:rPr lang="en-US" altLang="ru-RU" sz="5400" b="1" baseline="-25000" dirty="0">
                <a:solidFill>
                  <a:srgbClr val="000000"/>
                </a:solidFill>
              </a:rPr>
              <a:t>2</a:t>
            </a:r>
            <a:r>
              <a:rPr lang="en-US" altLang="ru-RU" sz="5400" b="1" dirty="0">
                <a:solidFill>
                  <a:srgbClr val="000000"/>
                </a:solidFill>
              </a:rPr>
              <a:t>,  </a:t>
            </a:r>
            <a:r>
              <a:rPr lang="en-US" altLang="ru-RU" sz="5400" b="1" dirty="0">
                <a:solidFill>
                  <a:srgbClr val="000000"/>
                </a:solidFill>
              </a:rPr>
              <a:t>HClO</a:t>
            </a:r>
            <a:r>
              <a:rPr lang="en-US" altLang="ru-RU" sz="5400" b="1" dirty="0">
                <a:solidFill>
                  <a:srgbClr val="000000"/>
                </a:solidFill>
              </a:rPr>
              <a:t>,  </a:t>
            </a:r>
            <a:r>
              <a:rPr lang="en-US" altLang="ru-RU" sz="5400" b="1" dirty="0">
                <a:solidFill>
                  <a:srgbClr val="000000"/>
                </a:solidFill>
              </a:rPr>
              <a:t>CuO</a:t>
            </a:r>
            <a:r>
              <a:rPr lang="en-US" altLang="ru-RU" sz="5400" b="1" dirty="0">
                <a:solidFill>
                  <a:srgbClr val="000000"/>
                </a:solidFill>
              </a:rPr>
              <a:t>, Cu</a:t>
            </a:r>
            <a:r>
              <a:rPr lang="en-US" altLang="ru-RU" sz="5400" b="1" baseline="-25000" dirty="0">
                <a:solidFill>
                  <a:srgbClr val="000000"/>
                </a:solidFill>
              </a:rPr>
              <a:t>2</a:t>
            </a:r>
            <a:r>
              <a:rPr lang="en-US" altLang="ru-RU" sz="5400" b="1" dirty="0">
                <a:solidFill>
                  <a:srgbClr val="000000"/>
                </a:solidFill>
              </a:rPr>
              <a:t>O,</a:t>
            </a:r>
            <a:endParaRPr lang="ru-RU" altLang="ru-RU" sz="54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921600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83568" y="620688"/>
            <a:ext cx="7591425" cy="2160588"/>
          </a:xfrm>
        </p:spPr>
        <p:txBody>
          <a:bodyPr anchor="b"/>
          <a:lstStyle/>
          <a:p>
            <a:r>
              <a:rPr lang="uk-UA" altLang="ru-RU" b="1" dirty="0">
                <a:solidFill>
                  <a:srgbClr val="000000"/>
                </a:solidFill>
              </a:rPr>
              <a:t>Запишіть формули оксидів відповідно до валентності елементів</a:t>
            </a:r>
            <a:endParaRPr lang="ru-RU" altLang="ru-RU" b="1" dirty="0">
              <a:solidFill>
                <a:srgbClr val="000000"/>
              </a:solidFill>
            </a:endParaRP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925513" y="2349500"/>
            <a:ext cx="8218487" cy="4175125"/>
          </a:xfrm>
        </p:spPr>
        <p:txBody>
          <a:bodyPr/>
          <a:lstStyle/>
          <a:p>
            <a:endParaRPr lang="en-US" altLang="ru-RU" sz="2800" dirty="0"/>
          </a:p>
          <a:p>
            <a:pPr algn="ctr">
              <a:buFontTx/>
              <a:buNone/>
            </a:pPr>
            <a:r>
              <a:rPr lang="en-US" altLang="ru-RU" sz="4800" b="1" dirty="0">
                <a:solidFill>
                  <a:srgbClr val="002060"/>
                </a:solidFill>
              </a:rPr>
              <a:t>Na, Al, Mg,</a:t>
            </a:r>
            <a:r>
              <a:rPr lang="uk-UA" altLang="ru-RU" sz="4800" b="1" dirty="0">
                <a:solidFill>
                  <a:srgbClr val="002060"/>
                </a:solidFill>
              </a:rPr>
              <a:t> </a:t>
            </a:r>
            <a:r>
              <a:rPr lang="en-US" altLang="ru-RU" sz="4800" b="1" dirty="0">
                <a:solidFill>
                  <a:srgbClr val="002060"/>
                </a:solidFill>
              </a:rPr>
              <a:t>B,</a:t>
            </a:r>
            <a:r>
              <a:rPr lang="uk-UA" altLang="ru-RU" sz="4800" b="1" dirty="0">
                <a:solidFill>
                  <a:srgbClr val="002060"/>
                </a:solidFill>
              </a:rPr>
              <a:t> </a:t>
            </a:r>
          </a:p>
          <a:p>
            <a:pPr algn="ctr">
              <a:buFontTx/>
              <a:buNone/>
            </a:pPr>
            <a:r>
              <a:rPr lang="en-US" altLang="ru-RU" sz="4800" b="1" dirty="0">
                <a:solidFill>
                  <a:srgbClr val="002060"/>
                </a:solidFill>
              </a:rPr>
              <a:t>P(V),</a:t>
            </a:r>
            <a:r>
              <a:rPr lang="uk-UA" altLang="ru-RU" sz="4800" b="1" dirty="0">
                <a:solidFill>
                  <a:srgbClr val="002060"/>
                </a:solidFill>
              </a:rPr>
              <a:t> </a:t>
            </a:r>
            <a:r>
              <a:rPr lang="en-US" altLang="ru-RU" sz="4800" b="1" dirty="0">
                <a:solidFill>
                  <a:srgbClr val="002060"/>
                </a:solidFill>
              </a:rPr>
              <a:t>N(II), Cl(VII), S(VI), S(IV)</a:t>
            </a:r>
          </a:p>
          <a:p>
            <a:endParaRPr lang="ru-RU" altLang="ru-RU" sz="48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5096050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3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55576" y="620688"/>
            <a:ext cx="7805737" cy="1708150"/>
          </a:xfrm>
        </p:spPr>
        <p:txBody>
          <a:bodyPr anchor="b">
            <a:normAutofit fontScale="90000"/>
          </a:bodyPr>
          <a:lstStyle/>
          <a:p>
            <a:r>
              <a:rPr lang="ru-RU" altLang="ru-RU" sz="4800" b="1" dirty="0">
                <a:solidFill>
                  <a:srgbClr val="000000"/>
                </a:solidFill>
              </a:rPr>
              <a:t>Перев</a:t>
            </a:r>
            <a:r>
              <a:rPr lang="uk-UA" altLang="ru-RU" sz="4800" b="1" dirty="0">
                <a:solidFill>
                  <a:srgbClr val="000000"/>
                </a:solidFill>
              </a:rPr>
              <a:t>і</a:t>
            </a:r>
            <a:r>
              <a:rPr lang="ru-RU" altLang="ru-RU" sz="4800" b="1" dirty="0">
                <a:solidFill>
                  <a:srgbClr val="000000"/>
                </a:solidFill>
              </a:rPr>
              <a:t>рте </a:t>
            </a:r>
            <a:r>
              <a:rPr lang="ru-RU" altLang="ru-RU" sz="4800" b="1" dirty="0">
                <a:solidFill>
                  <a:srgbClr val="000000"/>
                </a:solidFill>
              </a:rPr>
              <a:t>правильність</a:t>
            </a:r>
            <a:r>
              <a:rPr lang="ru-RU" altLang="ru-RU" sz="4800" b="1" dirty="0">
                <a:solidFill>
                  <a:srgbClr val="000000"/>
                </a:solidFill>
              </a:rPr>
              <a:t> </a:t>
            </a:r>
            <a:r>
              <a:rPr lang="ru-RU" altLang="ru-RU" sz="4800" b="1" dirty="0">
                <a:solidFill>
                  <a:srgbClr val="000000"/>
                </a:solidFill>
              </a:rPr>
              <a:t>запису</a:t>
            </a:r>
            <a:r>
              <a:rPr lang="ru-RU" altLang="ru-RU" sz="4800" b="1" dirty="0">
                <a:solidFill>
                  <a:srgbClr val="000000"/>
                </a:solidFill>
              </a:rPr>
              <a:t> </a:t>
            </a:r>
            <a:r>
              <a:rPr lang="ru-RU" altLang="ru-RU" sz="4800" b="1" dirty="0">
                <a:solidFill>
                  <a:srgbClr val="000000"/>
                </a:solidFill>
              </a:rPr>
              <a:t>сполук</a:t>
            </a:r>
            <a:endParaRPr lang="ru-RU" altLang="ru-RU" sz="4800" b="1" dirty="0">
              <a:solidFill>
                <a:srgbClr val="000000"/>
              </a:solidFill>
            </a:endParaRP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971600" y="2708920"/>
            <a:ext cx="7532687" cy="3035300"/>
          </a:xfrm>
        </p:spPr>
        <p:txBody>
          <a:bodyPr>
            <a:normAutofit/>
          </a:bodyPr>
          <a:lstStyle/>
          <a:p>
            <a:pPr algn="ctr">
              <a:buFontTx/>
              <a:buNone/>
            </a:pPr>
            <a:r>
              <a:rPr lang="en-US" alt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Na</a:t>
            </a:r>
            <a:r>
              <a:rPr lang="en-US" altLang="ru-RU" sz="4800" b="1" baseline="-250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</a:t>
            </a:r>
            <a:r>
              <a:rPr lang="en-US" alt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O, Al</a:t>
            </a:r>
            <a:r>
              <a:rPr lang="en-US" altLang="ru-RU" sz="4800" b="1" baseline="-250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</a:t>
            </a:r>
            <a:r>
              <a:rPr lang="en-US" alt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</a:t>
            </a:r>
            <a:r>
              <a:rPr lang="en-US" altLang="ru-RU" sz="4800" b="1" baseline="-250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</a:t>
            </a:r>
            <a:r>
              <a:rPr lang="en-US" alt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, </a:t>
            </a:r>
            <a:r>
              <a:rPr lang="en-US" alt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MgO</a:t>
            </a:r>
            <a:r>
              <a:rPr lang="en-US" alt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, </a:t>
            </a:r>
            <a:r>
              <a:rPr lang="en-US" altLang="ru-RU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</a:t>
            </a:r>
            <a:r>
              <a:rPr lang="en-US" alt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</a:t>
            </a:r>
            <a:r>
              <a:rPr lang="en-US" altLang="ru-RU" sz="4800" b="1" baseline="-250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</a:t>
            </a:r>
            <a:r>
              <a:rPr lang="en-US" alt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</a:t>
            </a:r>
            <a:r>
              <a:rPr lang="en-US" altLang="ru-RU" sz="4800" b="1" baseline="-250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</a:t>
            </a:r>
            <a:r>
              <a:rPr lang="en-US" alt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, P</a:t>
            </a:r>
            <a:r>
              <a:rPr lang="en-US" altLang="ru-RU" sz="4800" b="1" baseline="-250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</a:t>
            </a:r>
            <a:r>
              <a:rPr lang="en-US" alt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</a:t>
            </a:r>
            <a:r>
              <a:rPr lang="en-US" altLang="ru-RU" sz="4800" b="1" baseline="-250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5</a:t>
            </a:r>
            <a:r>
              <a:rPr lang="en-US" alt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, NO, </a:t>
            </a:r>
            <a:r>
              <a:rPr lang="en-US" altLang="ru-RU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</a:t>
            </a:r>
            <a:r>
              <a:rPr lang="en-US" altLang="ru-RU" sz="4800" b="1" baseline="-25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</a:t>
            </a:r>
            <a:r>
              <a:rPr lang="en-US" altLang="ru-RU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</a:t>
            </a:r>
            <a:r>
              <a:rPr lang="en-US" altLang="ru-RU" sz="4800" b="1" baseline="-25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7</a:t>
            </a:r>
            <a:r>
              <a:rPr lang="en-US" alt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,</a:t>
            </a:r>
          </a:p>
          <a:p>
            <a:pPr algn="ctr">
              <a:buFontTx/>
              <a:buNone/>
            </a:pPr>
            <a:r>
              <a:rPr lang="en-US" alt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SO</a:t>
            </a:r>
            <a:r>
              <a:rPr lang="en-US" altLang="ru-RU" sz="4800" b="1" baseline="-250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</a:t>
            </a:r>
            <a:r>
              <a:rPr lang="en-US" alt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, SO</a:t>
            </a:r>
            <a:r>
              <a:rPr lang="en-US" altLang="ru-RU" sz="4800" b="1" baseline="-250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</a:t>
            </a:r>
            <a:endParaRPr lang="ru-RU" altLang="ru-RU" sz="48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0712918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5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4638"/>
            <a:ext cx="7391400" cy="1143000"/>
          </a:xfrm>
        </p:spPr>
        <p:txBody>
          <a:bodyPr anchor="b"/>
          <a:lstStyle/>
          <a:p>
            <a:pPr algn="ctr"/>
            <a:r>
              <a:rPr lang="uk-UA" altLang="ru-RU" b="1" dirty="0">
                <a:solidFill>
                  <a:srgbClr val="FF5050"/>
                </a:solidFill>
              </a:rPr>
              <a:t>Наукова</a:t>
            </a:r>
            <a:r>
              <a:rPr lang="uk-UA" altLang="ru-RU" b="1" dirty="0">
                <a:solidFill>
                  <a:srgbClr val="FF505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назва оксидів</a:t>
            </a:r>
            <a:endParaRPr lang="ru-RU" altLang="ru-RU" b="1" dirty="0">
              <a:solidFill>
                <a:srgbClr val="FF505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266825" y="1628775"/>
            <a:ext cx="7877175" cy="4456113"/>
          </a:xfrm>
        </p:spPr>
        <p:txBody>
          <a:bodyPr/>
          <a:lstStyle/>
          <a:p>
            <a:pPr>
              <a:buFontTx/>
              <a:buNone/>
            </a:pPr>
            <a:r>
              <a:rPr lang="uk-UA" alt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</a:t>
            </a:r>
          </a:p>
          <a:p>
            <a:pPr>
              <a:buFontTx/>
              <a:buNone/>
            </a:pPr>
            <a:r>
              <a:rPr lang="uk-UA" alt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</a:t>
            </a:r>
            <a:r>
              <a:rPr lang="en-US" altLang="ru-RU" sz="5400" b="1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</a:t>
            </a:r>
            <a:r>
              <a:rPr lang="en-US" altLang="ru-RU" sz="5400" b="1" baseline="-25000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x</a:t>
            </a:r>
            <a:r>
              <a:rPr lang="en-US" altLang="ru-RU" sz="5400" b="1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</a:t>
            </a:r>
            <a:r>
              <a:rPr lang="en-US" altLang="ru-RU" sz="5400" b="1" baseline="-25000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y</a:t>
            </a:r>
            <a:endParaRPr lang="uk-UA" altLang="ru-RU" sz="5400" b="1" baseline="-25000" dirty="0" smtClean="0">
              <a:solidFill>
                <a:srgbClr val="0099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Tx/>
              <a:buNone/>
            </a:pPr>
            <a:endParaRPr lang="en-US" altLang="ru-RU" sz="5400" b="1" baseline="-25000" dirty="0">
              <a:solidFill>
                <a:srgbClr val="0099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Tx/>
              <a:buNone/>
            </a:pPr>
            <a:r>
              <a:rPr lang="en-US" altLang="ru-RU" b="1" baseline="-25000" dirty="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altLang="ru-RU" b="1" dirty="0">
                <a:solidFill>
                  <a:srgbClr val="009900"/>
                </a:solidFill>
              </a:rPr>
              <a:t>назва</a:t>
            </a:r>
            <a:r>
              <a:rPr lang="ru-RU" altLang="ru-RU" b="1" dirty="0">
                <a:solidFill>
                  <a:srgbClr val="009900"/>
                </a:solidFill>
              </a:rPr>
              <a:t> </a:t>
            </a:r>
            <a:r>
              <a:rPr lang="ru-RU" altLang="ru-RU" b="1" dirty="0">
                <a:solidFill>
                  <a:srgbClr val="009900"/>
                </a:solidFill>
              </a:rPr>
              <a:t>елементу</a:t>
            </a:r>
            <a:r>
              <a:rPr lang="ru-RU" altLang="ru-RU" b="1" dirty="0">
                <a:solidFill>
                  <a:srgbClr val="009900"/>
                </a:solidFill>
              </a:rPr>
              <a:t> </a:t>
            </a:r>
            <a:r>
              <a:rPr lang="ru-RU" altLang="ru-RU" b="1" dirty="0" smtClean="0">
                <a:solidFill>
                  <a:srgbClr val="009900"/>
                </a:solidFill>
              </a:rPr>
              <a:t>+</a:t>
            </a:r>
            <a:r>
              <a:rPr lang="uk-UA" altLang="ru-RU" b="1" dirty="0" smtClean="0">
                <a:solidFill>
                  <a:srgbClr val="009900"/>
                </a:solidFill>
              </a:rPr>
              <a:t>(</a:t>
            </a:r>
            <a:r>
              <a:rPr lang="uk-UA" altLang="ru-RU" b="1" dirty="0">
                <a:solidFill>
                  <a:srgbClr val="009900"/>
                </a:solidFill>
              </a:rPr>
              <a:t>валентність</a:t>
            </a:r>
            <a:r>
              <a:rPr lang="en-US" altLang="ru-RU" b="1" dirty="0">
                <a:solidFill>
                  <a:srgbClr val="009900"/>
                </a:solidFill>
              </a:rPr>
              <a:t>,</a:t>
            </a:r>
            <a:r>
              <a:rPr lang="uk-UA" altLang="ru-RU" b="1" dirty="0">
                <a:solidFill>
                  <a:srgbClr val="009900"/>
                </a:solidFill>
              </a:rPr>
              <a:t> </a:t>
            </a:r>
            <a:r>
              <a:rPr lang="uk-UA" altLang="ru-RU" b="1" i="1" dirty="0">
                <a:solidFill>
                  <a:srgbClr val="009900"/>
                </a:solidFill>
              </a:rPr>
              <a:t>якщо вона змінна</a:t>
            </a:r>
            <a:r>
              <a:rPr lang="uk-UA" altLang="ru-RU" b="1" dirty="0">
                <a:solidFill>
                  <a:srgbClr val="009900"/>
                </a:solidFill>
              </a:rPr>
              <a:t>) + </a:t>
            </a:r>
            <a:r>
              <a:rPr lang="uk-UA" altLang="ru-RU" b="1" dirty="0" smtClean="0">
                <a:solidFill>
                  <a:srgbClr val="009900"/>
                </a:solidFill>
              </a:rPr>
              <a:t>оксид</a:t>
            </a:r>
            <a:endParaRPr lang="ru-RU" altLang="ru-RU" b="1" dirty="0">
              <a:solidFill>
                <a:srgbClr val="009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1074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71600" y="620688"/>
            <a:ext cx="7315200" cy="1143000"/>
          </a:xfrm>
        </p:spPr>
        <p:txBody>
          <a:bodyPr anchor="b"/>
          <a:lstStyle/>
          <a:p>
            <a:pPr algn="ctr"/>
            <a:r>
              <a:rPr lang="uk-UA" altLang="ru-RU" dirty="0"/>
              <a:t> </a:t>
            </a:r>
            <a:r>
              <a:rPr lang="uk-UA" altLang="ru-RU" b="1" dirty="0">
                <a:solidFill>
                  <a:srgbClr val="FF5050"/>
                </a:solidFill>
              </a:rPr>
              <a:t>Дайте назву оксидам</a:t>
            </a:r>
            <a:r>
              <a:rPr lang="uk-UA" altLang="ru-RU" dirty="0"/>
              <a:t> </a:t>
            </a:r>
            <a:endParaRPr lang="ru-RU" altLang="ru-RU" dirty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971600" y="1988840"/>
            <a:ext cx="7391400" cy="4144963"/>
          </a:xfrm>
        </p:spPr>
        <p:txBody>
          <a:bodyPr/>
          <a:lstStyle/>
          <a:p>
            <a:pPr algn="ctr">
              <a:buFontTx/>
              <a:buNone/>
            </a:pPr>
            <a:r>
              <a:rPr lang="en-US" alt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Na</a:t>
            </a:r>
            <a:r>
              <a:rPr lang="en-US" altLang="ru-RU" sz="4800" b="1" baseline="-250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</a:t>
            </a:r>
            <a:r>
              <a:rPr lang="en-US" alt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O, Al</a:t>
            </a:r>
            <a:r>
              <a:rPr lang="en-US" altLang="ru-RU" sz="4800" b="1" baseline="-250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</a:t>
            </a:r>
            <a:r>
              <a:rPr lang="en-US" alt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</a:t>
            </a:r>
            <a:r>
              <a:rPr lang="en-US" altLang="ru-RU" sz="4800" b="1" baseline="-250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</a:t>
            </a:r>
            <a:r>
              <a:rPr lang="en-US" alt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, </a:t>
            </a:r>
            <a:r>
              <a:rPr lang="en-US" alt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MgO</a:t>
            </a:r>
            <a:r>
              <a:rPr lang="en-US" alt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, </a:t>
            </a:r>
          </a:p>
          <a:p>
            <a:pPr algn="ctr">
              <a:buFontTx/>
              <a:buNone/>
            </a:pPr>
            <a:r>
              <a:rPr lang="uk-UA" alt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US" alt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</a:t>
            </a:r>
            <a:r>
              <a:rPr lang="en-US" altLang="ru-RU" sz="4800" b="1" baseline="-250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</a:t>
            </a:r>
            <a:r>
              <a:rPr lang="en-US" alt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</a:t>
            </a:r>
            <a:r>
              <a:rPr lang="en-US" altLang="ru-RU" sz="4800" b="1" baseline="-250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5</a:t>
            </a:r>
            <a:r>
              <a:rPr lang="en-US" alt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, NO, Cl</a:t>
            </a:r>
            <a:r>
              <a:rPr lang="en-US" altLang="ru-RU" sz="4800" b="1" baseline="-250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</a:t>
            </a:r>
            <a:r>
              <a:rPr lang="en-US" alt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</a:t>
            </a:r>
            <a:r>
              <a:rPr lang="en-US" altLang="ru-RU" sz="4800" b="1" baseline="-250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7</a:t>
            </a:r>
            <a:r>
              <a:rPr lang="en-US" alt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,</a:t>
            </a:r>
          </a:p>
          <a:p>
            <a:pPr algn="ctr">
              <a:buFontTx/>
              <a:buNone/>
            </a:pPr>
            <a:r>
              <a:rPr lang="en-US" alt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SO</a:t>
            </a:r>
            <a:r>
              <a:rPr lang="en-US" altLang="ru-RU" sz="4800" b="1" baseline="-250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</a:t>
            </a:r>
            <a:r>
              <a:rPr lang="en-US" alt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, SO</a:t>
            </a:r>
            <a:r>
              <a:rPr lang="en-US" altLang="ru-RU" sz="4800" b="1" baseline="-250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</a:t>
            </a:r>
            <a:r>
              <a:rPr lang="en-US" alt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  <a:endParaRPr lang="ru-RU" altLang="ru-RU" sz="48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Tx/>
              <a:buNone/>
            </a:pPr>
            <a:endParaRPr lang="ru-RU" alt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05683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39800" y="274638"/>
            <a:ext cx="8204200" cy="825500"/>
          </a:xfrm>
        </p:spPr>
        <p:txBody>
          <a:bodyPr anchor="b"/>
          <a:lstStyle/>
          <a:p>
            <a:r>
              <a:rPr lang="uk-UA" altLang="ru-RU" b="1" dirty="0">
                <a:solidFill>
                  <a:srgbClr val="FF505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Перевірте</a:t>
            </a:r>
            <a:r>
              <a:rPr lang="uk-UA" alt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endParaRPr lang="ru-RU" altLang="ru-RU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899592" y="1124744"/>
            <a:ext cx="7540625" cy="5256212"/>
          </a:xfrm>
        </p:spPr>
        <p:txBody>
          <a:bodyPr/>
          <a:lstStyle/>
          <a:p>
            <a:r>
              <a:rPr lang="uk-UA" altLang="ru-RU" sz="3600" b="1" dirty="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Na</a:t>
            </a:r>
            <a:r>
              <a:rPr lang="en-US" altLang="ru-RU" sz="3600" b="1" baseline="-250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</a:t>
            </a:r>
            <a:r>
              <a:rPr lang="en-US" alt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</a:t>
            </a:r>
            <a:r>
              <a:rPr lang="uk-UA" alt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 натрій оксид</a:t>
            </a:r>
            <a:r>
              <a:rPr lang="en-US" alt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endParaRPr lang="uk-UA" altLang="ru-RU" sz="36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r>
              <a:rPr lang="en-US" alt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uk-UA" alt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Al</a:t>
            </a:r>
            <a:r>
              <a:rPr lang="en-US" altLang="ru-RU" sz="3600" b="1" baseline="-250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</a:t>
            </a:r>
            <a:r>
              <a:rPr lang="en-US" alt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</a:t>
            </a:r>
            <a:r>
              <a:rPr lang="en-US" altLang="ru-RU" sz="3600" b="1" baseline="-250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</a:t>
            </a:r>
            <a:r>
              <a:rPr lang="uk-UA" alt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 алюміній оксид</a:t>
            </a:r>
            <a:r>
              <a:rPr lang="en-US" alt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endParaRPr lang="uk-UA" altLang="ru-RU" sz="36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r>
              <a:rPr lang="en-US" alt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uk-UA" alt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MgO</a:t>
            </a:r>
            <a:r>
              <a:rPr lang="uk-UA" alt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– магній оксид</a:t>
            </a:r>
            <a:r>
              <a:rPr lang="en-US" alt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endParaRPr lang="uk-UA" altLang="ru-RU" sz="36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r>
              <a:rPr lang="uk-UA" alt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</a:t>
            </a:r>
            <a:r>
              <a:rPr lang="en-US" altLang="ru-RU" sz="3600" b="1" baseline="-250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</a:t>
            </a:r>
            <a:r>
              <a:rPr lang="en-US" alt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</a:t>
            </a:r>
            <a:r>
              <a:rPr lang="en-US" altLang="ru-RU" sz="3600" b="1" baseline="-250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5</a:t>
            </a:r>
            <a:r>
              <a:rPr lang="uk-UA" altLang="ru-RU" sz="3600" b="1" baseline="-250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uk-UA" alt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 фосфор(</a:t>
            </a:r>
            <a:r>
              <a:rPr lang="en-US" alt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V</a:t>
            </a:r>
            <a:r>
              <a:rPr lang="uk-UA" alt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) оксид</a:t>
            </a:r>
          </a:p>
          <a:p>
            <a:r>
              <a:rPr lang="en-US" alt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NO</a:t>
            </a:r>
            <a:r>
              <a:rPr lang="uk-UA" alt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– нітроген (</a:t>
            </a:r>
            <a:r>
              <a:rPr lang="en-US" alt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II</a:t>
            </a:r>
            <a:r>
              <a:rPr lang="uk-UA" alt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) оксид</a:t>
            </a:r>
          </a:p>
          <a:p>
            <a:r>
              <a:rPr lang="en-US" alt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Cl</a:t>
            </a:r>
            <a:r>
              <a:rPr lang="en-US" altLang="ru-RU" sz="3600" b="1" baseline="-250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</a:t>
            </a:r>
            <a:r>
              <a:rPr lang="en-US" alt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</a:t>
            </a:r>
            <a:r>
              <a:rPr lang="en-US" altLang="ru-RU" sz="3600" b="1" baseline="-250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7</a:t>
            </a:r>
            <a:r>
              <a:rPr lang="uk-UA" alt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– хлор (</a:t>
            </a:r>
            <a:r>
              <a:rPr lang="en-US" alt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VII</a:t>
            </a:r>
            <a:r>
              <a:rPr lang="uk-UA" alt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) оксид</a:t>
            </a:r>
          </a:p>
          <a:p>
            <a:r>
              <a:rPr lang="uk-UA" alt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SO</a:t>
            </a:r>
            <a:r>
              <a:rPr lang="en-US" altLang="ru-RU" sz="3600" b="1" baseline="-250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</a:t>
            </a:r>
            <a:r>
              <a:rPr lang="uk-UA" altLang="ru-RU" sz="3600" b="1" baseline="-250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uk-UA" alt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– </a:t>
            </a:r>
            <a:r>
              <a:rPr lang="uk-UA" alt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сульфур</a:t>
            </a:r>
            <a:r>
              <a:rPr lang="uk-UA" alt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(</a:t>
            </a:r>
            <a:r>
              <a:rPr lang="en-US" alt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VI</a:t>
            </a:r>
            <a:r>
              <a:rPr lang="uk-UA" alt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) оксид </a:t>
            </a:r>
          </a:p>
          <a:p>
            <a:r>
              <a:rPr lang="en-US" alt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SO</a:t>
            </a:r>
            <a:r>
              <a:rPr lang="en-US" altLang="ru-RU" sz="3600" b="1" baseline="-250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</a:t>
            </a:r>
            <a:r>
              <a:rPr lang="en-US" alt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uk-UA" alt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– </a:t>
            </a:r>
            <a:r>
              <a:rPr lang="uk-UA" alt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сульфур</a:t>
            </a:r>
            <a:r>
              <a:rPr lang="uk-UA" alt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(</a:t>
            </a:r>
            <a:r>
              <a:rPr lang="en-US" alt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IV</a:t>
            </a:r>
            <a:r>
              <a:rPr lang="uk-UA" alt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) оксид </a:t>
            </a:r>
          </a:p>
          <a:p>
            <a:endParaRPr lang="ru-RU" altLang="ru-RU" sz="36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Tx/>
              <a:buNone/>
            </a:pPr>
            <a:endParaRPr lang="ru-RU" altLang="ru-RU" sz="3600" dirty="0"/>
          </a:p>
          <a:p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878988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20" name="Rectangle 3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4638"/>
            <a:ext cx="7391400" cy="1143000"/>
          </a:xfrm>
        </p:spPr>
        <p:txBody>
          <a:bodyPr anchor="b"/>
          <a:lstStyle/>
          <a:p>
            <a:pPr algn="ctr"/>
            <a:r>
              <a:rPr lang="uk-UA" altLang="ru-RU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Класифікація оксидів</a:t>
            </a:r>
            <a:endParaRPr lang="ru-RU" altLang="ru-RU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aphicFrame>
        <p:nvGraphicFramePr>
          <p:cNvPr id="2" name="Схема 1"/>
          <p:cNvGraphicFramePr/>
          <p:nvPr/>
        </p:nvGraphicFramePr>
        <p:xfrm>
          <a:off x="1115616" y="1600199"/>
          <a:ext cx="72390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73439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0</TotalTime>
  <Words>256</Words>
  <Application>Microsoft Office PowerPoint</Application>
  <PresentationFormat>Экран (4:3)</PresentationFormat>
  <Paragraphs>51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Аспект</vt:lpstr>
      <vt:lpstr>Оксиди. Номенклатура та класифікація оксидів</vt:lpstr>
      <vt:lpstr>Оксиди – бінарні сполуки, до складу яких входить атом Оксигену з валентністю II. </vt:lpstr>
      <vt:lpstr>Презентация PowerPoint</vt:lpstr>
      <vt:lpstr>Запишіть формули оксидів відповідно до валентності елементів</vt:lpstr>
      <vt:lpstr>Перевірте правильність запису сполук</vt:lpstr>
      <vt:lpstr>Наукова назва оксидів</vt:lpstr>
      <vt:lpstr> Дайте назву оксидам </vt:lpstr>
      <vt:lpstr>Перевірте </vt:lpstr>
      <vt:lpstr>Класифікація оксидів</vt:lpstr>
      <vt:lpstr>Із запропонованих формул випишіть оксиди металів і неметалів</vt:lpstr>
      <vt:lpstr>Перевірте правильність виконання завдання</vt:lpstr>
      <vt:lpstr>Приклади оксидів вода та іржаве залізо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Оксиди. Номенклатура та класифікація оксидів</dc:title>
  <dc:creator>Пользователь</dc:creator>
  <cp:lastModifiedBy>Пользователь</cp:lastModifiedBy>
  <cp:revision>1</cp:revision>
  <dcterms:created xsi:type="dcterms:W3CDTF">2014-11-30T15:59:46Z</dcterms:created>
  <dcterms:modified xsi:type="dcterms:W3CDTF">2014-11-30T16:07:33Z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138994</vt:lpwstr>
  </property>
  <property fmtid="{D5CDD505-2E9C-101B-9397-08002B2CF9AE}" name="NXPowerLiteVersion" pid="3">
    <vt:lpwstr>D4.1.4</vt:lpwstr>
  </property>
</Properties>
</file>