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785813" y="1643063"/>
            <a:ext cx="8358187" cy="2071687"/>
          </a:xfrm>
          <a:noFill/>
          <a:ln>
            <a:miter lim="800000"/>
            <a:headEnd/>
            <a:tailEnd/>
          </a:ln>
        </p:spPr>
        <p:txBody>
          <a:bodyPr lIns="0" rIns="0" bIns="0" anchor="b">
            <a:normAutofit fontScale="90000"/>
          </a:bodyPr>
          <a:lstStyle/>
          <a:p>
            <a:pPr>
              <a:defRPr/>
            </a:pPr>
            <a:r>
              <a:rPr lang="uk-UA" sz="16000" b="1" kern="1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ea typeface="+mj-ea"/>
                <a:cs typeface="+mj-cs"/>
              </a:rPr>
              <a:t>Основи</a:t>
            </a:r>
            <a:endParaRPr lang="ru-RU" sz="16000" kern="12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203948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62000" y="214313"/>
            <a:ext cx="7467600" cy="1000125"/>
          </a:xfrm>
        </p:spPr>
        <p:txBody>
          <a:bodyPr lIns="0" rIns="0" bIns="0" anchor="b"/>
          <a:lstStyle/>
          <a:p>
            <a:r>
              <a:rPr lang="uk-UA" altLang="ru-RU" sz="4600" b="1" dirty="0"/>
              <a:t>Завдання:</a:t>
            </a:r>
            <a:endParaRPr lang="ru-RU" altLang="ru-RU" sz="4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85800" y="1447800"/>
            <a:ext cx="7958138" cy="5267325"/>
          </a:xfrm>
        </p:spPr>
        <p:txBody>
          <a:bodyPr>
            <a:normAutofit/>
          </a:bodyPr>
          <a:lstStyle/>
          <a:p>
            <a:pPr marL="514350" indent="-514350" algn="just">
              <a:buFont typeface="Calibri" pitchFamily="34" charset="0"/>
              <a:buAutoNum type="arabicPeriod"/>
            </a:pPr>
            <a:r>
              <a:rPr lang="uk-UA" altLang="ru-RU" sz="2400" b="1" dirty="0">
                <a:solidFill>
                  <a:srgbClr val="002060"/>
                </a:solidFill>
              </a:rPr>
              <a:t>З наведених формул речовин випишіть формули гідроксидів: </a:t>
            </a:r>
          </a:p>
          <a:p>
            <a:pPr marL="514350" indent="-514350" algn="just">
              <a:buFontTx/>
              <a:buNone/>
            </a:pPr>
            <a:r>
              <a:rPr lang="uk-UA" altLang="ru-RU" sz="2600" b="1" i="1" dirty="0" smtClean="0"/>
              <a:t>     </a:t>
            </a:r>
            <a:r>
              <a:rPr lang="en-US" altLang="ru-RU" sz="2600" b="1" dirty="0" err="1" smtClean="0"/>
              <a:t>MgO</a:t>
            </a:r>
            <a:r>
              <a:rPr lang="uk-UA" altLang="ru-RU" sz="2600" b="1" dirty="0"/>
              <a:t>,</a:t>
            </a:r>
            <a:r>
              <a:rPr lang="en-US" altLang="ru-RU" sz="2600" b="1" dirty="0"/>
              <a:t> H</a:t>
            </a:r>
            <a:r>
              <a:rPr lang="uk-UA" altLang="ru-RU" sz="2600" b="1" baseline="-25000" dirty="0"/>
              <a:t>2</a:t>
            </a:r>
            <a:r>
              <a:rPr lang="en-US" altLang="ru-RU" sz="2600" b="1" dirty="0"/>
              <a:t>O, KOH, </a:t>
            </a:r>
            <a:r>
              <a:rPr lang="en-US" altLang="ru-RU" sz="2600" b="1" dirty="0" err="1"/>
              <a:t>HCl</a:t>
            </a:r>
            <a:r>
              <a:rPr lang="en-US" altLang="ru-RU" sz="2600" b="1" dirty="0"/>
              <a:t>, Ca(OH</a:t>
            </a:r>
            <a:r>
              <a:rPr lang="uk-UA" altLang="ru-RU" sz="2600" b="1" dirty="0"/>
              <a:t>)</a:t>
            </a:r>
            <a:r>
              <a:rPr lang="uk-UA" altLang="ru-RU" sz="2600" b="1" baseline="-25000" dirty="0"/>
              <a:t>2</a:t>
            </a:r>
            <a:r>
              <a:rPr lang="en-US" altLang="ru-RU" sz="2600" b="1" baseline="-25000" dirty="0"/>
              <a:t>,</a:t>
            </a:r>
            <a:r>
              <a:rPr lang="en-US" altLang="ru-RU" sz="2600" b="1" dirty="0"/>
              <a:t> </a:t>
            </a:r>
            <a:endParaRPr lang="uk-UA" altLang="ru-RU" sz="2600" b="1" dirty="0"/>
          </a:p>
          <a:p>
            <a:pPr marL="514350" indent="-514350" algn="just">
              <a:buFontTx/>
              <a:buNone/>
            </a:pPr>
            <a:r>
              <a:rPr lang="uk-UA" altLang="ru-RU" sz="2600" b="1" dirty="0" smtClean="0"/>
              <a:t>     </a:t>
            </a:r>
            <a:r>
              <a:rPr lang="en-US" altLang="ru-RU" sz="2600" b="1" dirty="0" err="1" smtClean="0"/>
              <a:t>NaOH</a:t>
            </a:r>
            <a:r>
              <a:rPr lang="en-US" altLang="ru-RU" sz="2600" b="1" dirty="0"/>
              <a:t>, SO</a:t>
            </a:r>
            <a:r>
              <a:rPr lang="uk-UA" altLang="ru-RU" sz="2600" b="1" baseline="-25000" dirty="0"/>
              <a:t>2</a:t>
            </a:r>
            <a:r>
              <a:rPr lang="en-US" altLang="ru-RU" sz="2600" b="1" dirty="0"/>
              <a:t>, H</a:t>
            </a:r>
            <a:r>
              <a:rPr lang="uk-UA" altLang="ru-RU" sz="2600" b="1" baseline="-25000" dirty="0"/>
              <a:t>2</a:t>
            </a:r>
            <a:r>
              <a:rPr lang="en-US" altLang="ru-RU" sz="2600" b="1" dirty="0"/>
              <a:t>SO</a:t>
            </a:r>
            <a:r>
              <a:rPr lang="uk-UA" altLang="ru-RU" sz="2600" b="1" baseline="-25000" dirty="0"/>
              <a:t>4</a:t>
            </a:r>
            <a:r>
              <a:rPr lang="en-US" altLang="ru-RU" sz="2600" b="1" dirty="0"/>
              <a:t>, Mg(OH)</a:t>
            </a:r>
            <a:r>
              <a:rPr lang="uk-UA" altLang="ru-RU" sz="2600" b="1" baseline="-25000" dirty="0"/>
              <a:t>2</a:t>
            </a:r>
            <a:endParaRPr lang="en-US" altLang="ru-RU" sz="2600" b="1" dirty="0"/>
          </a:p>
          <a:p>
            <a:pPr marL="514350" indent="-514350" algn="just">
              <a:buFont typeface="Calibri" pitchFamily="34" charset="0"/>
              <a:buAutoNum type="arabicPeriod" startAt="2"/>
            </a:pPr>
            <a:r>
              <a:rPr lang="uk-UA" altLang="ru-RU" sz="2400" b="1" dirty="0">
                <a:solidFill>
                  <a:srgbClr val="002060"/>
                </a:solidFill>
              </a:rPr>
              <a:t>Здійсніть перетворення:</a:t>
            </a:r>
          </a:p>
          <a:p>
            <a:pPr marL="514350" indent="-514350" algn="just">
              <a:buFontTx/>
              <a:buNone/>
            </a:pPr>
            <a:r>
              <a:rPr lang="uk-UA" altLang="ru-RU" sz="3700" b="1" dirty="0"/>
              <a:t>	</a:t>
            </a:r>
            <a:r>
              <a:rPr lang="en-US" altLang="ru-RU" sz="2600" b="1" i="1" dirty="0"/>
              <a:t>Ca  →  </a:t>
            </a:r>
            <a:r>
              <a:rPr lang="en-US" altLang="ru-RU" sz="2600" b="1" i="1" dirty="0" err="1"/>
              <a:t>CaO</a:t>
            </a:r>
            <a:r>
              <a:rPr lang="en-US" altLang="ru-RU" sz="2600" b="1" i="1" dirty="0"/>
              <a:t> →   Ca(OH)</a:t>
            </a:r>
            <a:r>
              <a:rPr lang="uk-UA" altLang="ru-RU" sz="2600" b="1" i="1" baseline="-25000" dirty="0"/>
              <a:t>2</a:t>
            </a:r>
            <a:endParaRPr lang="en-US" altLang="ru-RU" sz="2600" b="1" i="1" dirty="0"/>
          </a:p>
          <a:p>
            <a:pPr marL="514350" indent="-514350" algn="just">
              <a:buFontTx/>
              <a:buNone/>
            </a:pPr>
            <a:r>
              <a:rPr lang="uk-UA" altLang="ru-RU" sz="2600" b="1" i="1" dirty="0"/>
              <a:t>	</a:t>
            </a:r>
            <a:r>
              <a:rPr lang="en-US" altLang="ru-RU" sz="2600" b="1" i="1" dirty="0"/>
              <a:t>Cu →   </a:t>
            </a:r>
            <a:r>
              <a:rPr lang="en-US" altLang="ru-RU" sz="2600" b="1" i="1" dirty="0" err="1"/>
              <a:t>CuO</a:t>
            </a:r>
            <a:r>
              <a:rPr lang="en-US" altLang="ru-RU" sz="2600" b="1" i="1" dirty="0"/>
              <a:t> →  Cu(OH)</a:t>
            </a:r>
            <a:r>
              <a:rPr lang="uk-UA" altLang="ru-RU" sz="2600" b="1" i="1" baseline="-25000" dirty="0"/>
              <a:t>2</a:t>
            </a:r>
            <a:r>
              <a:rPr lang="en-US" altLang="ru-RU" sz="2600" b="1" i="1" dirty="0"/>
              <a:t> →  </a:t>
            </a:r>
            <a:r>
              <a:rPr lang="en-US" altLang="ru-RU" sz="2600" b="1" i="1" dirty="0" err="1"/>
              <a:t>CuO</a:t>
            </a:r>
            <a:endParaRPr lang="en-US" altLang="ru-RU" sz="2600" b="1" i="1" dirty="0"/>
          </a:p>
          <a:p>
            <a:pPr marL="514350" indent="-514350">
              <a:spcBef>
                <a:spcPct val="0"/>
              </a:spcBef>
              <a:buFont typeface="Calibri" pitchFamily="34" charset="0"/>
              <a:buAutoNum type="arabicPeriod" startAt="3"/>
            </a:pPr>
            <a:r>
              <a:rPr lang="uk-UA" altLang="ru-RU" sz="2400" b="1" dirty="0">
                <a:solidFill>
                  <a:srgbClr val="002060"/>
                </a:solidFill>
              </a:rPr>
              <a:t>Запишіть реакцію нейтралізації </a:t>
            </a:r>
            <a:r>
              <a:rPr lang="uk-UA" altLang="ru-RU" sz="2400" b="1" dirty="0" err="1">
                <a:solidFill>
                  <a:srgbClr val="002060"/>
                </a:solidFill>
              </a:rPr>
              <a:t>хлоридною</a:t>
            </a:r>
            <a:r>
              <a:rPr lang="uk-UA" altLang="ru-RU" sz="2400" b="1" dirty="0">
                <a:solidFill>
                  <a:srgbClr val="002060"/>
                </a:solidFill>
              </a:rPr>
              <a:t> кислотою  основ: </a:t>
            </a:r>
          </a:p>
          <a:p>
            <a:pPr marL="514350" indent="-514350">
              <a:buFontTx/>
              <a:buNone/>
            </a:pPr>
            <a:r>
              <a:rPr lang="uk-UA" altLang="ru-RU" sz="3700" b="1" dirty="0"/>
              <a:t>	</a:t>
            </a:r>
            <a:r>
              <a:rPr lang="en-US" altLang="ru-RU" sz="2400" b="1" i="1" dirty="0"/>
              <a:t>KOH, </a:t>
            </a:r>
            <a:r>
              <a:rPr lang="en-US" altLang="ru-RU" sz="2400" b="1" i="1" dirty="0" err="1"/>
              <a:t>NaOH</a:t>
            </a:r>
            <a:r>
              <a:rPr lang="en-US" altLang="ru-RU" sz="2400" b="1" i="1" dirty="0"/>
              <a:t>, Mg(OH</a:t>
            </a:r>
            <a:r>
              <a:rPr lang="uk-UA" altLang="ru-RU" sz="2400" b="1" i="1" dirty="0"/>
              <a:t>)</a:t>
            </a:r>
            <a:r>
              <a:rPr lang="uk-UA" altLang="ru-RU" sz="2400" b="1" i="1" baseline="-25000" dirty="0"/>
              <a:t>2</a:t>
            </a:r>
            <a:r>
              <a:rPr lang="uk-UA" altLang="ru-RU" sz="2400" b="1" i="1" dirty="0"/>
              <a:t>, </a:t>
            </a:r>
            <a:r>
              <a:rPr lang="en-US" altLang="ru-RU" sz="2400" b="1" i="1" dirty="0"/>
              <a:t>Fe(OH)</a:t>
            </a:r>
            <a:r>
              <a:rPr lang="uk-UA" altLang="ru-RU" sz="2400" b="1" i="1" baseline="-25000" dirty="0"/>
              <a:t>2</a:t>
            </a:r>
            <a:endParaRPr lang="en-US" altLang="ru-RU" sz="2400" b="1" i="1" dirty="0"/>
          </a:p>
          <a:p>
            <a:pPr marL="514350" indent="-514350" algn="just">
              <a:buFontTx/>
              <a:buNone/>
            </a:pP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230281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66800" y="1219200"/>
            <a:ext cx="7329488" cy="2009775"/>
          </a:xfrm>
        </p:spPr>
        <p:txBody>
          <a:bodyPr lIns="0" rIns="0" bIns="0" anchor="b">
            <a:normAutofit fontScale="90000"/>
          </a:bodyPr>
          <a:lstStyle/>
          <a:p>
            <a:pPr algn="ctr"/>
            <a:r>
              <a:rPr lang="uk-UA" altLang="ru-RU" sz="3100" dirty="0" smtClean="0">
                <a:solidFill>
                  <a:srgbClr val="FF0000"/>
                </a:solidFill>
              </a:rPr>
              <a:t>Основи</a:t>
            </a:r>
            <a:r>
              <a:rPr lang="uk-UA" altLang="ru-RU" sz="3100" dirty="0" smtClean="0">
                <a:solidFill>
                  <a:srgbClr val="002060"/>
                </a:solidFill>
              </a:rPr>
              <a:t> – це складні неорганічні сполуки, в яких атоми металу зв‘язані з гідроксильною групою.</a:t>
            </a:r>
            <a:br>
              <a:rPr lang="uk-UA" altLang="ru-RU" sz="3100" dirty="0" smtClean="0">
                <a:solidFill>
                  <a:srgbClr val="002060"/>
                </a:solidFill>
              </a:rPr>
            </a:br>
            <a:r>
              <a:rPr lang="uk-UA" altLang="ru-RU" sz="5200" b="1" dirty="0"/>
              <a:t/>
            </a:r>
            <a:br>
              <a:rPr lang="uk-UA" altLang="ru-RU" sz="5200" b="1" dirty="0"/>
            </a:br>
            <a:r>
              <a:rPr lang="uk-UA" altLang="ru-RU" b="1" dirty="0" err="1">
                <a:solidFill>
                  <a:srgbClr val="FF0000"/>
                </a:solidFill>
              </a:rPr>
              <a:t>Ме</a:t>
            </a:r>
            <a:r>
              <a:rPr lang="uk-UA" altLang="ru-RU" b="1" dirty="0">
                <a:solidFill>
                  <a:srgbClr val="FF0000"/>
                </a:solidFill>
              </a:rPr>
              <a:t>(ОН)</a:t>
            </a:r>
            <a:r>
              <a:rPr lang="en-US" altLang="ru-RU" b="1" baseline="-25000" dirty="0">
                <a:solidFill>
                  <a:srgbClr val="FF0000"/>
                </a:solidFill>
              </a:rPr>
              <a:t>n</a:t>
            </a:r>
            <a:endParaRPr lang="ru-RU" alt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762000" y="3733800"/>
            <a:ext cx="7720013" cy="2100262"/>
          </a:xfrm>
        </p:spPr>
        <p:txBody>
          <a:bodyPr>
            <a:normAutofit/>
          </a:bodyPr>
          <a:lstStyle/>
          <a:p>
            <a:pPr marL="360363" indent="-360363"/>
            <a:r>
              <a:rPr lang="uk-UA" altLang="ru-RU" sz="3600" b="1" dirty="0">
                <a:solidFill>
                  <a:srgbClr val="002060"/>
                </a:solidFill>
              </a:rPr>
              <a:t>де - ОН – гідроксильна група, з валентністю І;</a:t>
            </a:r>
          </a:p>
          <a:p>
            <a:pPr marL="360363" indent="-360363"/>
            <a:r>
              <a:rPr lang="uk-UA" altLang="ru-RU" sz="3600" b="1" dirty="0">
                <a:solidFill>
                  <a:srgbClr val="002060"/>
                </a:solidFill>
              </a:rPr>
              <a:t> </a:t>
            </a:r>
            <a:r>
              <a:rPr lang="en-US" altLang="ru-RU" sz="3600" b="1" dirty="0">
                <a:solidFill>
                  <a:srgbClr val="002060"/>
                </a:solidFill>
              </a:rPr>
              <a:t>n</a:t>
            </a:r>
            <a:r>
              <a:rPr lang="uk-UA" altLang="ru-RU" sz="3600" b="1" dirty="0">
                <a:solidFill>
                  <a:srgbClr val="002060"/>
                </a:solidFill>
              </a:rPr>
              <a:t> = валентності металу</a:t>
            </a:r>
            <a:endParaRPr lang="ru-RU" altLang="ru-RU" sz="3600" b="1" dirty="0">
              <a:solidFill>
                <a:srgbClr val="002060"/>
              </a:solidFill>
            </a:endParaRPr>
          </a:p>
          <a:p>
            <a:pPr marL="360363" indent="-360363"/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06369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286000" y="533400"/>
            <a:ext cx="4953000" cy="1143000"/>
          </a:xfrm>
        </p:spPr>
        <p:txBody>
          <a:bodyPr lIns="0" rIns="0" bIns="0" anchor="b">
            <a:normAutofit/>
          </a:bodyPr>
          <a:lstStyle/>
          <a:p>
            <a:r>
              <a:rPr lang="uk-UA" altLang="ru-RU" sz="4000" b="1" u="sng" dirty="0">
                <a:solidFill>
                  <a:srgbClr val="002060"/>
                </a:solidFill>
              </a:rPr>
              <a:t>Назви основ</a:t>
            </a:r>
            <a:r>
              <a:rPr lang="uk-UA" altLang="ru-RU" sz="4000" dirty="0">
                <a:solidFill>
                  <a:srgbClr val="002060"/>
                </a:solidFill>
              </a:rPr>
              <a:t>: </a:t>
            </a:r>
            <a:endParaRPr lang="ru-RU" altLang="ru-RU" sz="40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30200" y="4114800"/>
            <a:ext cx="8572500" cy="2143125"/>
          </a:xfrm>
        </p:spPr>
        <p:txBody>
          <a:bodyPr>
            <a:normAutofit fontScale="92500" lnSpcReduction="10000"/>
          </a:bodyPr>
          <a:lstStyle/>
          <a:p>
            <a:pPr marL="273050" indent="-273050">
              <a:buFontTx/>
              <a:buNone/>
            </a:pPr>
            <a:r>
              <a:rPr lang="uk-UA" altLang="ru-RU" sz="3700" b="1" dirty="0"/>
              <a:t>Наприклад:</a:t>
            </a:r>
          </a:p>
          <a:p>
            <a:pPr marL="273050" indent="-273050"/>
            <a:r>
              <a:rPr lang="en-US" altLang="ru-RU" sz="3700" b="1" dirty="0" err="1"/>
              <a:t>NaOH</a:t>
            </a:r>
            <a:r>
              <a:rPr lang="en-US" altLang="ru-RU" sz="3700" b="1" dirty="0"/>
              <a:t> </a:t>
            </a:r>
            <a:r>
              <a:rPr lang="uk-UA" altLang="ru-RU" sz="3700" b="1" dirty="0"/>
              <a:t>– натрій гідроксид </a:t>
            </a:r>
          </a:p>
          <a:p>
            <a:pPr marL="273050" indent="-273050">
              <a:buFontTx/>
              <a:buNone/>
            </a:pPr>
            <a:r>
              <a:rPr lang="en-US" altLang="ru-RU" sz="2600" b="1" dirty="0">
                <a:solidFill>
                  <a:srgbClr val="C00000"/>
                </a:solidFill>
              </a:rPr>
              <a:t>     III       I</a:t>
            </a:r>
            <a:endParaRPr lang="uk-UA" altLang="ru-RU" sz="2600" b="1" dirty="0">
              <a:solidFill>
                <a:srgbClr val="C00000"/>
              </a:solidFill>
            </a:endParaRPr>
          </a:p>
          <a:p>
            <a:pPr marL="273050" indent="-273050"/>
            <a:r>
              <a:rPr lang="en-US" altLang="ru-RU" sz="3700" b="1" dirty="0"/>
              <a:t>Fe</a:t>
            </a:r>
            <a:r>
              <a:rPr lang="uk-UA" altLang="ru-RU" sz="3700" b="1" dirty="0"/>
              <a:t>(</a:t>
            </a:r>
            <a:r>
              <a:rPr lang="en-US" altLang="ru-RU" sz="3700" b="1" dirty="0"/>
              <a:t>OH</a:t>
            </a:r>
            <a:r>
              <a:rPr lang="uk-UA" altLang="ru-RU" sz="3700" b="1" dirty="0"/>
              <a:t>)</a:t>
            </a:r>
            <a:r>
              <a:rPr lang="uk-UA" altLang="ru-RU" sz="3700" b="1" baseline="-25000" dirty="0"/>
              <a:t>3</a:t>
            </a:r>
            <a:r>
              <a:rPr lang="uk-UA" altLang="ru-RU" sz="3700" b="1" dirty="0"/>
              <a:t> – </a:t>
            </a:r>
            <a:r>
              <a:rPr lang="uk-UA" altLang="ru-RU" sz="3700" b="1" dirty="0" err="1"/>
              <a:t>ферум</a:t>
            </a:r>
            <a:r>
              <a:rPr lang="uk-UA" altLang="ru-RU" sz="3700" b="1" dirty="0"/>
              <a:t> (ІІІ) гідроксид </a:t>
            </a:r>
            <a:endParaRPr lang="ru-RU" alt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313" y="2214563"/>
            <a:ext cx="2638425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Назва металу в називному відмінку</a:t>
            </a:r>
            <a:endParaRPr lang="ru-RU" sz="28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1813" y="2143125"/>
            <a:ext cx="3143250" cy="16922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валентність металу,</a:t>
            </a:r>
          </a:p>
          <a:p>
            <a:pPr algn="ctr">
              <a:defRPr/>
            </a:pPr>
            <a:r>
              <a:rPr lang="uk-UA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якщо метал має змінну валентність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15125" y="2643188"/>
            <a:ext cx="218757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32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гідроксид</a:t>
            </a:r>
            <a:endParaRPr lang="ru-RU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991" name="Прямоугольник 6"/>
          <p:cNvSpPr>
            <a:spLocks noChangeArrowheads="1"/>
          </p:cNvSpPr>
          <p:nvPr/>
        </p:nvSpPr>
        <p:spPr bwMode="auto">
          <a:xfrm>
            <a:off x="2714625" y="2643188"/>
            <a:ext cx="609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ru-RU" sz="4000" b="1">
                <a:solidFill>
                  <a:srgbClr val="000000"/>
                </a:solidFill>
              </a:rPr>
              <a:t>+</a:t>
            </a:r>
            <a:endParaRPr lang="ru-RU" altLang="ru-RU" sz="4000"/>
          </a:p>
        </p:txBody>
      </p:sp>
      <p:sp>
        <p:nvSpPr>
          <p:cNvPr id="41992" name="Прямоугольник 7"/>
          <p:cNvSpPr>
            <a:spLocks noChangeArrowheads="1"/>
          </p:cNvSpPr>
          <p:nvPr/>
        </p:nvSpPr>
        <p:spPr bwMode="auto">
          <a:xfrm>
            <a:off x="6143625" y="2643188"/>
            <a:ext cx="6683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ru-RU" sz="4000" b="1">
                <a:solidFill>
                  <a:srgbClr val="000000"/>
                </a:solidFill>
              </a:rPr>
              <a:t>+</a:t>
            </a:r>
            <a:endParaRPr lang="ru-RU" altLang="ru-RU" sz="4000"/>
          </a:p>
        </p:txBody>
      </p:sp>
    </p:spTree>
    <p:extLst>
      <p:ext uri="{BB962C8B-B14F-4D97-AF65-F5344CB8AC3E}">
        <p14:creationId xmlns:p14="http://schemas.microsoft.com/office/powerpoint/2010/main" val="289694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981200" y="533400"/>
            <a:ext cx="6096000" cy="1219200"/>
          </a:xfrm>
        </p:spPr>
        <p:txBody>
          <a:bodyPr lIns="0" rIns="0" bIns="0" anchor="b">
            <a:noAutofit/>
          </a:bodyPr>
          <a:lstStyle/>
          <a:p>
            <a:pPr algn="ctr"/>
            <a:r>
              <a:rPr lang="uk-UA" altLang="ru-RU" sz="3200" b="1" dirty="0">
                <a:solidFill>
                  <a:srgbClr val="002060"/>
                </a:solidFill>
              </a:rPr>
              <a:t>Класифікація гідроксидів</a:t>
            </a:r>
            <a:r>
              <a:rPr lang="ru-RU" altLang="ru-RU" sz="3200" dirty="0">
                <a:solidFill>
                  <a:srgbClr val="002060"/>
                </a:solidFill>
              </a:rPr>
              <a:t/>
            </a:r>
            <a:br>
              <a:rPr lang="ru-RU" altLang="ru-RU" sz="3200" dirty="0">
                <a:solidFill>
                  <a:srgbClr val="002060"/>
                </a:solidFill>
              </a:rPr>
            </a:br>
            <a:endParaRPr lang="ru-RU" altLang="ru-RU" sz="3200" dirty="0">
              <a:solidFill>
                <a:srgbClr val="002060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700520" y="2362200"/>
            <a:ext cx="7820025" cy="3724275"/>
          </a:xfrm>
          <a:prstGeom prst="rect">
            <a:avLst/>
          </a:prstGeom>
        </p:spPr>
        <p:txBody>
          <a:bodyPr vert="horz" lIns="182880" tIns="91440">
            <a:normAutofit fontScale="92500" lnSpcReduction="20000"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73050" indent="-273050" fontAlgn="auto">
              <a:lnSpc>
                <a:spcPct val="90000"/>
              </a:lnSpc>
              <a:spcAft>
                <a:spcPts val="0"/>
              </a:spcAft>
            </a:pPr>
            <a:r>
              <a:rPr lang="uk-UA" altLang="ru-RU" sz="4400" b="1" i="1" u="sng" dirty="0" smtClean="0">
                <a:solidFill>
                  <a:srgbClr val="002060"/>
                </a:solidFill>
              </a:rPr>
              <a:t>за розчинністю:</a:t>
            </a:r>
          </a:p>
          <a:p>
            <a:pPr marL="273050" indent="-273050" fontAlgn="auto">
              <a:lnSpc>
                <a:spcPct val="90000"/>
              </a:lnSpc>
              <a:spcAft>
                <a:spcPts val="0"/>
              </a:spcAft>
            </a:pPr>
            <a:endParaRPr lang="ru-RU" altLang="ru-RU" sz="3000" b="1" i="1" u="sng" dirty="0" smtClean="0">
              <a:solidFill>
                <a:srgbClr val="59AAF2"/>
              </a:solidFill>
            </a:endParaRPr>
          </a:p>
          <a:p>
            <a:pPr marL="273050" indent="-273050" fontAlgn="auto">
              <a:lnSpc>
                <a:spcPct val="90000"/>
              </a:lnSpc>
              <a:spcAft>
                <a:spcPts val="0"/>
              </a:spcAft>
              <a:buFontTx/>
              <a:buNone/>
            </a:pPr>
            <a:endParaRPr lang="ru-RU" altLang="ru-RU" sz="3000" dirty="0" smtClean="0"/>
          </a:p>
          <a:p>
            <a:pPr marL="273050" indent="-273050" fontAlgn="auto">
              <a:lnSpc>
                <a:spcPct val="90000"/>
              </a:lnSpc>
              <a:spcAft>
                <a:spcPts val="0"/>
              </a:spcAft>
              <a:buFontTx/>
              <a:buNone/>
            </a:pPr>
            <a:endParaRPr lang="uk-UA" altLang="ru-RU" sz="3000" dirty="0" smtClean="0">
              <a:solidFill>
                <a:srgbClr val="0C9B74"/>
              </a:solidFill>
            </a:endParaRPr>
          </a:p>
          <a:p>
            <a:pPr marL="273050" indent="-273050" fontAlgn="auto">
              <a:lnSpc>
                <a:spcPct val="90000"/>
              </a:lnSpc>
              <a:spcAft>
                <a:spcPts val="0"/>
              </a:spcAft>
              <a:buFontTx/>
              <a:buNone/>
            </a:pPr>
            <a:r>
              <a:rPr lang="uk-UA" altLang="ru-RU" sz="5000" b="1" dirty="0" smtClean="0">
                <a:solidFill>
                  <a:srgbClr val="0C9B74"/>
                </a:solidFill>
              </a:rPr>
              <a:t>Розчинні</a:t>
            </a:r>
            <a:r>
              <a:rPr lang="en-US" altLang="ru-RU" sz="5000" b="1" dirty="0" smtClean="0">
                <a:solidFill>
                  <a:srgbClr val="0C9B74"/>
                </a:solidFill>
              </a:rPr>
              <a:t>       </a:t>
            </a:r>
            <a:r>
              <a:rPr lang="uk-UA" altLang="ru-RU" sz="5000" b="1" dirty="0" smtClean="0"/>
              <a:t>         </a:t>
            </a:r>
            <a:r>
              <a:rPr lang="en-US" altLang="ru-RU" sz="5000" b="1" dirty="0" smtClean="0"/>
              <a:t> </a:t>
            </a:r>
            <a:r>
              <a:rPr lang="uk-UA" altLang="ru-RU" sz="5000" b="1" dirty="0" smtClean="0">
                <a:solidFill>
                  <a:srgbClr val="0C9B74"/>
                </a:solidFill>
              </a:rPr>
              <a:t>Нерозчинні</a:t>
            </a:r>
            <a:endParaRPr lang="ru-RU" altLang="ru-RU" sz="5000" b="1" dirty="0" smtClean="0">
              <a:solidFill>
                <a:srgbClr val="0C9B74"/>
              </a:solidFill>
            </a:endParaRPr>
          </a:p>
          <a:p>
            <a:pPr marL="273050" indent="-273050" fontAlgn="auto">
              <a:lnSpc>
                <a:spcPct val="90000"/>
              </a:lnSpc>
              <a:spcAft>
                <a:spcPts val="0"/>
              </a:spcAft>
              <a:buFontTx/>
              <a:buNone/>
            </a:pPr>
            <a:r>
              <a:rPr lang="uk-UA" altLang="ru-RU" sz="4400" dirty="0" smtClean="0"/>
              <a:t> </a:t>
            </a:r>
            <a:r>
              <a:rPr lang="en-US" altLang="ru-RU" sz="4400" dirty="0" smtClean="0"/>
              <a:t>  </a:t>
            </a:r>
            <a:r>
              <a:rPr lang="uk-UA" altLang="ru-RU" sz="4400" b="1" dirty="0" smtClean="0"/>
              <a:t>(</a:t>
            </a:r>
            <a:r>
              <a:rPr lang="uk-UA" altLang="ru-RU" sz="4400" b="1" u="sng" dirty="0" smtClean="0">
                <a:solidFill>
                  <a:srgbClr val="C00000"/>
                </a:solidFill>
              </a:rPr>
              <a:t>луги</a:t>
            </a:r>
            <a:r>
              <a:rPr lang="uk-UA" altLang="ru-RU" sz="4400" b="1" dirty="0" smtClean="0"/>
              <a:t>)</a:t>
            </a:r>
          </a:p>
          <a:p>
            <a:pPr marL="273050" indent="-273050" fontAlgn="auto">
              <a:lnSpc>
                <a:spcPct val="90000"/>
              </a:lnSpc>
              <a:spcAft>
                <a:spcPts val="0"/>
              </a:spcAft>
              <a:buFontTx/>
              <a:buNone/>
            </a:pPr>
            <a:r>
              <a:rPr lang="uk-UA" altLang="ru-RU" sz="4400" b="1" dirty="0" smtClean="0"/>
              <a:t>	</a:t>
            </a:r>
            <a:r>
              <a:rPr lang="uk-UA" altLang="ru-RU" sz="4400" dirty="0" smtClean="0"/>
              <a:t> </a:t>
            </a:r>
            <a:r>
              <a:rPr lang="en-US" altLang="ru-RU" sz="4400" b="1" dirty="0" err="1" smtClean="0"/>
              <a:t>NaOH</a:t>
            </a:r>
            <a:r>
              <a:rPr lang="uk-UA" altLang="ru-RU" sz="4400" b="1" dirty="0" smtClean="0"/>
              <a:t>				</a:t>
            </a:r>
            <a:r>
              <a:rPr lang="en-US" altLang="ru-RU" sz="4400" b="1" dirty="0" smtClean="0"/>
              <a:t>Cu</a:t>
            </a:r>
            <a:r>
              <a:rPr lang="uk-UA" altLang="ru-RU" sz="4400" b="1" dirty="0" smtClean="0"/>
              <a:t>(</a:t>
            </a:r>
            <a:r>
              <a:rPr lang="en-US" altLang="ru-RU" sz="4400" b="1" dirty="0" smtClean="0"/>
              <a:t>OH</a:t>
            </a:r>
            <a:r>
              <a:rPr lang="uk-UA" altLang="ru-RU" sz="4400" b="1" dirty="0" smtClean="0"/>
              <a:t>)</a:t>
            </a:r>
            <a:r>
              <a:rPr lang="uk-UA" altLang="ru-RU" sz="4400" b="1" baseline="-25000" dirty="0" smtClean="0"/>
              <a:t>2</a:t>
            </a:r>
            <a:endParaRPr lang="ru-RU" altLang="ru-RU" sz="4400" b="1" dirty="0" smtClean="0"/>
          </a:p>
          <a:p>
            <a:pPr marL="273050" indent="-273050" fontAlgn="auto">
              <a:lnSpc>
                <a:spcPct val="90000"/>
              </a:lnSpc>
              <a:spcAft>
                <a:spcPts val="0"/>
              </a:spcAft>
              <a:buFontTx/>
              <a:buNone/>
            </a:pPr>
            <a:r>
              <a:rPr lang="uk-UA" altLang="ru-RU" sz="4400" b="1" dirty="0" smtClean="0"/>
              <a:t> </a:t>
            </a:r>
            <a:r>
              <a:rPr lang="en-US" altLang="ru-RU" sz="4400" b="1" dirty="0" smtClean="0"/>
              <a:t>  </a:t>
            </a:r>
            <a:r>
              <a:rPr lang="uk-UA" altLang="ru-RU" sz="4400" b="1" dirty="0" smtClean="0"/>
              <a:t>  </a:t>
            </a:r>
            <a:r>
              <a:rPr lang="en-US" altLang="ru-RU" sz="4400" b="1" dirty="0" smtClean="0"/>
              <a:t>KOH</a:t>
            </a:r>
            <a:r>
              <a:rPr lang="uk-UA" altLang="ru-RU" sz="4400" b="1" dirty="0" smtClean="0"/>
              <a:t>				</a:t>
            </a:r>
            <a:r>
              <a:rPr lang="en-US" altLang="ru-RU" sz="4400" b="1" dirty="0" smtClean="0"/>
              <a:t>Fe(OH)</a:t>
            </a:r>
            <a:r>
              <a:rPr lang="uk-UA" altLang="ru-RU" sz="4400" b="1" baseline="-25000" dirty="0" smtClean="0"/>
              <a:t>3</a:t>
            </a:r>
            <a:endParaRPr lang="ru-RU" altLang="ru-RU" sz="4400" b="1" dirty="0" smtClean="0"/>
          </a:p>
          <a:p>
            <a:pPr marL="273050" indent="-273050" fontAlgn="auto">
              <a:lnSpc>
                <a:spcPct val="90000"/>
              </a:lnSpc>
              <a:spcAft>
                <a:spcPts val="0"/>
              </a:spcAft>
            </a:pPr>
            <a:endParaRPr lang="ru-RU" altLang="ru-RU" sz="3000" dirty="0"/>
          </a:p>
        </p:txBody>
      </p:sp>
    </p:spTree>
    <p:extLst>
      <p:ext uri="{BB962C8B-B14F-4D97-AF65-F5344CB8AC3E}">
        <p14:creationId xmlns:p14="http://schemas.microsoft.com/office/powerpoint/2010/main" val="29448493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38200" y="1219200"/>
            <a:ext cx="7553356" cy="258532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/>
                <a:solidFill>
                  <a:srgbClr val="002060"/>
                </a:solidFill>
                <a:latin typeface="+mn-lt"/>
                <a:cs typeface="+mn-cs"/>
              </a:rPr>
              <a:t>Хімічні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 err="1">
                <a:ln/>
                <a:solidFill>
                  <a:srgbClr val="002060"/>
                </a:solidFill>
                <a:latin typeface="+mn-lt"/>
                <a:cs typeface="+mn-cs"/>
              </a:rPr>
              <a:t>властив</a:t>
            </a:r>
            <a:r>
              <a:rPr lang="en-US" sz="5400" b="1" dirty="0">
                <a:ln/>
                <a:solidFill>
                  <a:srgbClr val="002060"/>
                </a:solidFill>
                <a:latin typeface="+mn-lt"/>
                <a:cs typeface="+mn-cs"/>
              </a:rPr>
              <a:t>o</a:t>
            </a:r>
            <a:r>
              <a:rPr lang="uk-UA" sz="5400" b="1" dirty="0" err="1">
                <a:ln/>
                <a:solidFill>
                  <a:srgbClr val="002060"/>
                </a:solidFill>
                <a:latin typeface="+mn-lt"/>
                <a:cs typeface="+mn-cs"/>
              </a:rPr>
              <a:t>сті</a:t>
            </a:r>
            <a:r>
              <a:rPr lang="uk-UA" sz="5400" b="1" dirty="0">
                <a:ln/>
                <a:solidFill>
                  <a:srgbClr val="002060"/>
                </a:solidFill>
                <a:latin typeface="+mn-lt"/>
                <a:cs typeface="+mn-cs"/>
              </a:rPr>
              <a:t> </a:t>
            </a:r>
            <a:endParaRPr lang="uk-UA" sz="5400" b="1" dirty="0">
              <a:ln/>
              <a:solidFill>
                <a:srgbClr val="002060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/>
                <a:solidFill>
                  <a:srgbClr val="002060"/>
                </a:solidFill>
                <a:latin typeface="+mn-lt"/>
                <a:cs typeface="+mn-cs"/>
              </a:rPr>
              <a:t>гідроксидів</a:t>
            </a:r>
            <a:endParaRPr lang="ru-RU" sz="5400" b="1" dirty="0">
              <a:ln/>
              <a:solidFill>
                <a:srgbClr val="00206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9088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052 0  L 0.089 -0.04933  L 0.125 0  L 0.177 0  L 0.177 0.06933  L 0.213 0.11867  L 0.177 0.16667  L 0.177 0.236  L 0.125 0.236  L 0.089 0.284  L 0.052 0.236  L 0 0.236  L 0 0.16667  L -0.037 0.11867  L 0 0.06933  L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1066800"/>
            <a:ext cx="7496175" cy="3460750"/>
          </a:xfrm>
        </p:spPr>
        <p:txBody>
          <a:bodyPr>
            <a:normAutofit fontScale="85000" lnSpcReduction="10000"/>
          </a:bodyPr>
          <a:lstStyle/>
          <a:p>
            <a:pPr marL="273050" indent="-273050"/>
            <a:r>
              <a:rPr lang="uk-UA" altLang="ru-RU" sz="5000" b="1" i="1" dirty="0">
                <a:solidFill>
                  <a:srgbClr val="002060"/>
                </a:solidFill>
              </a:rPr>
              <a:t>Дія на індикатор</a:t>
            </a:r>
          </a:p>
          <a:p>
            <a:pPr marL="273050" indent="-273050">
              <a:buFontTx/>
              <a:buNone/>
            </a:pPr>
            <a:endParaRPr lang="uk-UA" altLang="ru-RU" sz="5000" b="1" i="1" dirty="0"/>
          </a:p>
          <a:p>
            <a:pPr marL="273050" indent="-273050" algn="just">
              <a:buFontTx/>
              <a:buNone/>
            </a:pPr>
            <a:r>
              <a:rPr lang="uk-UA" altLang="ru-RU" sz="3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 дією лугів індикатор змінює </a:t>
            </a:r>
            <a:r>
              <a:rPr lang="uk-UA" altLang="ru-RU" sz="3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своє забарвлення</a:t>
            </a:r>
            <a:r>
              <a:rPr lang="en-US" altLang="ru-RU" sz="3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uk-UA" altLang="ru-RU" sz="3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 algn="just">
              <a:buFontTx/>
              <a:buNone/>
            </a:pPr>
            <a:r>
              <a:rPr lang="uk-UA" altLang="ru-RU" sz="3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Лакмус – </a:t>
            </a:r>
            <a:r>
              <a:rPr lang="uk-UA" altLang="ru-RU" sz="3700" b="1" dirty="0">
                <a:solidFill>
                  <a:srgbClr val="0B539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синє </a:t>
            </a:r>
            <a:r>
              <a:rPr lang="uk-UA" altLang="ru-RU" sz="3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забарвлення</a:t>
            </a:r>
          </a:p>
          <a:p>
            <a:pPr marL="273050" indent="-273050" algn="just">
              <a:buFontTx/>
              <a:buNone/>
            </a:pPr>
            <a:r>
              <a:rPr lang="uk-UA" altLang="ru-RU" sz="3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Фенолфталеїн – </a:t>
            </a:r>
            <a:r>
              <a:rPr lang="uk-UA" altLang="ru-RU" sz="3700" b="1" dirty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малинове</a:t>
            </a:r>
            <a:r>
              <a:rPr lang="uk-UA" altLang="ru-RU" sz="3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забарвлення</a:t>
            </a:r>
            <a:endParaRPr lang="ru-RU" altLang="ru-RU" sz="3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9265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609600"/>
            <a:ext cx="8305800" cy="5562600"/>
          </a:xfrm>
        </p:spPr>
        <p:txBody>
          <a:bodyPr>
            <a:normAutofit lnSpcReduction="10000"/>
          </a:bodyPr>
          <a:lstStyle/>
          <a:p>
            <a:pPr marL="273050" indent="-273050">
              <a:lnSpc>
                <a:spcPct val="90000"/>
              </a:lnSpc>
            </a:pPr>
            <a:r>
              <a:rPr lang="uk-UA" altLang="ru-RU" sz="4500" b="1" i="1" dirty="0">
                <a:solidFill>
                  <a:srgbClr val="002060"/>
                </a:solidFill>
              </a:rPr>
              <a:t>Взаємодія з кислотами</a:t>
            </a:r>
          </a:p>
          <a:p>
            <a:pPr marL="273050" indent="-273050" algn="ctr">
              <a:lnSpc>
                <a:spcPct val="90000"/>
              </a:lnSpc>
              <a:buFontTx/>
              <a:buNone/>
            </a:pPr>
            <a:endParaRPr lang="uk-UA" altLang="ru-RU" sz="3000" dirty="0"/>
          </a:p>
          <a:p>
            <a:pPr marL="273050" indent="-273050" algn="ctr">
              <a:lnSpc>
                <a:spcPct val="90000"/>
              </a:lnSpc>
              <a:buFontTx/>
              <a:buNone/>
            </a:pPr>
            <a:r>
              <a:rPr lang="en-US" altLang="ru-RU" sz="3800" b="1" dirty="0" err="1"/>
              <a:t>NaOH</a:t>
            </a:r>
            <a:r>
              <a:rPr lang="en-US" altLang="ru-RU" sz="3800" b="1" dirty="0"/>
              <a:t> + </a:t>
            </a:r>
            <a:r>
              <a:rPr lang="en-US" altLang="ru-RU" sz="3800" b="1" dirty="0" err="1"/>
              <a:t>HCl</a:t>
            </a:r>
            <a:r>
              <a:rPr lang="en-US" altLang="ru-RU" sz="3800" b="1" dirty="0"/>
              <a:t> = </a:t>
            </a:r>
            <a:r>
              <a:rPr lang="en-US" altLang="ru-RU" sz="3800" b="1" dirty="0" err="1"/>
              <a:t>NaCl</a:t>
            </a:r>
            <a:r>
              <a:rPr lang="en-US" altLang="ru-RU" sz="3800" b="1" dirty="0"/>
              <a:t> + H</a:t>
            </a:r>
            <a:r>
              <a:rPr lang="en-US" altLang="ru-RU" sz="3800" b="1" baseline="-25000" dirty="0"/>
              <a:t>2</a:t>
            </a:r>
            <a:r>
              <a:rPr lang="en-US" altLang="ru-RU" sz="3800" b="1" dirty="0"/>
              <a:t>O</a:t>
            </a:r>
          </a:p>
          <a:p>
            <a:pPr marL="273050" indent="-273050">
              <a:lnSpc>
                <a:spcPct val="90000"/>
              </a:lnSpc>
              <a:buFontTx/>
              <a:buNone/>
            </a:pPr>
            <a:endParaRPr lang="uk-UA" altLang="ru-RU" sz="3000" dirty="0"/>
          </a:p>
          <a:p>
            <a:pPr marL="273050" indent="-273050" algn="just">
              <a:lnSpc>
                <a:spcPct val="90000"/>
              </a:lnSpc>
              <a:buFontTx/>
              <a:buNone/>
            </a:pPr>
            <a:r>
              <a:rPr lang="uk-UA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Реакція між кислотою і основою, в результаті якої утворюється сіль і вода називається реакцією </a:t>
            </a:r>
            <a:r>
              <a:rPr lang="uk-UA" alt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нейтралізації</a:t>
            </a:r>
          </a:p>
          <a:p>
            <a:pPr marL="273050" indent="-273050" algn="just">
              <a:lnSpc>
                <a:spcPct val="90000"/>
              </a:lnSpc>
              <a:buFontTx/>
              <a:buNone/>
            </a:pPr>
            <a:endParaRPr lang="uk-UA" altLang="ru-RU" sz="3000" b="1" dirty="0">
              <a:solidFill>
                <a:srgbClr val="FF0000"/>
              </a:solidFill>
            </a:endParaRPr>
          </a:p>
          <a:p>
            <a:pPr marL="273050" indent="-273050" algn="just">
              <a:lnSpc>
                <a:spcPct val="90000"/>
              </a:lnSpc>
              <a:buFontTx/>
              <a:buNone/>
            </a:pPr>
            <a:r>
              <a:rPr lang="uk-UA" alt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Реакції, </a:t>
            </a:r>
            <a:r>
              <a:rPr lang="uk-UA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яких дві складні речовини обмінюються своїми складовими частинами називаються реакціями</a:t>
            </a:r>
            <a:r>
              <a:rPr lang="uk-UA" altLang="ru-RU" b="1" dirty="0">
                <a:solidFill>
                  <a:srgbClr val="0B539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обміну</a:t>
            </a:r>
          </a:p>
          <a:p>
            <a:pPr marL="273050" indent="-273050">
              <a:lnSpc>
                <a:spcPct val="90000"/>
              </a:lnSpc>
            </a:pPr>
            <a:endParaRPr lang="uk-UA" alt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>
              <a:lnSpc>
                <a:spcPct val="90000"/>
              </a:lnSpc>
            </a:pPr>
            <a:endParaRPr lang="ru-RU" altLang="ru-RU" sz="3000" dirty="0"/>
          </a:p>
        </p:txBody>
      </p:sp>
    </p:spTree>
    <p:extLst>
      <p:ext uri="{BB962C8B-B14F-4D97-AF65-F5344CB8AC3E}">
        <p14:creationId xmlns:p14="http://schemas.microsoft.com/office/powerpoint/2010/main" val="15360430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33400" y="838200"/>
            <a:ext cx="8153400" cy="3733800"/>
          </a:xfrm>
        </p:spPr>
        <p:txBody>
          <a:bodyPr>
            <a:normAutofit/>
          </a:bodyPr>
          <a:lstStyle/>
          <a:p>
            <a:pPr marL="273050" indent="-273050"/>
            <a:r>
              <a:rPr lang="uk-UA" altLang="ru-RU" sz="3500" b="1" i="1" dirty="0">
                <a:solidFill>
                  <a:srgbClr val="002060"/>
                </a:solidFill>
              </a:rPr>
              <a:t>Взаємодія з кислотними оксидами</a:t>
            </a:r>
            <a:endParaRPr lang="en-US" altLang="ru-RU" sz="3500" b="1" i="1" dirty="0">
              <a:solidFill>
                <a:srgbClr val="002060"/>
              </a:solidFill>
            </a:endParaRPr>
          </a:p>
          <a:p>
            <a:pPr marL="273050" indent="-273050">
              <a:buFontTx/>
              <a:buNone/>
            </a:pPr>
            <a:endParaRPr lang="uk-UA" altLang="ru-RU" sz="3500" b="1" i="1" dirty="0">
              <a:solidFill>
                <a:srgbClr val="002060"/>
              </a:solidFill>
            </a:endParaRPr>
          </a:p>
          <a:p>
            <a:pPr marL="273050" indent="-273050" algn="ctr">
              <a:buFontTx/>
              <a:buNone/>
            </a:pPr>
            <a:r>
              <a:rPr lang="en-US" altLang="ru-RU" sz="3600" b="1" dirty="0"/>
              <a:t>Ca(OH)</a:t>
            </a:r>
            <a:r>
              <a:rPr lang="en-US" altLang="ru-RU" sz="3600" b="1" baseline="-25000" dirty="0"/>
              <a:t>2</a:t>
            </a:r>
            <a:r>
              <a:rPr lang="en-US" altLang="ru-RU" sz="3600" b="1" dirty="0"/>
              <a:t> + CO</a:t>
            </a:r>
            <a:r>
              <a:rPr lang="en-US" altLang="ru-RU" sz="3600" b="1" baseline="-25000" dirty="0"/>
              <a:t>2</a:t>
            </a:r>
            <a:r>
              <a:rPr lang="en-US" altLang="ru-RU" sz="3600" b="1" dirty="0"/>
              <a:t> = </a:t>
            </a:r>
            <a:r>
              <a:rPr lang="en-US" altLang="ru-RU" sz="3600" b="1" dirty="0" smtClean="0"/>
              <a:t>CaCO</a:t>
            </a:r>
            <a:r>
              <a:rPr lang="en-US" altLang="ru-RU" sz="3600" b="1" baseline="-25000" dirty="0" smtClean="0"/>
              <a:t>3</a:t>
            </a:r>
            <a:r>
              <a:rPr lang="en-US" altLang="ru-RU" sz="3600" b="1" dirty="0" smtClean="0"/>
              <a:t> </a:t>
            </a:r>
            <a:r>
              <a:rPr lang="en-US" altLang="ru-RU" sz="3600" b="1" dirty="0"/>
              <a:t>+ H</a:t>
            </a:r>
            <a:r>
              <a:rPr lang="en-US" altLang="ru-RU" sz="3600" b="1" baseline="-25000" dirty="0"/>
              <a:t>2</a:t>
            </a:r>
            <a:r>
              <a:rPr lang="en-US" altLang="ru-RU" sz="3600" b="1" dirty="0"/>
              <a:t>O</a:t>
            </a:r>
            <a:endParaRPr lang="uk-UA" altLang="ru-RU" sz="3600" b="1" dirty="0"/>
          </a:p>
          <a:p>
            <a:pPr marL="273050" indent="-273050">
              <a:buFontTx/>
              <a:buNone/>
            </a:pPr>
            <a:endParaRPr lang="uk-UA" altLang="ru-RU" dirty="0"/>
          </a:p>
          <a:p>
            <a:pPr marL="273050" indent="-273050">
              <a:buFontTx/>
              <a:buNone/>
            </a:pP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7690836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838200" y="1428750"/>
            <a:ext cx="7391400" cy="4389438"/>
          </a:xfrm>
        </p:spPr>
        <p:txBody>
          <a:bodyPr>
            <a:normAutofit/>
          </a:bodyPr>
          <a:lstStyle/>
          <a:p>
            <a:pPr marL="273050" indent="-273050"/>
            <a:r>
              <a:rPr lang="uk-UA" altLang="ru-RU" sz="3500" b="1" i="1" dirty="0">
                <a:solidFill>
                  <a:srgbClr val="002060"/>
                </a:solidFill>
              </a:rPr>
              <a:t>Дія температури</a:t>
            </a:r>
          </a:p>
          <a:p>
            <a:pPr marL="273050" indent="-273050">
              <a:buFontTx/>
              <a:buNone/>
            </a:pPr>
            <a:endParaRPr lang="uk-UA" altLang="ru-RU" dirty="0"/>
          </a:p>
          <a:p>
            <a:pPr marL="273050" indent="-273050" algn="just">
              <a:buFontTx/>
              <a:buNone/>
            </a:pPr>
            <a:r>
              <a:rPr lang="uk-UA" altLang="ru-RU" sz="3000" b="1" dirty="0"/>
              <a:t>Нерозчинні гідроксиди під дією температури розкладаються</a:t>
            </a:r>
          </a:p>
          <a:p>
            <a:pPr marL="273050" indent="-273050" algn="ctr">
              <a:buFontTx/>
              <a:buNone/>
            </a:pPr>
            <a:endParaRPr lang="uk-UA" altLang="ru-RU" sz="4100" b="1" dirty="0" smtClean="0"/>
          </a:p>
          <a:p>
            <a:pPr marL="273050" indent="-273050" algn="ctr">
              <a:buFontTx/>
              <a:buNone/>
            </a:pPr>
            <a:r>
              <a:rPr lang="en-US" altLang="ru-RU" sz="3600" b="1" dirty="0" smtClean="0"/>
              <a:t>Cu(OH)</a:t>
            </a:r>
            <a:r>
              <a:rPr lang="uk-UA" altLang="ru-RU" sz="3600" b="1" baseline="-25000" dirty="0"/>
              <a:t>2</a:t>
            </a:r>
            <a:r>
              <a:rPr lang="en-US" altLang="ru-RU" sz="3600" b="1" dirty="0"/>
              <a:t>↓        </a:t>
            </a:r>
            <a:r>
              <a:rPr lang="uk-UA" altLang="ru-RU" sz="3600" b="1" dirty="0" smtClean="0"/>
              <a:t> </a:t>
            </a:r>
            <a:r>
              <a:rPr lang="en-US" altLang="ru-RU" sz="3600" b="1" dirty="0" err="1" smtClean="0"/>
              <a:t>CuO</a:t>
            </a:r>
            <a:r>
              <a:rPr lang="en-US" altLang="ru-RU" sz="3600" b="1" dirty="0" smtClean="0"/>
              <a:t> </a:t>
            </a:r>
            <a:r>
              <a:rPr lang="en-US" altLang="ru-RU" sz="3600" b="1" dirty="0"/>
              <a:t>+ H</a:t>
            </a:r>
            <a:r>
              <a:rPr lang="uk-UA" altLang="ru-RU" sz="3600" b="1" baseline="-25000" dirty="0"/>
              <a:t>2</a:t>
            </a:r>
            <a:r>
              <a:rPr lang="en-US" altLang="ru-RU" sz="3600" b="1" dirty="0"/>
              <a:t>O</a:t>
            </a:r>
            <a:endParaRPr lang="uk-UA" altLang="ru-RU" sz="3600" b="1" dirty="0"/>
          </a:p>
          <a:p>
            <a:pPr marL="273050" indent="-273050" algn="just">
              <a:buFontTx/>
              <a:buNone/>
            </a:pPr>
            <a:endParaRPr lang="uk-UA" altLang="ru-RU" dirty="0"/>
          </a:p>
          <a:p>
            <a:pPr marL="273050" indent="-273050" algn="just">
              <a:buFontTx/>
              <a:buNone/>
            </a:pPr>
            <a:endParaRPr lang="ru-RU" alt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893344" y="4571495"/>
            <a:ext cx="872187" cy="1588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04" name="TextBox 5"/>
          <p:cNvSpPr txBox="1">
            <a:spLocks noChangeArrowheads="1"/>
          </p:cNvSpPr>
          <p:nvPr/>
        </p:nvSpPr>
        <p:spPr bwMode="auto">
          <a:xfrm>
            <a:off x="4194031" y="4077929"/>
            <a:ext cx="571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ru-RU" sz="2400" b="1" dirty="0">
                <a:latin typeface="Constantia" pitchFamily="18" charset="0"/>
              </a:rPr>
              <a:t> t</a:t>
            </a:r>
            <a:r>
              <a:rPr lang="en-US" altLang="ru-RU" sz="2400" b="1" dirty="0">
                <a:latin typeface="Magneto" pitchFamily="82" charset="0"/>
              </a:rPr>
              <a:t>˚</a:t>
            </a:r>
            <a:endParaRPr lang="ru-RU" altLang="ru-RU" sz="2400" b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4633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</Words>
  <Application>Microsoft Office PowerPoint</Application>
  <PresentationFormat>Экран (4:3)</PresentationFormat>
  <Paragraphs>57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Основи</vt:lpstr>
      <vt:lpstr>Основи – це складні неорганічні сполуки, в яких атоми металу зв‘язані з гідроксильною групою.  Ме(ОН)n</vt:lpstr>
      <vt:lpstr>Назви основ: </vt:lpstr>
      <vt:lpstr>Класифікація гідроксидів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Завдання: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Основи</dc:title>
  <dc:creator>Пользователь</dc:creator>
  <cp:lastModifiedBy>Пользователь</cp:lastModifiedBy>
  <cp:revision>1</cp:revision>
  <dcterms:created xsi:type="dcterms:W3CDTF">2014-11-30T16:24:11Z</dcterms:created>
  <dcterms:modified xsi:type="dcterms:W3CDTF">2014-11-30T16:27:21Z</dcterms:modified>
</cp:coreProperties>
</file>