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60" r:id="rId6"/>
    <p:sldId id="262" r:id="rId7"/>
    <p:sldId id="263" r:id="rId8"/>
    <p:sldId id="265" r:id="rId9"/>
    <p:sldId id="267" r:id="rId10"/>
    <p:sldId id="270" r:id="rId11"/>
    <p:sldId id="268" r:id="rId12"/>
    <p:sldId id="271" r:id="rId13"/>
    <p:sldId id="272" r:id="rId14"/>
    <p:sldId id="269" r:id="rId15"/>
    <p:sldId id="26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ater_sport" TargetMode="External"/><Relationship Id="rId7" Type="http://schemas.openxmlformats.org/officeDocument/2006/relationships/hyperlink" Target="https://en.wikipedia.org/wiki/Surfing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Snowboarding" TargetMode="External"/><Relationship Id="rId5" Type="http://schemas.openxmlformats.org/officeDocument/2006/relationships/hyperlink" Target="https://en.wikipedia.org/wiki/Water_skiing" TargetMode="External"/><Relationship Id="rId4" Type="http://schemas.openxmlformats.org/officeDocument/2006/relationships/hyperlink" Target="https://en.wiktionary.org/wiki/wakeboar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Helicopter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en.wikipedia.org/wiki/List_of_heli-skiing_operators_in_British_Columbia" TargetMode="External"/><Relationship Id="rId4" Type="http://schemas.openxmlformats.org/officeDocument/2006/relationships/hyperlink" Target="https://en.wikipedia.org/wiki/Ski_lif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5070"/>
            <a:ext cx="92170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Young Generation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. What is hot among young generation?</a:t>
            </a:r>
            <a:endParaRPr lang="en-US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9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-2746"/>
            <a:ext cx="4513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Wakeboarding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4460" y="920584"/>
            <a:ext cx="4788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Wakeboarding is a surface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Water sport"/>
              </a:rPr>
              <a:t>water sport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which involves riding a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wikt:wakeboard"/>
              </a:rPr>
              <a:t>wakeboard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surface of a body of water. It was developed from a combination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 tooltip="Water skiing"/>
              </a:rPr>
              <a:t>water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Water skiing"/>
              </a:rPr>
              <a:t> skiing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Snowboarding"/>
              </a:rPr>
              <a:t>snowboarding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Surfing"/>
              </a:rPr>
              <a:t>surfing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techniques.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660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662" y="3995678"/>
            <a:ext cx="3114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Heliskiing</a:t>
            </a:r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44" y="4919008"/>
            <a:ext cx="87175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Heli-skiing is off-trail, downhill skiing or snowboarding that is accessed by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Helicopter"/>
              </a:rPr>
              <a:t>helicopter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as opposed to a 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Ski lift"/>
              </a:rPr>
              <a:t>ski lift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Heliskiing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practiced in many countries around the world. The highest concentration of 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 tooltip="List of heli-skiing operators in British Columbia"/>
              </a:rPr>
              <a:t>heliskiing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List of heli-skiing operators in British Columbia"/>
              </a:rPr>
              <a:t> operators is in British Columbia, Canada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is banned in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Germany.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Skiers board the helicopter and are carried to a landing zone on the mountain. 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718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9868592">
            <a:off x="-564954" y="787757"/>
            <a:ext cx="63011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lgerian" panose="04020705040A02060702" pitchFamily="82" charset="0"/>
              </a:rPr>
              <a:t>Base jumping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7795" y="-7586"/>
            <a:ext cx="35762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jumping is parachuting or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wingsuit flying from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fixed structure or cliff.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139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3930">
            <a:off x="4895281" y="844717"/>
            <a:ext cx="4378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lgerian" panose="04020705040A02060702" pitchFamily="82" charset="0"/>
              </a:rPr>
              <a:t>Cave diving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9" y="188639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Cave diving is 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 diving in caves which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at least partially filled with water. The equipment used varies depending on the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circumstances.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272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679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Lucida Handwriting" panose="03010101010101010101" pitchFamily="66" charset="0"/>
              </a:rPr>
              <a:t>STREET WORKOUT</a:t>
            </a:r>
            <a:endParaRPr lang="ru-RU" b="1" dirty="0"/>
          </a:p>
        </p:txBody>
      </p:sp>
      <p:pic>
        <p:nvPicPr>
          <p:cNvPr id="3074" name="Picture 2" descr="C:\Users\User\Desktop\street-worko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60032" y="1674674"/>
            <a:ext cx="3995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</a:rPr>
              <a:t>Street workout is a physical activity performed mostly in outdoor parks or public facilities. It is a combination of athletics, calisthenics, and sports. Street Workout is a modern name for body-weight workout in outdoor parks.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9698"/>
            <a:ext cx="924852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Don`t forget:</a:t>
            </a:r>
          </a:p>
          <a:p>
            <a:pPr algn="ctr"/>
            <a:endParaRPr lang="en-US" sz="5400" i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ungsuh" panose="02030600000101010101" pitchFamily="18" charset="-127"/>
                <a:ea typeface="Gungsuh" panose="02030600000101010101" pitchFamily="18" charset="-127"/>
              </a:rPr>
              <a:t>YOU ARE ONLY ONCE YOUNG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1030523">
            <a:off x="35812" y="4683241"/>
            <a:ext cx="642028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Thanks for your attention and being active!!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4755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99" y="25265"/>
            <a:ext cx="7715200" cy="940966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Words we associate with the YOUNG GENERATION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4130" y="1052736"/>
            <a:ext cx="18136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friends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6256" y="5944923"/>
            <a:ext cx="15121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future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5652536"/>
            <a:ext cx="1728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parents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2828" y="724450"/>
            <a:ext cx="23042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addiction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76256" y="1016837"/>
            <a:ext cx="22677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Bad habits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5229200"/>
            <a:ext cx="15121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drugs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05080" y="4936812"/>
            <a:ext cx="10713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Vlog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744154"/>
            <a:ext cx="16190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sports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04499" y="5071066"/>
            <a:ext cx="25202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Future career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54330" y="6091560"/>
            <a:ext cx="16706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Gadgets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959810" y="1905198"/>
            <a:ext cx="248376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After-class activities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89258" y="4656381"/>
            <a:ext cx="411582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Social networking sites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04454" y="793570"/>
            <a:ext cx="18566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dating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30" y="2996952"/>
            <a:ext cx="22677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subcultures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05689" y="6383947"/>
            <a:ext cx="36266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misunderstanding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9944" y="6097324"/>
            <a:ext cx="10713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love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688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0384"/>
              </p:ext>
            </p:extLst>
          </p:nvPr>
        </p:nvGraphicFramePr>
        <p:xfrm>
          <a:off x="179512" y="188640"/>
          <a:ext cx="8784976" cy="648072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3024336"/>
                <a:gridCol w="5760640"/>
              </a:tblGrid>
              <a:tr h="71868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adolescence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Criminal acts performed by a juvenile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2488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delinquent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Plural noun for young people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2488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grow up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young person aged between 13-19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980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generation gap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period of life when you are young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858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abandoned (street) child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Term meaning big difference between young people and their elders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497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teenager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 who fails to do what is required by law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497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teens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period of time when a person is developing into an adult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497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juvenile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Child whose behavior is a result of violent social environment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4975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juvenile violence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young person who is not old enough to be considered an adult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8781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youth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Gradually to become elder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66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892"/>
            <a:ext cx="8229600" cy="1143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>
            <a:normAutofit/>
          </a:bodyPr>
          <a:lstStyle/>
          <a:p>
            <a:r>
              <a:rPr lang="en-US" sz="2400" b="1" dirty="0" smtClean="0">
                <a:latin typeface="Lucida Handwriting" panose="03010101010101010101" pitchFamily="66" charset="0"/>
              </a:rPr>
              <a:t>Match the proverbs with their meanings</a:t>
            </a:r>
            <a:endParaRPr lang="ru-RU" sz="2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812083"/>
              </p:ext>
            </p:extLst>
          </p:nvPr>
        </p:nvGraphicFramePr>
        <p:xfrm>
          <a:off x="251521" y="1340769"/>
          <a:ext cx="8640959" cy="525658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4285040"/>
                <a:gridCol w="4355919"/>
              </a:tblGrid>
              <a:tr h="9849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Handsome is as handsome does. </a:t>
                      </a:r>
                      <a:endParaRPr lang="ru-RU" sz="24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 словам судят, а по делам.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8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never rains but it pours. </a:t>
                      </a:r>
                      <a:endParaRPr lang="ru-RU" sz="24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буди лиха, пока оно тихо.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849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Actions speak louder than words. </a:t>
                      </a:r>
                      <a:endParaRPr lang="ru-RU" sz="24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Красив тот, кто красиво поступает.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849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goes around comes around.</a:t>
                      </a:r>
                      <a:endParaRPr lang="ru-RU" sz="24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Беда не приходит одна.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258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Don't trouble </a:t>
                      </a:r>
                      <a:r>
                        <a:rPr lang="en-US" sz="2400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trouble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until trouble troubles you. </a:t>
                      </a:r>
                      <a:endParaRPr lang="ru-RU" sz="24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посеешь, то и пожнешь.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53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1495" y="129291"/>
            <a:ext cx="87722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are young people crazy about?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03250" y="780766"/>
            <a:ext cx="8100719" cy="5686571"/>
            <a:chOff x="530043" y="803395"/>
            <a:chExt cx="8100719" cy="5686571"/>
          </a:xfrm>
        </p:grpSpPr>
        <p:pic>
          <p:nvPicPr>
            <p:cNvPr id="2058" name="Picture 10" descr="C:\Users\User\Desktop\l1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92" y="803395"/>
              <a:ext cx="2415670" cy="1977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9" name="Picture 11" descr="C:\Users\User\Desktop\segwey_1-e143708614945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43" y="1021986"/>
              <a:ext cx="2395284" cy="1540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C:\Users\User\Desktop\iphone5s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1182" y="3711790"/>
              <a:ext cx="2379579" cy="1323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1" name="Picture 13" descr="C:\Users\User\Desktop\1517361334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429" y="3473511"/>
              <a:ext cx="1800200" cy="18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3" name="Picture 15" descr="C:\Users\User\Desktop\скачанные файлы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914" y="917399"/>
              <a:ext cx="1912273" cy="1749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C:\Users\User\Desktop\xxxlarge-600x600127178991874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2780929"/>
              <a:ext cx="2521362" cy="1572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5" name="Picture 17" descr="C:\Users\User\Desktop\ear-piercings2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4473" y="4547839"/>
              <a:ext cx="1926714" cy="1942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793020" y="2519224"/>
            <a:ext cx="1853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 Segway’s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6918" y="855749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 camera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2773" y="2348880"/>
            <a:ext cx="2379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Tablets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5212061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Selfie monopods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4973781"/>
            <a:ext cx="1798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iPhones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7506" y="6055091"/>
            <a:ext cx="18014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Piercing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14205" y="2319169"/>
            <a:ext cx="887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Tattoo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5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12431" y="1412776"/>
            <a:ext cx="6746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Being in a friend circle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Problems or misunderstanding with parents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Problems with skin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Having lots of exams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Visiting parties and discos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Trying something for the first time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Dating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i="1" dirty="0" smtClean="0">
                <a:solidFill>
                  <a:schemeClr val="bg1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Lack of understanding from people who surround you</a:t>
            </a:r>
            <a:endParaRPr lang="ru-RU" sz="3600" b="1" i="1" dirty="0">
              <a:solidFill>
                <a:schemeClr val="bg1"/>
              </a:solidFill>
              <a:cs typeface="Aparajita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201" y="188640"/>
            <a:ext cx="7250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Being a teenager means: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322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28855" y="-201017"/>
            <a:ext cx="10217733" cy="17578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reasons for teen`s problems are: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8797" y="1772816"/>
            <a:ext cx="75608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just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Freestyle Script" panose="030804020302050B0404" pitchFamily="66" charset="0"/>
              </a:rPr>
              <a:t>Teens easily get depressed and upset</a:t>
            </a:r>
          </a:p>
          <a:p>
            <a:pPr marL="742950" indent="-742950" algn="just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Freestyle Script" panose="030804020302050B0404" pitchFamily="66" charset="0"/>
              </a:rPr>
              <a:t>Most often their parents are quite different</a:t>
            </a:r>
          </a:p>
          <a:p>
            <a:pPr marL="742950" indent="-742950" algn="just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Freestyle Script" panose="030804020302050B0404" pitchFamily="66" charset="0"/>
              </a:rPr>
              <a:t>Adults don’t take teens seriously</a:t>
            </a:r>
          </a:p>
          <a:p>
            <a:pPr marL="742950" indent="-742950" algn="just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Freestyle Script" panose="030804020302050B0404" pitchFamily="66" charset="0"/>
              </a:rPr>
              <a:t>They can`s solve their problems by themselves</a:t>
            </a:r>
          </a:p>
          <a:p>
            <a:pPr marL="742950" indent="-742950" algn="just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Freestyle Script" panose="030804020302050B0404" pitchFamily="66" charset="0"/>
              </a:rPr>
              <a:t>Their habits  and preferences are quite different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953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611" y="260648"/>
            <a:ext cx="8208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i="1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Make up a </a:t>
            </a:r>
            <a:r>
              <a:rPr lang="en-US" sz="2400" i="1" dirty="0" err="1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cinquain</a:t>
            </a:r>
            <a:r>
              <a:rPr lang="en-US" sz="2400" i="1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using the following vocabulary: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endParaRPr lang="ru-RU" sz="2400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630694"/>
              </p:ext>
            </p:extLst>
          </p:nvPr>
        </p:nvGraphicFramePr>
        <p:xfrm>
          <a:off x="251520" y="836709"/>
          <a:ext cx="8424936" cy="576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curious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make mistakes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hurry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bright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fall in love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fashionable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sports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beauty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develop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6522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future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invent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97559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generation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reliable support for elderly people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139370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young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will not be bored with them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5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82792" y="-98557"/>
            <a:ext cx="712015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lgerian" panose="04020705040A02060702" pitchFamily="82" charset="0"/>
              </a:rPr>
              <a:t>Sports gaining popularity among </a:t>
            </a:r>
            <a:r>
              <a:rPr lang="en-US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lgerian" panose="04020705040A02060702" pitchFamily="82" charset="0"/>
              </a:rPr>
              <a:t>the youth:</a:t>
            </a:r>
            <a:endParaRPr lang="ru-RU" sz="4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9182" y="1814481"/>
            <a:ext cx="650241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Heliskiing</a:t>
            </a:r>
            <a:endParaRPr lang="en-US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Diving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Cave diving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Surfing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Skysurfing 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Wakeboarding 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BASE jumping</a:t>
            </a:r>
            <a:endParaRPr lang="en-US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Parkour 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Skateboarding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Snowboarding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Climbing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Street workout</a:t>
            </a:r>
            <a:endParaRPr lang="en-US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1003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450</Words>
  <Application>Microsoft Office PowerPoint</Application>
  <PresentationFormat>Экран (4:3)</PresentationFormat>
  <Paragraphs>117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Words we associate with the YOUNG GENERATION</vt:lpstr>
      <vt:lpstr>Презентация PowerPoint</vt:lpstr>
      <vt:lpstr>Match the proverbs with their meanings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STREET WORKOUT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2016-02-08T18:20:52Z</dcterms:created>
  <dcterms:modified xsi:type="dcterms:W3CDTF">2016-02-29T17:24:13Z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1428554</vt:lpwstr>
  </property>
  <property fmtid="{D5CDD505-2E9C-101B-9397-08002B2CF9AE}" name="NXPowerLiteVersion" pid="3">
    <vt:lpwstr>D4.1.4</vt:lpwstr>
  </property>
</Properties>
</file>