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1" r:id="rId11"/>
    <p:sldId id="262" r:id="rId12"/>
    <p:sldId id="268" r:id="rId13"/>
  </p:sldIdLst>
  <p:sldSz cx="9144000" cy="6858000" type="screen4x3"/>
  <p:notesSz cx="6858000" cy="994568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0" autoAdjust="0"/>
    <p:restoredTop sz="94660"/>
  </p:normalViewPr>
  <p:slideViewPr>
    <p:cSldViewPr>
      <p:cViewPr varScale="1">
        <p:scale>
          <a:sx n="45" d="100"/>
          <a:sy n="45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D6F27-84B1-4EF1-A3A3-A5C652FA0F87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A382F-70CD-435A-B2DF-4C60D76C1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848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0735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5332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4161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63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3352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24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6900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5827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743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21477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912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C0FB4-8F8D-4F38-A687-8279DAC8CB18}" type="datetimeFigureOut">
              <a:rPr lang="uk-UA" smtClean="0"/>
              <a:t>29.02.2016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0A267-06C2-4D7B-B803-FA4F3499962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747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5865" y="476957"/>
            <a:ext cx="8640960" cy="2448273"/>
          </a:xfrm>
        </p:spPr>
        <p:txBody>
          <a:bodyPr>
            <a:normAutofit/>
          </a:bodyPr>
          <a:lstStyle/>
          <a:p>
            <a:r>
              <a:rPr lang="en-US" sz="5400" dirty="0" smtClean="0">
                <a:ln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0000"/>
                    </a:gs>
                    <a:gs pos="23000">
                      <a:srgbClr val="000040"/>
                    </a:gs>
                    <a:gs pos="41000">
                      <a:srgbClr val="400040"/>
                    </a:gs>
                    <a:gs pos="59000">
                      <a:srgbClr val="8F0040"/>
                    </a:gs>
                    <a:gs pos="73000">
                      <a:srgbClr val="F27300"/>
                    </a:gs>
                    <a:gs pos="93000">
                      <a:srgbClr val="FFBF00"/>
                    </a:gs>
                  </a:gsLst>
                  <a:lin ang="5400000" scaled="1"/>
                  <a:tileRect/>
                </a:gradFill>
                <a:effectLst>
                  <a:glow rad="63500">
                    <a:srgbClr val="7030A0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My </a:t>
            </a:r>
            <a:r>
              <a:rPr lang="en-US" sz="5400" dirty="0" err="1" smtClean="0">
                <a:ln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0000"/>
                    </a:gs>
                    <a:gs pos="23000">
                      <a:srgbClr val="000040"/>
                    </a:gs>
                    <a:gs pos="41000">
                      <a:srgbClr val="400040"/>
                    </a:gs>
                    <a:gs pos="59000">
                      <a:srgbClr val="8F0040"/>
                    </a:gs>
                    <a:gs pos="73000">
                      <a:srgbClr val="F27300"/>
                    </a:gs>
                    <a:gs pos="93000">
                      <a:srgbClr val="FFBF00"/>
                    </a:gs>
                  </a:gsLst>
                  <a:lin ang="5400000" scaled="1"/>
                  <a:tileRect/>
                </a:gradFill>
                <a:effectLst>
                  <a:glow rad="63500">
                    <a:srgbClr val="7030A0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favourite</a:t>
            </a:r>
            <a:r>
              <a:rPr lang="en-US" sz="5400" dirty="0" smtClean="0">
                <a:ln>
                  <a:gradFill>
                    <a:gsLst>
                      <a:gs pos="0">
                        <a:srgbClr val="FFEFD1"/>
                      </a:gs>
                      <a:gs pos="64999">
                        <a:srgbClr val="F0EBD5"/>
                      </a:gs>
                      <a:gs pos="100000">
                        <a:srgbClr val="D1C39F"/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0000"/>
                    </a:gs>
                    <a:gs pos="23000">
                      <a:srgbClr val="000040"/>
                    </a:gs>
                    <a:gs pos="41000">
                      <a:srgbClr val="400040"/>
                    </a:gs>
                    <a:gs pos="59000">
                      <a:srgbClr val="8F0040"/>
                    </a:gs>
                    <a:gs pos="73000">
                      <a:srgbClr val="F27300"/>
                    </a:gs>
                    <a:gs pos="93000">
                      <a:srgbClr val="FFBF00"/>
                    </a:gs>
                  </a:gsLst>
                  <a:lin ang="5400000" scaled="1"/>
                  <a:tileRect/>
                </a:gradFill>
                <a:effectLst>
                  <a:glow rad="63500">
                    <a:srgbClr val="7030A0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 music band</a:t>
            </a:r>
            <a:endParaRPr lang="uk-UA" sz="5400" dirty="0">
              <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ln>
              <a:gradFill flip="none" rotWithShape="1">
                <a:gsLst>
                  <a:gs pos="0">
                    <a:srgbClr val="000000"/>
                  </a:gs>
                  <a:gs pos="23000">
                    <a:srgbClr val="000040"/>
                  </a:gs>
                  <a:gs pos="41000">
                    <a:srgbClr val="400040"/>
                  </a:gs>
                  <a:gs pos="59000">
                    <a:srgbClr val="8F0040"/>
                  </a:gs>
                  <a:gs pos="73000">
                    <a:srgbClr val="F27300"/>
                  </a:gs>
                  <a:gs pos="93000">
                    <a:srgbClr val="FFBF00"/>
                  </a:gs>
                </a:gsLst>
                <a:lin ang="5400000" scaled="1"/>
                <a:tileRect/>
              </a:gradFill>
              <a:effectLst>
                <a:glow rad="63500">
                  <a:srgbClr val="7030A0">
                    <a:alpha val="40000"/>
                  </a:srgb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Okean_Elьzi_-_Obіimi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028384" y="6542110"/>
            <a:ext cx="45719" cy="45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81" y="52417"/>
            <a:ext cx="9324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cs typeface="Aharoni" panose="02010803020104030203" pitchFamily="2" charset="-79"/>
              </a:rPr>
              <a:t>ЗРАЗОК УЧН</a:t>
            </a:r>
            <a:r>
              <a:rPr lang="uk-UA" sz="3200" b="1" dirty="0" smtClean="0">
                <a:solidFill>
                  <a:schemeClr val="bg1"/>
                </a:solidFill>
                <a:cs typeface="Aharoni" panose="02010803020104030203" pitchFamily="2" charset="-79"/>
              </a:rPr>
              <a:t>ІВСЬКОГО ПРОЕКТУ</a:t>
            </a:r>
            <a:endParaRPr lang="ru-RU" sz="3200" b="1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51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3181">
        <p14:flythrough/>
      </p:transition>
    </mc:Choice>
    <mc:Fallback xmlns="">
      <p:transition spd="slow" advTm="131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</p:bldLst>
  </p:timing>
  <p:extLst mod="1">
    <p:ext uri="{E180D4A7-C9FB-4DFB-919C-405C955672EB}">
      <p14:showEvtLst xmlns:p14="http://schemas.microsoft.com/office/powerpoint/2010/main">
        <p14:playEvt time="12833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844408" cy="1412776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gradFill flip="none" rotWithShape="1">
                  <a:gsLst>
                    <a:gs pos="0">
                      <a:srgbClr val="000082"/>
                    </a:gs>
                    <a:gs pos="33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  <a:tileRect/>
                </a:gradFill>
                <a:latin typeface="Algerian" pitchFamily="82" charset="0"/>
              </a:rPr>
              <a:t>singles</a:t>
            </a:r>
            <a:endParaRPr lang="uk-UA" dirty="0">
              <a:gradFill flip="none" rotWithShape="1">
                <a:gsLst>
                  <a:gs pos="0">
                    <a:srgbClr val="000082"/>
                  </a:gs>
                  <a:gs pos="33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C00000"/>
                  </a:gs>
                </a:gsLst>
                <a:lin ang="5400000" scaled="0"/>
                <a:tileRect/>
              </a:gra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3568" y="2276872"/>
            <a:ext cx="8182566" cy="4104456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1996 – House of glasses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2002 – Cold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2004 – Thank you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2006 – Cheerful, brother, the end has come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2009 – I so want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2013 – Hug me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2013 – Stray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2013 – </a:t>
            </a:r>
            <a:r>
              <a:rPr lang="en-US" sz="2400" dirty="0" err="1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Rendez-Vous</a:t>
            </a:r>
            <a:endParaRPr lang="en-US" sz="2400" dirty="0" smtClean="0">
              <a:ln w="3175" cmpd="thickThin">
                <a:solidFill>
                  <a:schemeClr val="bg1"/>
                </a:solidFill>
              </a:ln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2015 – Not your war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2015 – Life begins again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n w="3175" cmpd="thickThin">
                  <a:solidFill>
                    <a:schemeClr val="bg1"/>
                  </a:solidFill>
                </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2015 – The moment</a:t>
            </a:r>
            <a:endParaRPr lang="uk-UA" sz="2400" dirty="0">
              <a:ln w="3175" cmpd="thickThin">
                <a:solidFill>
                  <a:schemeClr val="bg1"/>
                </a:solidFill>
              </a:ln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atin typeface="Arial Narrow" pitchFamily="34" charset="0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909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18">
        <p14:prism isContent="1"/>
      </p:transition>
    </mc:Choice>
    <mc:Fallback xmlns="">
      <p:transition spd="slow" advTm="330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35 0.02847 L -1.38889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5046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00808"/>
            <a:ext cx="8109933" cy="117354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Algerian" pitchFamily="82" charset="0"/>
              </a:rPr>
              <a:t>I really like the songs of this group and I advise you to listen to them</a:t>
            </a:r>
            <a:endParaRPr lang="uk-UA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558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6">
        <p14:ferris dir="l"/>
      </p:transition>
    </mc:Choice>
    <mc:Fallback xmlns="">
      <p:transition spd="slow" advTm="96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0"/>
            <a:ext cx="2304256" cy="79208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Algerian" pitchFamily="82" charset="0"/>
              </a:rPr>
              <a:t>Test</a:t>
            </a: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0038" y="332656"/>
            <a:ext cx="4176464" cy="6192688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Who is the soloist of this band?</a:t>
            </a:r>
          </a:p>
          <a:p>
            <a:pPr marL="457200" indent="-45720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When the band was created?</a:t>
            </a:r>
          </a:p>
          <a:p>
            <a:pPr marL="457200" indent="-45720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Where it was created?</a:t>
            </a:r>
          </a:p>
          <a:p>
            <a:pPr marL="457200" indent="-457200"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What band was the </a:t>
            </a:r>
            <a:r>
              <a:rPr lang="en-US" sz="3200" dirty="0" err="1" smtClean="0">
                <a:solidFill>
                  <a:schemeClr val="tx1"/>
                </a:solidFill>
                <a:latin typeface="Algerian" pitchFamily="82" charset="0"/>
              </a:rPr>
              <a:t>Svyatoslav’s</a:t>
            </a: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Algerian" pitchFamily="82" charset="0"/>
              </a:rPr>
              <a:t>favourite</a:t>
            </a:r>
            <a:r>
              <a:rPr lang="en-US" sz="3200" dirty="0" smtClean="0">
                <a:solidFill>
                  <a:schemeClr val="tx1"/>
                </a:solidFill>
                <a:latin typeface="Algerian" pitchFamily="82" charset="0"/>
              </a:rPr>
              <a:t> band?</a:t>
            </a:r>
            <a:endParaRPr lang="uk-UA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2545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plan</a:t>
            </a:r>
            <a:endParaRPr lang="uk-UA" sz="6000" dirty="0">
              <a:gradFill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913" y="2132856"/>
            <a:ext cx="7772400" cy="3816423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bg1"/>
              </a:buClr>
              <a:buFont typeface="Wingdings" pitchFamily="2" charset="2"/>
              <a:buChar char="ü"/>
            </a:pPr>
            <a:r>
              <a:rPr lang="en-US" sz="3600" dirty="0" smtClean="0"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10800000" scaled="0"/>
                </a:gradFill>
              </a:rPr>
              <a:t>Band`s name</a:t>
            </a:r>
          </a:p>
          <a:p>
            <a:pPr marL="342900" indent="-342900">
              <a:buClr>
                <a:schemeClr val="bg1"/>
              </a:buClr>
              <a:buFont typeface="Wingdings" pitchFamily="2" charset="2"/>
              <a:buChar char="ü"/>
            </a:pPr>
            <a:r>
              <a:rPr lang="en-US" sz="3600" dirty="0" smtClean="0"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10800000" scaled="0"/>
                </a:gradFill>
              </a:rPr>
              <a:t>Information about the group</a:t>
            </a:r>
          </a:p>
          <a:p>
            <a:pPr marL="342900" indent="-342900">
              <a:buClr>
                <a:schemeClr val="bg1"/>
              </a:buClr>
              <a:buFont typeface="Wingdings" pitchFamily="2" charset="2"/>
              <a:buChar char="ü"/>
            </a:pPr>
            <a:r>
              <a:rPr lang="en-US" sz="3600" dirty="0" smtClean="0"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10800000" scaled="0"/>
                </a:gradFill>
              </a:rPr>
              <a:t>The soloist of the band</a:t>
            </a:r>
          </a:p>
          <a:p>
            <a:pPr marL="342900" indent="-342900">
              <a:buClr>
                <a:schemeClr val="bg1"/>
              </a:buClr>
              <a:buFont typeface="Wingdings" pitchFamily="2" charset="2"/>
              <a:buChar char="ü"/>
            </a:pPr>
            <a:r>
              <a:rPr lang="en-US" sz="3600" dirty="0" smtClean="0">
                <a:gradFill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10800000" scaled="0"/>
                </a:gradFill>
              </a:rPr>
              <a:t>Singles</a:t>
            </a:r>
          </a:p>
          <a:p>
            <a:pPr marL="342900" indent="-342900">
              <a:buClr>
                <a:schemeClr val="accent4">
                  <a:lumMod val="50000"/>
                </a:schemeClr>
              </a:buClr>
              <a:buFont typeface="Wingdings" pitchFamily="2" charset="2"/>
              <a:buChar char="ü"/>
            </a:pPr>
            <a:endParaRPr lang="uk-UA" sz="3600" dirty="0">
              <a:gradFill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44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660">
        <p:diamond/>
      </p:transition>
    </mc:Choice>
    <mc:Fallback xmlns="">
      <p:transition spd="slow" advTm="866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lgerian" pitchFamily="82" charset="0"/>
              </a:rPr>
              <a:t>My </a:t>
            </a:r>
            <a:r>
              <a:rPr lang="en-US" dirty="0" err="1" smtClean="0">
                <a:latin typeface="Algerian" pitchFamily="82" charset="0"/>
              </a:rPr>
              <a:t>favourite</a:t>
            </a:r>
            <a:r>
              <a:rPr lang="en-US" dirty="0" smtClean="0">
                <a:latin typeface="Algerian" pitchFamily="82" charset="0"/>
              </a:rPr>
              <a:t> music band is </a:t>
            </a:r>
            <a:r>
              <a:rPr lang="en-US" dirty="0" err="1" smtClean="0">
                <a:latin typeface="Algerian" pitchFamily="82" charset="0"/>
              </a:rPr>
              <a:t>Okean</a:t>
            </a:r>
            <a:r>
              <a:rPr lang="en-US" dirty="0" smtClean="0">
                <a:latin typeface="Algerian" pitchFamily="82" charset="0"/>
              </a:rPr>
              <a:t> </a:t>
            </a:r>
            <a:r>
              <a:rPr lang="en-US" dirty="0" err="1" smtClean="0">
                <a:latin typeface="Algerian" pitchFamily="82" charset="0"/>
              </a:rPr>
              <a:t>Elzy</a:t>
            </a:r>
            <a:endParaRPr lang="uk-U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43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532">
        <p14:honeycomb/>
      </p:transition>
    </mc:Choice>
    <mc:Fallback xmlns="">
      <p:transition spd="slow" advTm="3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" y="5445224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err="1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16200000" scaled="1"/>
                  <a:tileRect/>
                </a:gradFill>
                <a:latin typeface="Algerian" pitchFamily="82" charset="0"/>
              </a:rPr>
              <a:t>Svyatoslav</a:t>
            </a:r>
            <a:r>
              <a:rPr lang="en-US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16200000" scaled="1"/>
                  <a:tileRect/>
                </a:gradFill>
                <a:latin typeface="Algerian" pitchFamily="82" charset="0"/>
              </a:rPr>
              <a:t> </a:t>
            </a:r>
            <a:r>
              <a:rPr lang="en-US" dirty="0" err="1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16200000" scaled="1"/>
                  <a:tileRect/>
                </a:gradFill>
                <a:latin typeface="Algerian" pitchFamily="82" charset="0"/>
              </a:rPr>
              <a:t>Vakarchuk</a:t>
            </a:r>
            <a:r>
              <a:rPr lang="en-US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16200000" scaled="1"/>
                  <a:tileRect/>
                </a:gradFill>
                <a:latin typeface="Algerian" pitchFamily="82" charset="0"/>
              </a:rPr>
              <a:t> is the soloist of this band</a:t>
            </a:r>
            <a:endParaRPr lang="uk-UA" dirty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16200000" scaled="1"/>
                <a:tileRect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6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764">
        <p14:shred/>
      </p:transition>
    </mc:Choice>
    <mc:Fallback xmlns="">
      <p:transition spd="slow" advTm="37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74" y="116632"/>
            <a:ext cx="4907066" cy="6538738"/>
          </a:xfrm>
        </p:spPr>
        <p:txBody>
          <a:bodyPr>
            <a:noAutofit/>
          </a:bodyPr>
          <a:lstStyle/>
          <a:p>
            <a:pPr algn="l"/>
            <a:r>
              <a:rPr lang="uk-UA" sz="2400" spc="50" dirty="0" smtClean="0">
                <a:latin typeface="Algerian" pitchFamily="82" charset="0"/>
              </a:rPr>
              <a:t> </a:t>
            </a:r>
            <a:r>
              <a:rPr lang="en-US" sz="2400" spc="50" dirty="0" smtClean="0">
                <a:latin typeface="Algerian" pitchFamily="82" charset="0"/>
              </a:rPr>
              <a:t>He Wrote </a:t>
            </a:r>
            <a:r>
              <a:rPr lang="en-US" sz="2400" spc="50" dirty="0">
                <a:latin typeface="Algerian" pitchFamily="82" charset="0"/>
              </a:rPr>
              <a:t>master's thesis on the topic: "</a:t>
            </a:r>
            <a:r>
              <a:rPr lang="en-US" sz="2400" spc="50" dirty="0" err="1">
                <a:latin typeface="Algerian" pitchFamily="82" charset="0"/>
              </a:rPr>
              <a:t>Supersymmetry</a:t>
            </a:r>
            <a:r>
              <a:rPr lang="en-US" sz="2400" spc="50" dirty="0">
                <a:latin typeface="Algerian" pitchFamily="82" charset="0"/>
              </a:rPr>
              <a:t> of electron in a magnetic field". </a:t>
            </a:r>
            <a:r>
              <a:rPr lang="en-US" sz="2400" spc="50" dirty="0" err="1">
                <a:latin typeface="Algerian" pitchFamily="82" charset="0"/>
              </a:rPr>
              <a:t>Svyatoslav</a:t>
            </a:r>
            <a:r>
              <a:rPr lang="en-US" sz="2400" spc="50" dirty="0">
                <a:latin typeface="Algerian" pitchFamily="82" charset="0"/>
              </a:rPr>
              <a:t> </a:t>
            </a:r>
            <a:r>
              <a:rPr lang="en-US" sz="2400" spc="50" dirty="0" err="1">
                <a:latin typeface="Algerian" pitchFamily="82" charset="0"/>
              </a:rPr>
              <a:t>Vakarchuk</a:t>
            </a:r>
            <a:r>
              <a:rPr lang="en-US" sz="2400" spc="50" dirty="0">
                <a:latin typeface="Algerian" pitchFamily="82" charset="0"/>
              </a:rPr>
              <a:t> by </a:t>
            </a:r>
            <a:r>
              <a:rPr lang="en-US" sz="2400" spc="50" dirty="0" smtClean="0">
                <a:latin typeface="Algerian" pitchFamily="82" charset="0"/>
              </a:rPr>
              <a:t>education is </a:t>
            </a:r>
            <a:r>
              <a:rPr lang="en-US" sz="2400" spc="50" dirty="0">
                <a:latin typeface="Algerian" pitchFamily="82" charset="0"/>
              </a:rPr>
              <a:t>a theoretical physicist. He finished postgraduate studies of </a:t>
            </a:r>
            <a:r>
              <a:rPr lang="en-US" sz="2400" spc="50" dirty="0" err="1">
                <a:latin typeface="Algerian" pitchFamily="82" charset="0"/>
              </a:rPr>
              <a:t>Lviv</a:t>
            </a:r>
            <a:r>
              <a:rPr lang="en-US" sz="2400" spc="50" dirty="0">
                <a:latin typeface="Algerian" pitchFamily="82" charset="0"/>
              </a:rPr>
              <a:t> University and received the degree of candidate of physical and mathematical Sciences. Later he received a second higher education degree in international Economics..</a:t>
            </a:r>
            <a:endParaRPr lang="uk-UA" sz="2400" spc="5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19422"/>
      </p:ext>
    </p:extLst>
  </p:cSld>
  <p:clrMapOvr>
    <a:masterClrMapping/>
  </p:clrMapOvr>
  <p:transition spd="slow" advTm="4302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332656"/>
            <a:ext cx="4968552" cy="6525344"/>
          </a:xfrm>
        </p:spPr>
        <p:txBody>
          <a:bodyPr>
            <a:normAutofit/>
          </a:bodyPr>
          <a:lstStyle/>
          <a:p>
            <a:pPr algn="l">
              <a:lnSpc>
                <a:spcPts val="2400"/>
              </a:lnSpc>
            </a:pPr>
            <a:r>
              <a:rPr lang="en-US" sz="2800" dirty="0">
                <a:latin typeface="Algerian" pitchFamily="82" charset="0"/>
              </a:rPr>
              <a:t>Was </a:t>
            </a:r>
            <a:r>
              <a:rPr lang="en-US" sz="2800" dirty="0" err="1">
                <a:latin typeface="Algerian" pitchFamily="82" charset="0"/>
              </a:rPr>
              <a:t>Beatlemania</a:t>
            </a:r>
            <a:r>
              <a:rPr lang="en-US" sz="2800" dirty="0">
                <a:latin typeface="Algerian" pitchFamily="82" charset="0"/>
              </a:rPr>
              <a:t> person. To 15 - 16 years loved the Beatles.</a:t>
            </a:r>
            <a:br>
              <a:rPr lang="en-US" sz="2800" dirty="0">
                <a:latin typeface="Algerian" pitchFamily="82" charset="0"/>
              </a:rPr>
            </a:br>
            <a:r>
              <a:rPr lang="en-US" sz="2800" dirty="0" smtClean="0">
                <a:latin typeface="Algerian" pitchFamily="82" charset="0"/>
              </a:rPr>
              <a:t/>
            </a:r>
            <a:br>
              <a:rPr lang="en-US" sz="2800" dirty="0" smtClean="0">
                <a:latin typeface="Algerian" pitchFamily="82" charset="0"/>
              </a:rPr>
            </a:br>
            <a:r>
              <a:rPr lang="en-US" sz="2800" dirty="0" smtClean="0">
                <a:latin typeface="Algerian" pitchFamily="82" charset="0"/>
              </a:rPr>
              <a:t>"</a:t>
            </a:r>
            <a:r>
              <a:rPr lang="en-US" sz="2800" dirty="0">
                <a:latin typeface="Algerian" pitchFamily="82" charset="0"/>
              </a:rPr>
              <a:t>I have great respect for them for what they were, first of all, diverse. Then I started to listen to other music," - said </a:t>
            </a:r>
            <a:r>
              <a:rPr lang="en-US" sz="2800" dirty="0" err="1">
                <a:latin typeface="Algerian" pitchFamily="82" charset="0"/>
              </a:rPr>
              <a:t>Vakarchuk</a:t>
            </a:r>
            <a:r>
              <a:rPr lang="en-US" sz="2800" dirty="0">
                <a:latin typeface="Algerian" pitchFamily="82" charset="0"/>
              </a:rPr>
              <a:t>.</a:t>
            </a:r>
            <a:br>
              <a:rPr lang="en-US" sz="2800" dirty="0">
                <a:latin typeface="Algerian" pitchFamily="82" charset="0"/>
              </a:rPr>
            </a:br>
            <a:r>
              <a:rPr lang="en-US" sz="2800" dirty="0">
                <a:latin typeface="Algerian" pitchFamily="82" charset="0"/>
              </a:rPr>
              <a:t/>
            </a:r>
            <a:br>
              <a:rPr lang="en-US" sz="2800" dirty="0">
                <a:latin typeface="Algerian" pitchFamily="82" charset="0"/>
              </a:rPr>
            </a:br>
            <a:r>
              <a:rPr lang="en-US" sz="2800" dirty="0">
                <a:latin typeface="Algerian" pitchFamily="82" charset="0"/>
              </a:rPr>
              <a:t>"I grew up listening to mostly English, American music 60 - 70s. And in my childhood, in my opinion, only grandma's songs," recalls the performer</a:t>
            </a:r>
            <a:r>
              <a:rPr lang="en-US" sz="2000" dirty="0">
                <a:latin typeface="Algerian" pitchFamily="82" charset="0"/>
              </a:rPr>
              <a:t>.</a:t>
            </a:r>
            <a:endParaRPr lang="uk-UA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227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9620">
        <p14:ripple/>
      </p:transition>
    </mc:Choice>
    <mc:Fallback xmlns="">
      <p:transition spd="slow" advTm="296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6" y="116632"/>
            <a:ext cx="7859216" cy="1570186"/>
          </a:xfrm>
        </p:spPr>
        <p:txBody>
          <a:bodyPr>
            <a:normAutofit/>
          </a:bodyPr>
          <a:lstStyle/>
          <a:p>
            <a:r>
              <a:rPr lang="en-US" sz="2800" dirty="0">
                <a:gradFill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Fond of Japanese culture and Buddhism. Likes to watch the TV series "Dr. house"</a:t>
            </a:r>
            <a:endParaRPr lang="uk-UA" sz="2800" dirty="0">
              <a:gradFill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  <a:cs typeface="Aharoni" panose="02010803020104030203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" y="3749457"/>
            <a:ext cx="70915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He </a:t>
            </a:r>
            <a:r>
              <a:rPr lang="en-US" sz="2800" dirty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2800" dirty="0" smtClean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 </a:t>
            </a:r>
            <a:r>
              <a:rPr lang="en-US" sz="2800" dirty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Ambidextrous. </a:t>
            </a:r>
            <a:r>
              <a:rPr lang="en-US" sz="2800" dirty="0" err="1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Vakarchuk</a:t>
            </a:r>
            <a:r>
              <a:rPr lang="en-US" sz="2800" dirty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is equally fluent in both left and right hand. It's a rare talent, Ambidextrous evenly developed both hemispheres of the brain, such people can quickly assess the situation and make quick </a:t>
            </a:r>
            <a:r>
              <a:rPr lang="en-US" sz="2800" dirty="0" smtClean="0">
                <a:ln w="0" cmpd="dbl"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decisions.</a:t>
            </a:r>
            <a:endParaRPr lang="uk-UA" sz="2800" dirty="0">
              <a:ln w="0" cmpd="dbl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53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5595">
        <p14:prism isContent="1" isInverted="1"/>
      </p:transition>
    </mc:Choice>
    <mc:Fallback xmlns="">
      <p:transition spd="slow" advTm="35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284984"/>
            <a:ext cx="5652120" cy="3573016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Favorite writers </a:t>
            </a:r>
            <a:r>
              <a:rPr lang="en-US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are Yukio </a:t>
            </a:r>
            <a:r>
              <a:rPr lang="en-US" sz="2800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Mishima</a:t>
            </a: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and </a:t>
            </a:r>
            <a:r>
              <a:rPr lang="en-US" sz="2800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Haruki</a:t>
            </a: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Murakami</a:t>
            </a:r>
            <a:b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Favorite drink – a dark beer, </a:t>
            </a:r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cs typeface="Aharoni" panose="02010803020104030203" pitchFamily="2" charset="-79"/>
              </a:rPr>
              <a:t>«</a:t>
            </a:r>
            <a:r>
              <a:rPr lang="en-US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Bloody Mary</a:t>
            </a:r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cs typeface="Aharoni" panose="02010803020104030203" pitchFamily="2" charset="-79"/>
              </a:rPr>
              <a:t>»</a:t>
            </a: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Favorite food </a:t>
            </a:r>
            <a:r>
              <a:rPr lang="en-US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are </a:t>
            </a: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vegetables and fruits</a:t>
            </a:r>
            <a:b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dirty="0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Pet is a British cat </a:t>
            </a:r>
            <a:r>
              <a:rPr lang="en-US" sz="2800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gradFill>
                  <a:gsLst>
                    <a:gs pos="26655">
                      <a:srgbClr val="C7DAAF"/>
                    </a:gs>
                    <a:gs pos="15000">
                      <a:schemeClr val="accent3">
                        <a:lumMod val="75000"/>
                      </a:schemeClr>
                    </a:gs>
                    <a:gs pos="50000">
                      <a:srgbClr val="9CB86E"/>
                    </a:gs>
                    <a:gs pos="72000">
                      <a:srgbClr val="156B13"/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Severin</a:t>
            </a:r>
            <a:endParaRPr lang="uk-UA" sz="2800" dirty="0">
              <a:ln>
                <a:solidFill>
                  <a:schemeClr val="accent3">
                    <a:lumMod val="75000"/>
                  </a:schemeClr>
                </a:solidFill>
              </a:ln>
              <a:gradFill>
                <a:gsLst>
                  <a:gs pos="26655">
                    <a:srgbClr val="C7DAAF"/>
                  </a:gs>
                  <a:gs pos="15000">
                    <a:schemeClr val="accent3">
                      <a:lumMod val="75000"/>
                    </a:schemeClr>
                  </a:gs>
                  <a:gs pos="50000">
                    <a:srgbClr val="9CB86E"/>
                  </a:gs>
                  <a:gs pos="72000">
                    <a:srgbClr val="156B13"/>
                  </a:gs>
                </a:gsLst>
                <a:lin ang="5400000" scaled="0"/>
              </a:gradFill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8984044"/>
      </p:ext>
    </p:extLst>
  </p:cSld>
  <p:clrMapOvr>
    <a:masterClrMapping/>
  </p:clrMapOvr>
  <p:transition spd="slow" advTm="195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501008"/>
            <a:ext cx="8229600" cy="2434282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For several years the magazine “Correspondent” </a:t>
            </a:r>
            <a:r>
              <a:rPr lang="en-US" sz="2800" dirty="0" err="1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Vakarchuk</a:t>
            </a:r>
            <a:r>
              <a:rPr lang="en-US" sz="2800" dirty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considers the hundred most influential people of Ukraine – as the </a:t>
            </a:r>
            <a:r>
              <a:rPr lang="en-US" sz="2800" dirty="0" smtClean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front</a:t>
            </a:r>
            <a:r>
              <a:rPr lang="ru-RU" sz="2800" dirty="0" smtClean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smtClean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man </a:t>
            </a:r>
            <a:r>
              <a:rPr lang="en-US" sz="2800" dirty="0">
                <a:gradFill>
                  <a:gsLst>
                    <a:gs pos="42000">
                      <a:schemeClr val="bg1">
                        <a:lumMod val="50000"/>
                      </a:schemeClr>
                    </a:gs>
                    <a:gs pos="23000">
                      <a:schemeClr val="bg1">
                        <a:lumMod val="89000"/>
                        <a:lumOff val="11000"/>
                      </a:schemeClr>
                    </a:gs>
                    <a:gs pos="1000">
                      <a:schemeClr val="tx1">
                        <a:lumMod val="50000"/>
                        <a:lumOff val="50000"/>
                      </a:schemeClr>
                    </a:gs>
                    <a:gs pos="70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of the popular rock band, and citizen with an active lifestyle</a:t>
            </a:r>
            <a:endParaRPr lang="uk-UA" sz="2800" dirty="0">
              <a:gradFill>
                <a:gsLst>
                  <a:gs pos="42000">
                    <a:schemeClr val="bg1">
                      <a:lumMod val="50000"/>
                    </a:schemeClr>
                  </a:gs>
                  <a:gs pos="23000">
                    <a:schemeClr val="bg1">
                      <a:lumMod val="89000"/>
                      <a:lumOff val="11000"/>
                    </a:schemeClr>
                  </a:gs>
                  <a:gs pos="1000">
                    <a:schemeClr val="tx1">
                      <a:lumMod val="50000"/>
                      <a:lumOff val="50000"/>
                    </a:schemeClr>
                  </a:gs>
                  <a:gs pos="70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</a:gradFill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1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6055">
        <p14:gallery dir="l"/>
      </p:transition>
    </mc:Choice>
    <mc:Fallback xmlns="">
      <p:transition spd="slow" advTm="16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|1.1|2.6|1.8|1.8|1.6|1.9|2.1|2.9|2.6|9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4|1.3|1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9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200" b="1" dirty="0" smtClean="0">
            <a:cs typeface="Aharoni" panose="02010803020104030203" pitchFamily="2" charset="-79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304</Words>
  <Application>Microsoft Office PowerPoint</Application>
  <PresentationFormat>Экран (4:3)</PresentationFormat>
  <Paragraphs>33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My favourite music band</vt:lpstr>
      <vt:lpstr>plan</vt:lpstr>
      <vt:lpstr>My favourite music band is Okean Elzy</vt:lpstr>
      <vt:lpstr>Svyatoslav Vakarchuk is the soloist of this band</vt:lpstr>
      <vt:lpstr> He Wrote master's thesis on the topic: "Supersymmetry of electron in a magnetic field". Svyatoslav Vakarchuk by education is a theoretical physicist. He finished postgraduate studies of Lviv University and received the degree of candidate of physical and mathematical Sciences. Later he received a second higher education degree in international Economics..</vt:lpstr>
      <vt:lpstr>Was Beatlemania person. To 15 - 16 years loved the Beatles.  "I have great respect for them for what they were, first of all, diverse. Then I started to listen to other music," - said Vakarchuk.  "I grew up listening to mostly English, American music 60 - 70s. And in my childhood, in my opinion, only grandma's songs," recalls the performer.</vt:lpstr>
      <vt:lpstr>Fond of Japanese culture and Buddhism. Likes to watch the TV series "Dr. house"</vt:lpstr>
      <vt:lpstr>Favorite writers  are Yukio Mishima and Haruki Murakami Favorite drink – a dark beer, «Bloody Mary» Favorite food are vegetables and fruits Pet is a British cat Severin</vt:lpstr>
      <vt:lpstr>For several years the magazine “Correspondent” Vakarchuk considers the hundred most influential people of Ukraine – as the front man of the popular rock band, and citizen with an active lifestyle</vt:lpstr>
      <vt:lpstr>singles</vt:lpstr>
      <vt:lpstr>I really like the songs of this group and I advise you to listen to them</vt:lpstr>
      <vt:lpstr>Test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music band</dc:title>
  <dc:creator>Люда</dc:creator>
  <cp:lastModifiedBy>User</cp:lastModifiedBy>
  <cp:revision>33</cp:revision>
  <cp:lastPrinted>2016-02-29T19:10:52Z</cp:lastPrinted>
  <dcterms:created xsi:type="dcterms:W3CDTF">2016-02-07T16:32:19Z</dcterms:created>
  <dcterms:modified xsi:type="dcterms:W3CDTF">2016-02-29T19:12:25Z</dcterms:modified>
</cp:coreProperties>
</file>