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04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1" r:id="rId7"/>
    <p:sldId id="263" r:id="rId8"/>
    <p:sldId id="262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650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595" autoAdjust="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0C94C-BD8E-4B1C-AC02-44E1D51C6DE5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A8F70-C654-4242-99AF-00647C3A7F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A8F70-C654-4242-99AF-00647C3A7F5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14.jpeg" Type="http://schemas.openxmlformats.org/officeDocument/2006/relationships/image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7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62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Вертикальный свиток 12"/>
          <p:cNvSpPr/>
          <p:nvPr/>
        </p:nvSpPr>
        <p:spPr>
          <a:xfrm>
            <a:off x="0" y="571480"/>
            <a:ext cx="4643438" cy="5857916"/>
          </a:xfrm>
          <a:prstGeom prst="vertic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ертикальный свиток 13"/>
          <p:cNvSpPr/>
          <p:nvPr/>
        </p:nvSpPr>
        <p:spPr>
          <a:xfrm>
            <a:off x="4143340" y="500042"/>
            <a:ext cx="5000660" cy="5857916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57752" y="1071546"/>
            <a:ext cx="37862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Мій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улюблений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реальне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щасливе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звільнивши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наш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насильства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сміло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Іти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майбуття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І коли на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теренах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страждань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заживе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кожне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Скажуть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люди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всієї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насильства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1041023"/>
            <a:ext cx="3500462" cy="581697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улюблений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без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насильства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жорстокості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болю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зла,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 народом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заспівана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пісня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Містить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хороші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слова.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улюблений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без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насильства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страждання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розквітла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калина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барвиста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голосінь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почуєш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сумних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928670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928670"/>
            <a:ext cx="51435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    </a:t>
            </a:r>
            <a:r>
              <a:rPr lang="ru-RU" dirty="0" smtClean="0"/>
              <a:t>Проблема </a:t>
            </a:r>
            <a:r>
              <a:rPr lang="ru-RU" dirty="0" err="1" smtClean="0"/>
              <a:t>насильства</a:t>
            </a:r>
            <a:r>
              <a:rPr lang="ru-RU" dirty="0" smtClean="0"/>
              <a:t> над </a:t>
            </a:r>
            <a:r>
              <a:rPr lang="ru-RU" dirty="0" err="1" smtClean="0"/>
              <a:t>дітьми</a:t>
            </a:r>
            <a:r>
              <a:rPr lang="ru-RU" dirty="0" smtClean="0"/>
              <a:t> </a:t>
            </a:r>
            <a:r>
              <a:rPr lang="ru-RU" dirty="0" err="1" smtClean="0"/>
              <a:t>залишається</a:t>
            </a:r>
            <a:r>
              <a:rPr lang="ru-RU" dirty="0" smtClean="0"/>
              <a:t> актуальною для </a:t>
            </a:r>
            <a:r>
              <a:rPr lang="ru-RU" dirty="0" err="1" smtClean="0"/>
              <a:t>України</a:t>
            </a:r>
            <a:r>
              <a:rPr lang="ru-RU" dirty="0" smtClean="0"/>
              <a:t>, </a:t>
            </a:r>
            <a:r>
              <a:rPr lang="ru-RU" dirty="0" err="1" smtClean="0"/>
              <a:t>незважаючи</a:t>
            </a:r>
            <a:r>
              <a:rPr lang="ru-RU" dirty="0" smtClean="0"/>
              <a:t> на те, </a:t>
            </a:r>
            <a:r>
              <a:rPr lang="ru-RU" dirty="0" err="1" smtClean="0"/>
              <a:t>що</a:t>
            </a:r>
            <a:r>
              <a:rPr lang="ru-RU" dirty="0" smtClean="0"/>
              <a:t> на </a:t>
            </a:r>
            <a:r>
              <a:rPr lang="ru-RU" dirty="0" err="1" smtClean="0"/>
              <a:t>законодавчому</a:t>
            </a:r>
            <a:r>
              <a:rPr lang="ru-RU" dirty="0" smtClean="0"/>
              <a:t> </a:t>
            </a:r>
            <a:r>
              <a:rPr lang="ru-RU" dirty="0" err="1" smtClean="0"/>
              <a:t>рівні</a:t>
            </a:r>
            <a:r>
              <a:rPr lang="ru-RU" dirty="0" smtClean="0"/>
              <a:t> </a:t>
            </a:r>
            <a:r>
              <a:rPr lang="ru-RU" dirty="0" err="1" smtClean="0"/>
              <a:t>будь-які</a:t>
            </a:r>
            <a:r>
              <a:rPr lang="ru-RU" dirty="0" smtClean="0"/>
              <a:t> прояви </a:t>
            </a:r>
            <a:r>
              <a:rPr lang="ru-RU" dirty="0" err="1" smtClean="0"/>
              <a:t>насильствапо</a:t>
            </a:r>
            <a:r>
              <a:rPr lang="ru-RU" dirty="0" smtClean="0"/>
              <a:t> </a:t>
            </a:r>
            <a:r>
              <a:rPr lang="ru-RU" dirty="0" err="1" smtClean="0"/>
              <a:t>відношенню</a:t>
            </a:r>
            <a:r>
              <a:rPr lang="ru-RU" dirty="0" smtClean="0"/>
              <a:t> до </a:t>
            </a:r>
            <a:r>
              <a:rPr lang="ru-RU" dirty="0" err="1" smtClean="0"/>
              <a:t>дитини</a:t>
            </a:r>
            <a:r>
              <a:rPr lang="ru-RU" dirty="0" smtClean="0"/>
              <a:t>, </a:t>
            </a:r>
            <a:r>
              <a:rPr lang="ru-RU" dirty="0" err="1" smtClean="0"/>
              <a:t>зокрема</a:t>
            </a:r>
            <a:r>
              <a:rPr lang="ru-RU" dirty="0" smtClean="0"/>
              <a:t> </a:t>
            </a:r>
            <a:r>
              <a:rPr lang="ru-RU" dirty="0" err="1" smtClean="0"/>
              <a:t>фізичне</a:t>
            </a:r>
            <a:r>
              <a:rPr lang="ru-RU" dirty="0" smtClean="0"/>
              <a:t> </a:t>
            </a:r>
            <a:r>
              <a:rPr lang="ru-RU" dirty="0" err="1" smtClean="0"/>
              <a:t>покарання</a:t>
            </a:r>
            <a:r>
              <a:rPr lang="ru-RU" dirty="0" smtClean="0"/>
              <a:t>, </a:t>
            </a:r>
            <a:r>
              <a:rPr lang="ru-RU" dirty="0" err="1" smtClean="0"/>
              <a:t>заборонені</a:t>
            </a:r>
            <a:r>
              <a:rPr lang="ru-RU" dirty="0" smtClean="0"/>
              <a:t>.</a:t>
            </a:r>
          </a:p>
          <a:p>
            <a:pPr algn="just"/>
            <a:r>
              <a:rPr lang="en-US" dirty="0" smtClean="0"/>
              <a:t>   </a:t>
            </a:r>
            <a:r>
              <a:rPr lang="ru-RU" dirty="0" smtClean="0"/>
              <a:t>Держава </a:t>
            </a:r>
            <a:r>
              <a:rPr lang="ru-RU" dirty="0" err="1" smtClean="0"/>
              <a:t>визнає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насильство</a:t>
            </a:r>
            <a:r>
              <a:rPr lang="ru-RU" dirty="0" smtClean="0"/>
              <a:t> над </a:t>
            </a:r>
            <a:r>
              <a:rPr lang="ru-RU" dirty="0" err="1" smtClean="0"/>
              <a:t>дітьми</a:t>
            </a:r>
            <a:r>
              <a:rPr lang="ru-RU" dirty="0" smtClean="0"/>
              <a:t> </a:t>
            </a:r>
            <a:r>
              <a:rPr lang="ru-RU" dirty="0" err="1" smtClean="0"/>
              <a:t>трапляється</a:t>
            </a:r>
            <a:r>
              <a:rPr lang="ru-RU" dirty="0" smtClean="0"/>
              <a:t> в </a:t>
            </a:r>
            <a:r>
              <a:rPr lang="ru-RU" dirty="0" err="1" smtClean="0"/>
              <a:t>різних</a:t>
            </a:r>
            <a:r>
              <a:rPr lang="ru-RU" dirty="0" smtClean="0"/>
              <a:t> сферах </a:t>
            </a:r>
            <a:r>
              <a:rPr lang="ru-RU" dirty="0" err="1" smtClean="0"/>
              <a:t>життя</a:t>
            </a:r>
            <a:r>
              <a:rPr lang="ru-RU" dirty="0" smtClean="0"/>
              <a:t> — </a:t>
            </a:r>
            <a:r>
              <a:rPr lang="ru-RU" dirty="0" err="1" smtClean="0"/>
              <a:t>вдома</a:t>
            </a:r>
            <a:r>
              <a:rPr lang="ru-RU" dirty="0" smtClean="0"/>
              <a:t>, при </a:t>
            </a:r>
            <a:r>
              <a:rPr lang="ru-RU" dirty="0" err="1" smtClean="0"/>
              <a:t>контакті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представниками</a:t>
            </a:r>
            <a:r>
              <a:rPr lang="ru-RU" dirty="0" smtClean="0"/>
              <a:t> </a:t>
            </a:r>
            <a:r>
              <a:rPr lang="ru-RU" dirty="0" err="1" smtClean="0"/>
              <a:t>правоохоронних</a:t>
            </a:r>
            <a:r>
              <a:rPr lang="ru-RU" dirty="0" smtClean="0"/>
              <a:t> </a:t>
            </a:r>
            <a:r>
              <a:rPr lang="ru-RU" dirty="0" err="1" smtClean="0"/>
              <a:t>органів</a:t>
            </a:r>
            <a:r>
              <a:rPr lang="ru-RU" dirty="0" smtClean="0"/>
              <a:t>, у закладах </a:t>
            </a:r>
            <a:r>
              <a:rPr lang="ru-RU" dirty="0" err="1" smtClean="0"/>
              <a:t>опіки</a:t>
            </a:r>
            <a:r>
              <a:rPr lang="ru-RU" dirty="0" smtClean="0"/>
              <a:t>, в </a:t>
            </a:r>
            <a:r>
              <a:rPr lang="ru-RU" dirty="0" err="1" smtClean="0"/>
              <a:t>навчальних</a:t>
            </a:r>
            <a:r>
              <a:rPr lang="en-US" dirty="0" smtClean="0"/>
              <a:t> </a:t>
            </a:r>
            <a:r>
              <a:rPr lang="ru-RU" dirty="0" smtClean="0"/>
              <a:t>закладах.</a:t>
            </a:r>
          </a:p>
          <a:p>
            <a:pPr algn="just"/>
            <a:r>
              <a:rPr lang="en-US" dirty="0" smtClean="0"/>
              <a:t>   </a:t>
            </a:r>
            <a:r>
              <a:rPr lang="ru-RU" dirty="0" err="1" smtClean="0"/>
              <a:t>Насильство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чинитися</a:t>
            </a:r>
            <a:r>
              <a:rPr lang="ru-RU" dirty="0" smtClean="0"/>
              <a:t> як </a:t>
            </a:r>
            <a:r>
              <a:rPr lang="ru-RU" dirty="0" err="1" smtClean="0"/>
              <a:t>дорослими</a:t>
            </a:r>
            <a:r>
              <a:rPr lang="ru-RU" dirty="0" smtClean="0"/>
              <a:t> </a:t>
            </a:r>
            <a:r>
              <a:rPr lang="ru-RU" dirty="0" err="1" smtClean="0"/>
              <a:t>щодо</a:t>
            </a:r>
            <a:r>
              <a:rPr lang="ru-RU" dirty="0" smtClean="0"/>
              <a:t> </a:t>
            </a:r>
            <a:r>
              <a:rPr lang="ru-RU" dirty="0" err="1" smtClean="0"/>
              <a:t>дітей</a:t>
            </a:r>
            <a:r>
              <a:rPr lang="ru-RU" dirty="0" smtClean="0"/>
              <a:t>, так </a:t>
            </a:r>
            <a:r>
              <a:rPr lang="ru-RU" dirty="0" err="1" smtClean="0"/>
              <a:t>і</a:t>
            </a:r>
            <a:r>
              <a:rPr lang="ru-RU" dirty="0" smtClean="0"/>
              <a:t> самими </a:t>
            </a:r>
            <a:r>
              <a:rPr lang="ru-RU" dirty="0" err="1" smtClean="0"/>
              <a:t>дітьми</a:t>
            </a:r>
            <a:r>
              <a:rPr lang="ru-RU" dirty="0" smtClean="0"/>
              <a:t> </a:t>
            </a:r>
            <a:r>
              <a:rPr lang="ru-RU" dirty="0" err="1" smtClean="0"/>
              <a:t>відносно</a:t>
            </a:r>
            <a:r>
              <a:rPr lang="ru-RU" dirty="0" smtClean="0"/>
              <a:t> один одного.</a:t>
            </a:r>
          </a:p>
          <a:p>
            <a:pPr algn="just"/>
            <a:r>
              <a:rPr lang="en-US" dirty="0" smtClean="0"/>
              <a:t>  </a:t>
            </a:r>
            <a:r>
              <a:rPr lang="ru-RU" dirty="0" err="1" smtClean="0"/>
              <a:t>Свідченнями</a:t>
            </a:r>
            <a:r>
              <a:rPr lang="ru-RU" dirty="0" smtClean="0"/>
              <a:t> </a:t>
            </a:r>
            <a:r>
              <a:rPr lang="ru-RU" dirty="0" err="1" smtClean="0"/>
              <a:t>поширеності</a:t>
            </a:r>
            <a:r>
              <a:rPr lang="ru-RU" dirty="0" smtClean="0"/>
              <a:t> стали </a:t>
            </a:r>
            <a:r>
              <a:rPr lang="ru-RU" dirty="0" err="1" smtClean="0"/>
              <a:t>численні</a:t>
            </a:r>
            <a:r>
              <a:rPr lang="ru-RU" dirty="0" smtClean="0"/>
              <a:t> </a:t>
            </a:r>
            <a:r>
              <a:rPr lang="ru-RU" dirty="0" err="1" smtClean="0"/>
              <a:t>публікації</a:t>
            </a:r>
            <a:r>
              <a:rPr lang="ru-RU" dirty="0" smtClean="0"/>
              <a:t> та </a:t>
            </a:r>
            <a:r>
              <a:rPr lang="ru-RU" dirty="0" err="1" smtClean="0"/>
              <a:t>репортажі</a:t>
            </a:r>
            <a:r>
              <a:rPr lang="ru-RU" dirty="0" smtClean="0"/>
              <a:t> на </a:t>
            </a:r>
            <a:r>
              <a:rPr lang="ru-RU" dirty="0" err="1" smtClean="0"/>
              <a:t>національному</a:t>
            </a:r>
            <a:r>
              <a:rPr lang="ru-RU" dirty="0" smtClean="0"/>
              <a:t> </a:t>
            </a:r>
            <a:r>
              <a:rPr lang="ru-RU" dirty="0" err="1" smtClean="0"/>
              <a:t>телебаченні</a:t>
            </a:r>
            <a:r>
              <a:rPr lang="ru-RU" dirty="0" smtClean="0"/>
              <a:t>, </a:t>
            </a:r>
            <a:r>
              <a:rPr lang="ru-RU" dirty="0" err="1" smtClean="0"/>
              <a:t>присвячені</a:t>
            </a:r>
            <a:r>
              <a:rPr lang="ru-RU" dirty="0" smtClean="0"/>
              <a:t> </a:t>
            </a:r>
            <a:r>
              <a:rPr lang="ru-RU" dirty="0" err="1" smtClean="0"/>
              <a:t>насильству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дітьми</a:t>
            </a:r>
            <a:r>
              <a:rPr lang="ru-RU" dirty="0" smtClean="0"/>
              <a:t> та </a:t>
            </a:r>
            <a:r>
              <a:rPr lang="ru-RU" dirty="0" err="1" smtClean="0"/>
              <a:t>з</a:t>
            </a:r>
            <a:r>
              <a:rPr lang="ru-RU" dirty="0" smtClean="0"/>
              <a:t> боку </a:t>
            </a:r>
            <a:r>
              <a:rPr lang="ru-RU" dirty="0" err="1" smtClean="0"/>
              <a:t>педагогічного</a:t>
            </a:r>
            <a:r>
              <a:rPr lang="ru-RU" dirty="0" smtClean="0"/>
              <a:t> персоналу</a:t>
            </a:r>
            <a:r>
              <a:rPr lang="uk-UA" dirty="0" smtClean="0"/>
              <a:t> школи. </a:t>
            </a:r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314908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-3357618" y="1571612"/>
            <a:ext cx="550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      </a:t>
            </a:r>
            <a:endParaRPr lang="ru-RU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0" y="2000240"/>
            <a:ext cx="5572132" cy="3429024"/>
          </a:xfrm>
          <a:prstGeom prst="bevel">
            <a:avLst>
              <a:gd name="adj" fmla="val 3611"/>
            </a:avLst>
          </a:prstGeom>
          <a:solidFill>
            <a:srgbClr val="F650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400" b="1" dirty="0" smtClean="0">
              <a:solidFill>
                <a:srgbClr val="FFFF00"/>
              </a:solidFill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</a:rPr>
              <a:t>    </a:t>
            </a:r>
            <a:r>
              <a:rPr lang="ru-RU" sz="1600" b="1" dirty="0" err="1" smtClean="0">
                <a:solidFill>
                  <a:schemeClr val="tx1"/>
                </a:solidFill>
              </a:rPr>
              <a:t>Оскільки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діти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проводять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багато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часу </a:t>
            </a:r>
            <a:r>
              <a:rPr lang="ru-RU" sz="1600" b="1" dirty="0" err="1" smtClean="0">
                <a:solidFill>
                  <a:schemeClr val="tx1"/>
                </a:solidFill>
              </a:rPr>
              <a:t>саме</a:t>
            </a:r>
            <a:r>
              <a:rPr lang="ru-RU" sz="1600" b="1" dirty="0" smtClean="0">
                <a:solidFill>
                  <a:schemeClr val="tx1"/>
                </a:solidFill>
              </a:rPr>
              <a:t> в </a:t>
            </a:r>
            <a:r>
              <a:rPr lang="ru-RU" sz="1600" b="1" dirty="0" err="1" smtClean="0">
                <a:solidFill>
                  <a:schemeClr val="tx1"/>
                </a:solidFill>
              </a:rPr>
              <a:t>навчальних</a:t>
            </a:r>
            <a:r>
              <a:rPr lang="ru-RU" sz="1600" b="1" dirty="0" smtClean="0">
                <a:solidFill>
                  <a:schemeClr val="tx1"/>
                </a:solidFill>
              </a:rPr>
              <a:t> закладах, то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школи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мають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відігравати</a:t>
            </a:r>
            <a:r>
              <a:rPr lang="ru-RU" sz="1600" b="1" dirty="0" smtClean="0">
                <a:solidFill>
                  <a:schemeClr val="tx1"/>
                </a:solidFill>
              </a:rPr>
              <a:t> одну </a:t>
            </a:r>
            <a:r>
              <a:rPr lang="ru-RU" sz="1600" b="1" dirty="0" err="1" smtClean="0">
                <a:solidFill>
                  <a:schemeClr val="tx1"/>
                </a:solidFill>
              </a:rPr>
              <a:t>з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ключових</a:t>
            </a:r>
            <a:r>
              <a:rPr lang="ru-RU" sz="1600" b="1" dirty="0" smtClean="0">
                <a:solidFill>
                  <a:schemeClr val="tx1"/>
                </a:solidFill>
              </a:rPr>
              <a:t> ролей у </a:t>
            </a:r>
            <a:r>
              <a:rPr lang="ru-RU" sz="1600" b="1" dirty="0" err="1" smtClean="0">
                <a:solidFill>
                  <a:schemeClr val="tx1"/>
                </a:solidFill>
              </a:rPr>
              <a:t>справі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захисту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дітей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від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насильства</a:t>
            </a:r>
            <a:r>
              <a:rPr lang="ru-RU" sz="1600" b="1" dirty="0" smtClean="0">
                <a:solidFill>
                  <a:schemeClr val="tx1"/>
                </a:solidFill>
              </a:rPr>
              <a:t>. 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</a:rPr>
              <a:t>     </a:t>
            </a:r>
            <a:r>
              <a:rPr lang="ru-RU" sz="1600" b="1" dirty="0" err="1" smtClean="0">
                <a:solidFill>
                  <a:schemeClr val="tx1"/>
                </a:solidFill>
              </a:rPr>
              <a:t>Сучасні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заклади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освіти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й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виховання</a:t>
            </a:r>
            <a:r>
              <a:rPr lang="ru-RU" sz="1600" b="1" dirty="0" smtClean="0">
                <a:solidFill>
                  <a:schemeClr val="tx1"/>
                </a:solidFill>
              </a:rPr>
              <a:t> при </a:t>
            </a:r>
            <a:r>
              <a:rPr lang="ru-RU" sz="1600" b="1" dirty="0" err="1" smtClean="0">
                <a:solidFill>
                  <a:schemeClr val="tx1"/>
                </a:solidFill>
              </a:rPr>
              <a:t>всіх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їхніх</a:t>
            </a:r>
            <a:r>
              <a:rPr lang="ru-RU" sz="1600" b="1" dirty="0" smtClean="0">
                <a:solidFill>
                  <a:schemeClr val="tx1"/>
                </a:solidFill>
              </a:rPr>
              <a:t> проблемах,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труднощах</a:t>
            </a:r>
            <a:r>
              <a:rPr lang="ru-RU" sz="1600" b="1" dirty="0" smtClean="0">
                <a:solidFill>
                  <a:schemeClr val="tx1"/>
                </a:solidFill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</a:rPr>
              <a:t>недоліках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зберігають</a:t>
            </a:r>
            <a:r>
              <a:rPr lang="ru-RU" sz="1600" b="1" dirty="0" smtClean="0">
                <a:solidFill>
                  <a:schemeClr val="tx1"/>
                </a:solidFill>
              </a:rPr>
              <a:t> статус одного </a:t>
            </a:r>
            <a:r>
              <a:rPr lang="ru-RU" sz="1600" b="1" dirty="0" err="1" smtClean="0">
                <a:solidFill>
                  <a:schemeClr val="tx1"/>
                </a:solidFill>
              </a:rPr>
              <a:t>з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основних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інститутів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соціалізації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особистості</a:t>
            </a:r>
            <a:r>
              <a:rPr lang="ru-RU" sz="1600" b="1" dirty="0" smtClean="0">
                <a:solidFill>
                  <a:schemeClr val="tx1"/>
                </a:solidFill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</a:rPr>
              <a:t>її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становлення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розвитку</a:t>
            </a:r>
            <a:r>
              <a:rPr lang="ru-RU" sz="1600" b="1" dirty="0" smtClean="0">
                <a:solidFill>
                  <a:schemeClr val="tx1"/>
                </a:solidFill>
              </a:rPr>
              <a:t>. </a:t>
            </a:r>
            <a:r>
              <a:rPr lang="ru-RU" sz="1600" b="1" dirty="0" err="1" smtClean="0">
                <a:solidFill>
                  <a:schemeClr val="tx1"/>
                </a:solidFill>
              </a:rPr>
              <a:t>Відповідно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дорослі</a:t>
            </a:r>
            <a:r>
              <a:rPr lang="ru-RU" sz="1600" b="1" dirty="0" smtClean="0">
                <a:solidFill>
                  <a:schemeClr val="tx1"/>
                </a:solidFill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</a:rPr>
              <a:t>які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здійснюють</a:t>
            </a:r>
            <a:r>
              <a:rPr lang="ru-RU" sz="1600" b="1" dirty="0" smtClean="0">
                <a:solidFill>
                  <a:schemeClr val="tx1"/>
                </a:solidFill>
              </a:rPr>
              <a:t> контроль за </a:t>
            </a:r>
            <a:r>
              <a:rPr lang="ru-RU" sz="1600" b="1" dirty="0" err="1" smtClean="0">
                <a:solidFill>
                  <a:schemeClr val="tx1"/>
                </a:solidFill>
              </a:rPr>
              <a:t>навчальними</a:t>
            </a:r>
            <a:r>
              <a:rPr lang="ru-RU" sz="1600" b="1" dirty="0" smtClean="0">
                <a:solidFill>
                  <a:schemeClr val="tx1"/>
                </a:solidFill>
              </a:rPr>
              <a:t> закладами </a:t>
            </a:r>
            <a:r>
              <a:rPr lang="ru-RU" sz="1600" b="1" dirty="0" err="1" smtClean="0">
                <a:solidFill>
                  <a:schemeClr val="tx1"/>
                </a:solidFill>
              </a:rPr>
              <a:t>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які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працюють</a:t>
            </a:r>
            <a:r>
              <a:rPr lang="ru-RU" sz="1600" b="1" dirty="0" smtClean="0">
                <a:solidFill>
                  <a:schemeClr val="tx1"/>
                </a:solidFill>
              </a:rPr>
              <a:t> у них,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зобов’язані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забезпечити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умови</a:t>
            </a:r>
            <a:r>
              <a:rPr lang="ru-RU" sz="1600" b="1" dirty="0" smtClean="0">
                <a:solidFill>
                  <a:schemeClr val="tx1"/>
                </a:solidFill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</a:rPr>
              <a:t>які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б </a:t>
            </a:r>
            <a:r>
              <a:rPr lang="ru-RU" sz="1600" b="1" dirty="0" err="1" smtClean="0">
                <a:solidFill>
                  <a:schemeClr val="tx1"/>
                </a:solidFill>
              </a:rPr>
              <a:t>сприяли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утвердженню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людської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гідності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дитини</a:t>
            </a:r>
            <a:r>
              <a:rPr lang="ru-RU" sz="1600" b="1" dirty="0" smtClean="0">
                <a:solidFill>
                  <a:schemeClr val="tx1"/>
                </a:solidFill>
              </a:rPr>
              <a:t> та </a:t>
            </a:r>
            <a:r>
              <a:rPr lang="ru-RU" sz="1600" b="1" dirty="0" err="1" smtClean="0">
                <a:solidFill>
                  <a:schemeClr val="tx1"/>
                </a:solidFill>
              </a:rPr>
              <a:t>її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розвитку</a:t>
            </a:r>
            <a:r>
              <a:rPr lang="ru-RU" sz="1600" b="1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6" y="714356"/>
            <a:ext cx="664373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                </a:t>
            </a:r>
            <a:r>
              <a:rPr lang="uk-UA" dirty="0" smtClean="0">
                <a:solidFill>
                  <a:srgbClr val="FFFF00"/>
                </a:solidFill>
              </a:rPr>
              <a:t>Шкільне насильство – це вид насильства, коли має місце застосування сили між учнями або вчителями стосовно учнів. Шкільне насильство поділяється на емоційне і фізичне.</a:t>
            </a:r>
            <a:endParaRPr lang="ru-RU" dirty="0" smtClean="0">
              <a:solidFill>
                <a:srgbClr val="FFFF00"/>
              </a:solidFill>
            </a:endParaRPr>
          </a:p>
          <a:p>
            <a:pPr algn="just"/>
            <a:r>
              <a:rPr lang="uk-UA" dirty="0" smtClean="0">
                <a:solidFill>
                  <a:srgbClr val="FFFF00"/>
                </a:solidFill>
              </a:rPr>
              <a:t>	Емоційне насильство – це зроблене по відношенню до учня діяння, що спрямоване на погіршення психологічного благополуччя жертви.</a:t>
            </a:r>
            <a:endParaRPr lang="ru-RU" dirty="0" smtClean="0">
              <a:solidFill>
                <a:srgbClr val="FFFF00"/>
              </a:solidFill>
            </a:endParaRPr>
          </a:p>
          <a:p>
            <a:pPr algn="just"/>
            <a:r>
              <a:rPr lang="uk-UA" dirty="0" smtClean="0">
                <a:solidFill>
                  <a:srgbClr val="FFFF00"/>
                </a:solidFill>
              </a:rPr>
              <a:t>	Емоційне насильство викликає у жертви емоційну напругу, принижуючи її та знижуючи її самооцінку. Види емоційного насильства такі:</a:t>
            </a:r>
            <a:endParaRPr lang="ru-RU" dirty="0" smtClean="0">
              <a:solidFill>
                <a:srgbClr val="FFFF00"/>
              </a:solidFill>
            </a:endParaRPr>
          </a:p>
          <a:p>
            <a:pPr lvl="0" algn="just"/>
            <a:r>
              <a:rPr lang="uk-UA" dirty="0" smtClean="0">
                <a:solidFill>
                  <a:srgbClr val="FFFF00"/>
                </a:solidFill>
              </a:rPr>
              <a:t>безкінечні зауваження і необ’єктивні оцінки, приниження в присутності інших;</a:t>
            </a:r>
            <a:endParaRPr lang="ru-RU" dirty="0" smtClean="0">
              <a:solidFill>
                <a:srgbClr val="FFFF00"/>
              </a:solidFill>
            </a:endParaRPr>
          </a:p>
          <a:p>
            <a:pPr lvl="0" algn="just"/>
            <a:r>
              <a:rPr lang="uk-UA" dirty="0" smtClean="0">
                <a:solidFill>
                  <a:srgbClr val="FFFF00"/>
                </a:solidFill>
              </a:rPr>
              <a:t>відчуження, відмова від спілкування з жертвою.</a:t>
            </a:r>
            <a:endParaRPr lang="ru-RU" dirty="0" smtClean="0">
              <a:solidFill>
                <a:srgbClr val="FFFF00"/>
              </a:solidFill>
            </a:endParaRPr>
          </a:p>
          <a:p>
            <a:pPr algn="just"/>
            <a:r>
              <a:rPr lang="uk-UA" dirty="0" smtClean="0">
                <a:solidFill>
                  <a:srgbClr val="FFFF00"/>
                </a:solidFill>
              </a:rPr>
              <a:t>Під фізичним насильством мають на увазі  застосування фізичної сили вчителем стосовно учня, в результаті якого можливе нанесення фізичної травми.</a:t>
            </a:r>
            <a:endParaRPr lang="ru-RU" dirty="0" smtClean="0">
              <a:solidFill>
                <a:srgbClr val="FFFF00"/>
              </a:solidFill>
            </a:endParaRPr>
          </a:p>
          <a:p>
            <a:pPr algn="just"/>
            <a:r>
              <a:rPr lang="uk-UA" dirty="0" smtClean="0">
                <a:solidFill>
                  <a:srgbClr val="FFFF00"/>
                </a:solidFill>
              </a:rPr>
              <a:t>	До фізичного насильства відносяться побиття, нанесення удару, ляпасу, потиличника, псування і відбирання речей тощо.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18250">
            <a:off x="266480" y="331142"/>
            <a:ext cx="1839610" cy="161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24442">
            <a:off x="316818" y="2341140"/>
            <a:ext cx="1553650" cy="215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43171">
            <a:off x="78815" y="4701910"/>
            <a:ext cx="2139298" cy="169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7473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Риси притаманні педагогу: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643050"/>
            <a:ext cx="807249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400" dirty="0" smtClean="0"/>
              <a:t> Вихованість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Ввічливість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Гідність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Порядність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Доброзичливість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Справедливість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Чесність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Людяність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Чуйність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Тактовність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Урівноваженість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785926"/>
            <a:ext cx="1857388" cy="139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500306"/>
            <a:ext cx="1904907" cy="142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214686"/>
            <a:ext cx="2428872" cy="121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286256"/>
            <a:ext cx="2000264" cy="160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886374"/>
            <a:ext cx="2071702" cy="16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3786214" cy="283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496"/>
            <a:ext cx="3940288" cy="291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071942"/>
            <a:ext cx="3841595" cy="250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357166"/>
            <a:ext cx="7929799" cy="1015663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Неетична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повед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і</a:t>
            </a:r>
            <a:r>
              <a:rPr lang="ru-RU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нка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0"/>
            <a:ext cx="754860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Нормативно-правова база </a:t>
            </a:r>
          </a:p>
          <a:p>
            <a:pPr algn="ctr"/>
            <a:r>
              <a:rPr lang="uk-UA" sz="4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щодо попередження</a:t>
            </a:r>
          </a:p>
          <a:p>
            <a:pPr algn="ctr"/>
            <a:r>
              <a:rPr lang="uk-UA" sz="4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насильства над дітьми:</a:t>
            </a:r>
            <a:endParaRPr lang="ru-RU" sz="4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785926"/>
            <a:ext cx="814393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3, 9, 18,19</a:t>
            </a: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КОНСТИТУЦІЯ УКРАЇНИ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– 3,21,24,28, 51,52</a:t>
            </a: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СІМЕЙНИЙ КОДЕКС УКРАЇНИ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150, 155</a:t>
            </a: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Закон України  “</a:t>
            </a:r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 ОХОРОНУ ДИТИНСТВА”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10</a:t>
            </a: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Закон України</a:t>
            </a: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“</a:t>
            </a:r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 ОСВІТУ”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22, 51, 56</a:t>
            </a: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Закон України </a:t>
            </a: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 ПОПЕРЕДЖЕННЯ НАСИЛЬСТВА В СІМ’Ї”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Розділ І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Ст. 2,3,4, 10,15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3116"/>
            <a:ext cx="1500198" cy="153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1" y="3929066"/>
            <a:ext cx="2757793" cy="186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/>
          <p:nvPr/>
        </p:nvPicPr>
        <p:blipFill>
          <a:blip cstate="print" r:embed="rId3"/>
          <a:srcRect l="-1890"/>
          <a:stretch>
            <a:fillRect/>
          </a:stretch>
        </p:blipFill>
        <p:spPr bwMode="auto">
          <a:xfrm>
            <a:off x="2786050" y="4143380"/>
            <a:ext cx="307183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327</Words>
  <Application>Microsoft Office PowerPoint</Application>
  <PresentationFormat>Экран (4:3)</PresentationFormat>
  <Paragraphs>85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Поток</vt:lpstr>
      <vt:lpstr>Обычная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50</cp:revision>
  <dcterms:created xsi:type="dcterms:W3CDTF">2012-12-15T08:55:55Z</dcterms:created>
  <dcterms:modified xsi:type="dcterms:W3CDTF">2012-12-16T08:08:08Z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345622</vt:lpwstr>
  </property>
  <property fmtid="{D5CDD505-2E9C-101B-9397-08002B2CF9AE}" name="NXPowerLiteVersion" pid="3">
    <vt:lpwstr>D4.1.4</vt:lpwstr>
  </property>
</Properties>
</file>