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8" r:id="rId2"/>
    <p:sldId id="279" r:id="rId3"/>
    <p:sldId id="277" r:id="rId4"/>
    <p:sldId id="276" r:id="rId5"/>
    <p:sldId id="280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9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B8DB4-B628-4B6D-A7C8-4B764F49C681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361DBE-2C90-4EEB-95A0-80147981C4A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82153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361DBE-2C90-4EEB-95A0-80147981C4A3}" type="slidenum">
              <a:rPr lang="uk-UA" smtClean="0"/>
              <a:pPr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81842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1BBB0-0D30-450C-8A20-B2CD7CD805D6}" type="datetimeFigureOut">
              <a:rPr lang="uk-UA" smtClean="0"/>
              <a:pPr/>
              <a:t>31.10.2016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87DA1-CF1F-4FD6-AF3F-B35A0629C54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0"/>
            <a:ext cx="6876256" cy="1844824"/>
          </a:xfrm>
          <a:solidFill>
            <a:srgbClr val="FFFF99"/>
          </a:solidFill>
        </p:spPr>
        <p:txBody>
          <a:bodyPr>
            <a:normAutofit/>
          </a:bodyPr>
          <a:lstStyle/>
          <a:p>
            <a:r>
              <a:rPr lang="uk-UA" sz="2700" b="1" dirty="0" smtClean="0">
                <a:latin typeface="Times New Roman" pitchFamily="18" charset="0"/>
                <a:cs typeface="Times New Roman" pitchFamily="18" charset="0"/>
              </a:rPr>
              <a:t>Методичний  діалог  </a:t>
            </a:r>
            <a:br>
              <a:rPr lang="uk-UA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latin typeface="Times New Roman" pitchFamily="18" charset="0"/>
                <a:cs typeface="Times New Roman" pitchFamily="18" charset="0"/>
              </a:rPr>
              <a:t>вчителів математики</a:t>
            </a:r>
            <a:br>
              <a:rPr lang="uk-UA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загальноосвітніх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навчальних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заклад</a:t>
            </a:r>
            <a:r>
              <a:rPr lang="uk-UA" sz="2700" b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Московс</a:t>
            </a:r>
            <a:r>
              <a:rPr lang="uk-UA" sz="2700" b="1" dirty="0" smtClean="0"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кого району </a:t>
            </a:r>
            <a:r>
              <a:rPr lang="ru-RU" sz="2700" b="1" dirty="0" err="1" smtClean="0">
                <a:latin typeface="Times New Roman" pitchFamily="18" charset="0"/>
                <a:cs typeface="Times New Roman" pitchFamily="18" charset="0"/>
              </a:rPr>
              <a:t>м.Харкова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1844824"/>
            <a:ext cx="6876256" cy="5013176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endParaRPr lang="uk-UA" sz="1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Використання завдань </a:t>
            </a:r>
          </a:p>
          <a:p>
            <a:r>
              <a:rPr lang="uk-UA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тестовій формі</a:t>
            </a:r>
            <a:endPara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різних етапах уроку математики</a:t>
            </a:r>
            <a:endPara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для підвищення мотивації навчання.</a:t>
            </a:r>
            <a:endPara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 досвіду роботи</a:t>
            </a:r>
            <a:endPara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1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03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988840"/>
          </a:xfrm>
          <a:solidFill>
            <a:srgbClr val="FFFF99"/>
          </a:solidFill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                         7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клас. Тема уроку: «Функція»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Тип уроку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:  урок засвоєння навичок і умінь.</a:t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Етап р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ефлексії: </a:t>
            </a:r>
            <a:r>
              <a:rPr lang="uk-UA" sz="1600" i="1" dirty="0">
                <a:latin typeface="Times New Roman" pitchFamily="18" charset="0"/>
                <a:cs typeface="Times New Roman" pitchFamily="18" charset="0"/>
              </a:rPr>
              <a:t>діагностична самостійна робота із самоперевіркою.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самооцінка рівня сформованості вмінь та вибір рівня складності домашнього завдання.</a:t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204864"/>
            <a:ext cx="6836566" cy="43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988840"/>
          </a:xfrm>
          <a:solidFill>
            <a:srgbClr val="FFFF99"/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Завдання з вибором однієї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найбільш </a:t>
            </a:r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правильної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відповіді</a:t>
            </a:r>
            <a:endParaRPr lang="uk-UA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05" r="3849"/>
          <a:stretch>
            <a:fillRect/>
          </a:stretch>
        </p:blipFill>
        <p:spPr bwMode="auto">
          <a:xfrm>
            <a:off x="2339752" y="2276872"/>
            <a:ext cx="669674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556792"/>
          </a:xfrm>
          <a:solidFill>
            <a:srgbClr val="FFFF99"/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600" b="1" i="1" dirty="0" smtClean="0">
                <a:latin typeface="Times New Roman" pitchFamily="18" charset="0"/>
                <a:cs typeface="Times New Roman" pitchFamily="18" charset="0"/>
              </a:rPr>
              <a:t>Завдання з вибором </a:t>
            </a:r>
            <a:br>
              <a:rPr lang="uk-UA" sz="2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600" b="1" i="1" dirty="0" smtClean="0">
                <a:latin typeface="Times New Roman" pitchFamily="18" charset="0"/>
                <a:cs typeface="Times New Roman" pitchFamily="18" charset="0"/>
              </a:rPr>
              <a:t>кількох правильних відповідей</a:t>
            </a:r>
            <a:endParaRPr lang="uk-UA" sz="2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325"/>
          <a:stretch>
            <a:fillRect/>
          </a:stretch>
        </p:blipFill>
        <p:spPr bwMode="auto">
          <a:xfrm>
            <a:off x="2447256" y="1988840"/>
            <a:ext cx="6696744" cy="4737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635896" y="1628800"/>
            <a:ext cx="4176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Позначте  ВСІ  правильні  відповіді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2060848"/>
          </a:xfrm>
          <a:solidFill>
            <a:srgbClr val="FFFF99"/>
          </a:solidFill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 5 клас. Тема уроку: “ Десятковий  запис  натуральних  чисел ”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Тип уроку: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урок засвоєння умінь та навичок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Етап  перевірки домашнього завдання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420888"/>
            <a:ext cx="680424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2060848"/>
          </a:xfrm>
          <a:solidFill>
            <a:srgbClr val="FFFF99"/>
          </a:solidFill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         5 клас. Тема уроку: "Порівняння натуральних чисел"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Тип уроку: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урок узагальнення та систематизації знань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Етап актуалізації знань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050" r="1796"/>
          <a:stretch>
            <a:fillRect/>
          </a:stretch>
        </p:blipFill>
        <p:spPr bwMode="auto">
          <a:xfrm>
            <a:off x="2267744" y="2420888"/>
            <a:ext cx="687625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2060848"/>
          </a:xfrm>
          <a:solidFill>
            <a:srgbClr val="FFFF99"/>
          </a:solidFill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                      5 клас. Тема уроку: "Кут. Позначення кутів"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Тип уроку: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урок засвоєння нових знань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Етап  засвоєння нових знань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6283" y="2708920"/>
            <a:ext cx="682145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2060848"/>
          </a:xfrm>
          <a:solidFill>
            <a:srgbClr val="FFFF99"/>
          </a:solidFill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           5 клас. Тема уроку: “ Види кутів. Вимірювання кутів “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Тип уроку: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урок засвоєння нових знань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Етап  закріплення знань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5447" y="2420888"/>
            <a:ext cx="6878553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2060848"/>
          </a:xfrm>
          <a:solidFill>
            <a:srgbClr val="FFFF99"/>
          </a:solidFill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                  5 клас. Тема уроку: "Трикутник. Види трикутників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"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Тип уроку: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урок засвоєння нових знань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Етап  рефлексії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3421" y="2420888"/>
            <a:ext cx="6850579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2132856"/>
          </a:xfrm>
          <a:solidFill>
            <a:srgbClr val="FFFF99"/>
          </a:solidFill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                         5 клас. Тема уроку: "Рівняння"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Тип уроку: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урок узагальнення та систематизації знань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Етап  узагальнення та систематизації знань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br>
              <a:rPr lang="uk-UA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uk-UA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 для роботи у групах</a:t>
            </a:r>
            <a:endParaRPr lang="uk-UA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3" y="2276872"/>
            <a:ext cx="6708301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124744"/>
          </a:xfrm>
          <a:solidFill>
            <a:srgbClr val="FFFF99"/>
          </a:solidFill>
        </p:spPr>
        <p:txBody>
          <a:bodyPr>
            <a:normAutofit/>
          </a:bodyPr>
          <a:lstStyle/>
          <a:p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Завдання на встановлення послідовності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175470"/>
            <a:ext cx="6336704" cy="568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0"/>
            <a:ext cx="6876256" cy="6857999"/>
          </a:xfrm>
          <a:solidFill>
            <a:srgbClr val="FFFF99"/>
          </a:solidFill>
        </p:spPr>
        <p:txBody>
          <a:bodyPr>
            <a:normAutofit/>
          </a:bodyPr>
          <a:lstStyle/>
          <a:p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Педагогічний тест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- це </a:t>
            </a:r>
            <a:r>
              <a:rPr lang="uk-UA" sz="3200" i="1" u="sng" dirty="0" smtClean="0"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тестових завдань зростаючої складності, специфічної форми, певного змісту, яка дозволяє якісно, об’єктивно та ефективно оцінити структуру знань та виміряти рівень навчальних досягнень осіб, що проходять тестування.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1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974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124744"/>
          </a:xfrm>
          <a:solidFill>
            <a:srgbClr val="FFFF99"/>
          </a:solidFill>
        </p:spPr>
        <p:txBody>
          <a:bodyPr>
            <a:normAutofit/>
          </a:bodyPr>
          <a:lstStyle/>
          <a:p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Завдання на встановлення послідовності</a:t>
            </a:r>
            <a:endParaRPr lang="uk-UA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5" y="1119082"/>
            <a:ext cx="6207020" cy="5738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1340768"/>
            <a:ext cx="6696744" cy="525658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Специфічність цієї форми завдань полягає в тому, що в них не пропонується перелік відповідей. Учень сам повинен дописати відповідь, яка свідчить про наявність або відсутність необхідних знань.</a:t>
            </a:r>
          </a:p>
          <a:p>
            <a:pPr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Таким чином, завдання формулюється у вигляді твердження, яке  перетворюється в істинне, якщо відповідь правильна, або в хибне, якщо відповідь неправильна. </a:t>
            </a:r>
          </a:p>
          <a:p>
            <a:pPr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Завдання відкритої форми використовуються там, де необхідно повністю виключити отримання правильної відповіді шляхом вгадування і тим самим підвищити якість педагогічного вимірювання. </a:t>
            </a:r>
          </a:p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Завдання відкритої форми можуть бути:</a:t>
            </a:r>
          </a:p>
          <a:p>
            <a:pPr algn="ctr">
              <a:buFont typeface="Wingdings" pitchFamily="2" charset="2"/>
              <a:buChar char="Ø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 короткою відповіддю;</a:t>
            </a:r>
          </a:p>
          <a:p>
            <a:pPr algn="ctr">
              <a:buFont typeface="Wingdings" pitchFamily="2" charset="2"/>
              <a:buChar char="Ø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 розгорнутою відповіддю.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196752"/>
          </a:xfrm>
          <a:solidFill>
            <a:srgbClr val="FFFF99"/>
          </a:solidFill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Завдання відкритої форми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solidFill>
            <a:srgbClr val="FFFF99"/>
          </a:solidFill>
        </p:spPr>
        <p:txBody>
          <a:bodyPr>
            <a:norm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Завдання в тестовій формі на уроках різних типів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 smtClean="0"/>
          </a:p>
          <a:p>
            <a:endParaRPr lang="uk-UA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692696"/>
          <a:ext cx="9036496" cy="5681137"/>
        </p:xfrm>
        <a:graphic>
          <a:graphicData uri="http://schemas.openxmlformats.org/drawingml/2006/table">
            <a:tbl>
              <a:tblPr/>
              <a:tblGrid>
                <a:gridCol w="1240033"/>
                <a:gridCol w="2215061"/>
                <a:gridCol w="2657571"/>
                <a:gridCol w="2923831"/>
              </a:tblGrid>
              <a:tr h="4742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Типологія уроку</a:t>
                      </a: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530" marR="45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Етап уроку</a:t>
                      </a: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530" marR="45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/>
                          <a:ea typeface="Times New Roman"/>
                          <a:cs typeface="Times New Roman"/>
                        </a:rPr>
                        <a:t>Мета роботи</a:t>
                      </a: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530" marR="45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latin typeface="Times New Roman"/>
                          <a:ea typeface="Times New Roman"/>
                          <a:cs typeface="Times New Roman"/>
                        </a:rPr>
                        <a:t>Вид роботи</a:t>
                      </a: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530" marR="455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79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1. Урок засвоєння знань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Етап засвоєння нових знань;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Етап закріплення знань;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Рефлексія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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Перевірити рівень засвоєння знань учнів;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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Спланувати подальшу корекцію.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самостійна робота із самоперевіркою;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самостійна робота із взаємоперевіркою.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84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2. Урок засвоєння навичок та вмінь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Етап перевірки домашнього завдання;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Етап актуалізації опорних знань;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Етап закріплення навичок та вмінь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Рефлексія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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Перевірити рівень засвоєння теоретичного матеріалу;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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Продіагностувати знання і вміння учнів;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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Перевірити рівень засвоєння знань і вмінь учнів.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самостійна робота із самоперевіркою або взаємоперевіркою;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діагностична самостійна робота;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контролююча самостійна робота.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90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3. Урок узагальнення та систематизації знань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Етап перевірки домашнього завдання;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Етап актуалізації опорних знань;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Етап узагальнення та систематизації;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Етап закріплення навичок та вмінь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Рефлексія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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Перевірити рівень засвоєння теоретичного матеріалу;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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Продіагностувати знання і вміння учнів;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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Визначити рівень знань і вмінь учнів з теми, відкоригувати їх перед написанням контрольної роботи.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1635"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самостійна робота із самоперевіркою;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самостійна робота із взаємоперевіркою;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контролююча самостійна робота.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3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4. Урок контролю і корекції 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Етап всебічної перевірки знань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Перевірити якість та міцність знань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just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Контрольна робота, в якій комбінуються  різні форми тестових завдань.</a:t>
                      </a:r>
                    </a:p>
                  </a:txBody>
                  <a:tcPr marL="45530" marR="45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79512" y="6381328"/>
            <a:ext cx="8964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Примітка:  на комбінованому уроці пропоновані види роботи можуть бути використані на буд-якому з          розглянутих етапів уроку.</a:t>
            </a:r>
            <a:endParaRPr lang="uk-UA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0"/>
            <a:ext cx="6876256" cy="6858000"/>
          </a:xfrm>
          <a:solidFill>
            <a:srgbClr val="FFFF99"/>
          </a:solidFill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Тестовий контроль знань дає:</a:t>
            </a:r>
          </a:p>
          <a:p>
            <a:pPr lvl="0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забезпечення об'єктивних результатів у засвоєнні змісту вивченого матеріалу;</a:t>
            </a:r>
          </a:p>
          <a:p>
            <a:pPr lvl="0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підвищення  рівня оволодіння загально-навчальними вміннями та  навичками учнів   (вміння   виділяти   головне,   аналізувати,   здійснювати самоконтроль та інше);</a:t>
            </a:r>
          </a:p>
          <a:p>
            <a:pPr lvl="0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підвищення успішності учнів;</a:t>
            </a:r>
          </a:p>
          <a:p>
            <a:pPr lvl="0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стимулювання самостійної діяльності;</a:t>
            </a:r>
          </a:p>
          <a:p>
            <a:pPr lvl="0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можливість   здійснення   індивідуально-диференційованого   підходу   у навчанні;</a:t>
            </a:r>
          </a:p>
          <a:p>
            <a:pPr lvl="0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економію  часу  на уроці  під час  здійснення  контролю  навчально-пізнавальної діяльності учнів;</a:t>
            </a:r>
          </a:p>
          <a:p>
            <a:pPr lvl="0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формування адекватної самооцінки;</a:t>
            </a:r>
          </a:p>
          <a:p>
            <a:pPr lvl="0"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забезпечення позитивного ставлення учнів до навчальної діяльності, а як наслідок</a:t>
            </a:r>
            <a:r>
              <a:rPr lang="uk-UA" sz="18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800" b="1" smtClean="0">
                <a:latin typeface="Times New Roman" pitchFamily="18" charset="0"/>
                <a:cs typeface="Times New Roman" pitchFamily="18" charset="0"/>
              </a:rPr>
              <a:t>підвищення </a:t>
            </a:r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мотивації до навчання.</a:t>
            </a:r>
            <a:endParaRPr lang="uk-UA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"/>
            <a:ext cx="6876256" cy="6857999"/>
          </a:xfrm>
          <a:solidFill>
            <a:srgbClr val="FFFF99"/>
          </a:solidFill>
        </p:spPr>
        <p:txBody>
          <a:bodyPr>
            <a:normAutofit/>
          </a:bodyPr>
          <a:lstStyle/>
          <a:p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Тестове завдання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- це складова одиниця тесту, що відповідає вимогам до завдань у тестовій формі й, крім того, певним статистичним вимогам: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1) частка неправильних відповідей в кожному завданні;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2) варіативність тестових балів;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3) співвідношення балів за завдання та балів за весь тест.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1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786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339752" y="195897"/>
            <a:ext cx="66247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 в тестовій формі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одиниця вимірювання, яка сформульована у формі спонукального речення з невідомим та відповідає низці вимог: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411760" y="2039956"/>
            <a:ext cx="648072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зрозуміла мета;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стислість, тобто ретельний підбір слів, символів, графіків, які дозволяють мінімумом засобів досягнути максимальної зрозумілості змісту завдання;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технологічність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тобто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компонування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завдань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таким чином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дозволяє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комп’ютеризувати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процес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тестування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визначеність місця для відповідей;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єдині правила оцінки відповідей;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правильність розташування елементів завдання; 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uk-UA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адекватності інструкції формі й змісту завдання.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2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0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67744" y="360595"/>
            <a:ext cx="6876256" cy="13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Тестові завдання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розподілити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основні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типи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524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закритої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запропонованими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відповідями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524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відкритої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вільно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конструйованою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відповіддю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55776" y="1940311"/>
            <a:ext cx="61926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064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48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закритої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06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>
                <a:tab pos="304800" algn="l"/>
              </a:tabLs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 з вибором однієї правильної відповіді;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06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>
                <a:tab pos="304800" algn="l"/>
              </a:tabLs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 з вибором однієї найбільш правильної відповіді;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06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>
                <a:tab pos="304800" algn="l"/>
              </a:tabLs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 з вибором декількох правильних відповідей;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06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>
                <a:tab pos="304800" algn="l"/>
              </a:tabLs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авдання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встановлення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відповідності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064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>
                <a:tab pos="304800" algn="l"/>
              </a:tabLst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авдання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встановлення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послідовності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55776" y="5108831"/>
            <a:ext cx="58326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Завдання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відкритої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авдання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короткою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відповіддю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904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авдання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розгорнутою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відповіддю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916832"/>
          </a:xfrm>
          <a:solidFill>
            <a:srgbClr val="FFFF99"/>
          </a:solidFill>
        </p:spPr>
        <p:txBody>
          <a:bodyPr>
            <a:noAutofit/>
          </a:bodyPr>
          <a:lstStyle/>
          <a:p>
            <a:pPr algn="l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7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клас.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уроку: «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Властивість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степеня з натуральним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показником»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Тип </a:t>
            </a: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уроку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:  урок засвоєння навичок та вмінь.</a:t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Етап актуалізації опорних знань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uk-UA" sz="1600" i="1" dirty="0">
                <a:latin typeface="Times New Roman" pitchFamily="18" charset="0"/>
                <a:cs typeface="Times New Roman" pitchFamily="18" charset="0"/>
              </a:rPr>
              <a:t>діагностична самостійна робота із самоперевіркою.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визначити рівень знань і вмінь учнів з теми, відкоригувати їх задля поглибленої роботи над темою, обрати рівень складності завдань на уроці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1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1500" y="1914879"/>
            <a:ext cx="6746675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6948264" cy="2060848"/>
          </a:xfrm>
          <a:solidFill>
            <a:srgbClr val="FFFF99"/>
          </a:solidFill>
        </p:spPr>
        <p:txBody>
          <a:bodyPr>
            <a:normAutofit/>
          </a:bodyPr>
          <a:lstStyle/>
          <a:p>
            <a:pPr algn="l"/>
            <a:r>
              <a:rPr lang="uk-UA" sz="15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uk-UA" sz="1500" b="1" dirty="0">
                <a:latin typeface="Times New Roman" pitchFamily="18" charset="0"/>
                <a:cs typeface="Times New Roman" pitchFamily="18" charset="0"/>
              </a:rPr>
              <a:t>клас. Тема уроку: </a:t>
            </a:r>
            <a:r>
              <a:rPr lang="uk-UA" sz="1500" b="1" dirty="0" smtClean="0">
                <a:latin typeface="Times New Roman" pitchFamily="18" charset="0"/>
                <a:cs typeface="Times New Roman" pitchFamily="18" charset="0"/>
              </a:rPr>
              <a:t>“ Розв'язування вправ на подільність натуральних чисел</a:t>
            </a:r>
            <a:r>
              <a:rPr lang="uk-UA" sz="1500" b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uk-UA" sz="1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500" dirty="0">
                <a:latin typeface="Times New Roman" pitchFamily="18" charset="0"/>
                <a:cs typeface="Times New Roman" pitchFamily="18" charset="0"/>
              </a:rPr>
            </a:br>
            <a:r>
              <a:rPr lang="uk-UA" sz="1500" b="1" i="1" dirty="0">
                <a:latin typeface="Times New Roman" pitchFamily="18" charset="0"/>
                <a:cs typeface="Times New Roman" pitchFamily="18" charset="0"/>
              </a:rPr>
              <a:t>Тип уроку</a:t>
            </a:r>
            <a:r>
              <a:rPr lang="uk-UA" sz="1500" dirty="0">
                <a:latin typeface="Times New Roman" pitchFamily="18" charset="0"/>
                <a:cs typeface="Times New Roman" pitchFamily="18" charset="0"/>
              </a:rPr>
              <a:t>:  урок засвоєння навичок </a:t>
            </a:r>
            <a:r>
              <a:rPr lang="uk-UA" sz="1500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sz="15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1500" dirty="0" smtClean="0">
                <a:latin typeface="Times New Roman" pitchFamily="18" charset="0"/>
                <a:cs typeface="Times New Roman" pitchFamily="18" charset="0"/>
              </a:rPr>
              <a:t>мінь</a:t>
            </a:r>
            <a:r>
              <a:rPr lang="uk-UA" sz="15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uk-UA" sz="1500" dirty="0">
                <a:latin typeface="Times New Roman" pitchFamily="18" charset="0"/>
                <a:cs typeface="Times New Roman" pitchFamily="18" charset="0"/>
              </a:rPr>
            </a:br>
            <a:r>
              <a:rPr lang="uk-UA" sz="1500" b="1" i="1" dirty="0">
                <a:latin typeface="Times New Roman" pitchFamily="18" charset="0"/>
                <a:cs typeface="Times New Roman" pitchFamily="18" charset="0"/>
              </a:rPr>
              <a:t>Етап закріплення навичок та вмінь</a:t>
            </a:r>
            <a:r>
              <a:rPr lang="uk-UA" sz="1500" dirty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uk-UA" sz="1500" i="1" dirty="0">
                <a:latin typeface="Times New Roman" pitchFamily="18" charset="0"/>
                <a:cs typeface="Times New Roman" pitchFamily="18" charset="0"/>
              </a:rPr>
              <a:t>діагностична самостійна робота із взаємоперевіркою </a:t>
            </a:r>
            <a:r>
              <a:rPr lang="uk-UA" sz="1500" dirty="0">
                <a:latin typeface="Times New Roman" pitchFamily="18" charset="0"/>
                <a:cs typeface="Times New Roman" pitchFamily="18" charset="0"/>
              </a:rPr>
              <a:t>(2 варіанти).</a:t>
            </a:r>
            <a:br>
              <a:rPr lang="uk-UA" sz="1500" dirty="0">
                <a:latin typeface="Times New Roman" pitchFamily="18" charset="0"/>
                <a:cs typeface="Times New Roman" pitchFamily="18" charset="0"/>
              </a:rPr>
            </a:br>
            <a:r>
              <a:rPr lang="uk-UA" sz="1500" b="1" i="1" dirty="0"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sz="15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1500" dirty="0">
                <a:latin typeface="Times New Roman" pitchFamily="18" charset="0"/>
                <a:cs typeface="Times New Roman" pitchFamily="18" charset="0"/>
              </a:rPr>
              <a:t> продіагностувати знання і вміння учнів та відкоригувати їх перед узагальнюючим уроком</a:t>
            </a:r>
            <a:r>
              <a:rPr lang="uk-UA" sz="15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5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1" y="0"/>
            <a:ext cx="219573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8281" y="2383338"/>
            <a:ext cx="6768752" cy="404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1988840"/>
          </a:xfrm>
          <a:solidFill>
            <a:srgbClr val="FFFF99"/>
          </a:solidFill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5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клас. Тема уроку: "Рівняння"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Тип уроку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:  урок засвоєння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навичок та вмінь.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Етап закріплення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навичок та вмінь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uk-UA" sz="1600" i="1" dirty="0">
                <a:latin typeface="Times New Roman" pitchFamily="18" charset="0"/>
                <a:cs typeface="Times New Roman" pitchFamily="18" charset="0"/>
              </a:rPr>
              <a:t>перевірочна самостійна робота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( 6 варіантів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перевірити рівень засвоєння знань і вмінь учнів, спланувати подальшу корекцію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1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7905" y="1844824"/>
            <a:ext cx="6866095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0"/>
            <a:ext cx="6876256" cy="2132856"/>
          </a:xfrm>
          <a:solidFill>
            <a:srgbClr val="FFFF99"/>
          </a:solidFill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                           6 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клас. Тема уроку: "Довжина кола"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Тип уроку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:  урок засвоєння 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знань.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Етап рефлексії: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i="1" dirty="0">
                <a:latin typeface="Times New Roman" pitchFamily="18" charset="0"/>
                <a:cs typeface="Times New Roman" pitchFamily="18" charset="0"/>
              </a:rPr>
              <a:t>діагностична самостійна робота із взаємоперевіркою.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i="1" dirty="0"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самооцінка рівня засвоєння знань та вибір рівня складності домашнього завдання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87"/>
          <a:stretch>
            <a:fillRect/>
          </a:stretch>
        </p:blipFill>
        <p:spPr bwMode="auto">
          <a:xfrm>
            <a:off x="1" y="0"/>
            <a:ext cx="22677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778"/>
          <a:stretch>
            <a:fillRect/>
          </a:stretch>
        </p:blipFill>
        <p:spPr bwMode="auto">
          <a:xfrm>
            <a:off x="2267744" y="2564905"/>
            <a:ext cx="687625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806</Words>
  <Application>Microsoft Office PowerPoint</Application>
  <PresentationFormat>Экран (4:3)</PresentationFormat>
  <Paragraphs>106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 Unicode MS</vt:lpstr>
      <vt:lpstr>Arial</vt:lpstr>
      <vt:lpstr>Calibri</vt:lpstr>
      <vt:lpstr>Symbol</vt:lpstr>
      <vt:lpstr>Times New Roman</vt:lpstr>
      <vt:lpstr>Wingdings</vt:lpstr>
      <vt:lpstr>Тема Office</vt:lpstr>
      <vt:lpstr>Методичний  діалог   вчителів математики загальноосвітніх навчальних закладів Московського району м.Харкова</vt:lpstr>
      <vt:lpstr>Педагогічний тест - це система тестових завдань зростаючої складності, специфічної форми, певного змісту, яка дозволяє якісно, об’єктивно та ефективно оцінити структуру знань та виміряти рівень навчальних досягнень осіб, що проходять тестування. </vt:lpstr>
      <vt:lpstr>Тестове завдання - це складова одиниця тесту, що відповідає вимогам до завдань у тестовій формі й, крім того, певним статистичним вимогам:      1) частка неправильних відповідей в кожному завданні; 2) варіативність тестових балів;     3) співвідношення балів за завдання та балів за весь тест. </vt:lpstr>
      <vt:lpstr>Презентация PowerPoint</vt:lpstr>
      <vt:lpstr>Презентация PowerPoint</vt:lpstr>
      <vt:lpstr>  7 клас. Тема уроку: «Властивість степеня з натуральним показником» Тип уроку:  урок засвоєння навичок та вмінь. Етап актуалізації опорних знань:  діагностична самостійна робота із самоперевіркою. Мета: визначити рівень знань і вмінь учнів з теми, відкоригувати їх задля поглибленої роботи над темою, обрати рівень складності завдань на уроці.</vt:lpstr>
      <vt:lpstr>6 клас. Тема уроку: “ Розв'язування вправ на подільність натуральних чисел" Тип уроку:  урок засвоєння навичок та вмінь. Етап закріплення навичок та вмінь:  діагностична самостійна робота із взаємоперевіркою (2 варіанти). Мета: продіагностувати знання і вміння учнів та відкоригувати їх перед узагальнюючим уроком.</vt:lpstr>
      <vt:lpstr>                                        5 клас. Тема уроку: "Рівняння" Тип уроку:  урок засвоєння навичок та вмінь. Етап закріплення навичок та вмінь:  перевірочна самостійна робота ( 6 варіантів). Мета: перевірити рівень засвоєння знань і вмінь учнів, спланувати подальшу корекцію.</vt:lpstr>
      <vt:lpstr>                             6 клас. Тема уроку: "Довжина кола" Тип уроку:  урок засвоєння знань. Етап рефлексії:   діагностична самостійна робота із взаємоперевіркою. Мета: самооцінка рівня засвоєння знань та вибір рівня складності домашнього завдання.</vt:lpstr>
      <vt:lpstr>                                                             7 клас. Тема уроку: «Функція» Тип уроку:  урок засвоєння навичок і умінь. Етап рефлексії: діагностична самостійна робота із самоперевіркою. Мета: самооцінка рівня сформованості вмінь та вибір рівня складності домашнього завдання. </vt:lpstr>
      <vt:lpstr>Завдання з вибором однієї  найбільш правильної відповіді</vt:lpstr>
      <vt:lpstr>Завдання з вибором  кількох правильних відповідей</vt:lpstr>
      <vt:lpstr>  5 клас. Тема уроку: “ Десятковий  запис  натуральних  чисел ” Тип уроку:  урок засвоєння умінь та навичок Етап  перевірки домашнього завдання</vt:lpstr>
      <vt:lpstr>          5 клас. Тема уроку: "Порівняння натуральних чисел" Тип уроку:  урок узагальнення та систематизації знань Етап актуалізації знань</vt:lpstr>
      <vt:lpstr>                       5 клас. Тема уроку: "Кут. Позначення кутів" Тип уроку:  урок засвоєння нових знань Етап  засвоєння нових знань</vt:lpstr>
      <vt:lpstr>            5 клас. Тема уроку: “ Види кутів. Вимірювання кутів “ Тип уроку:  урок засвоєння нових знань Етап  закріплення знань</vt:lpstr>
      <vt:lpstr>                   5 клас. Тема уроку: "Трикутник. Види трикутників" Тип уроку:  урок засвоєння нових знань Етап  рефлексії</vt:lpstr>
      <vt:lpstr>                         5 клас. Тема уроку: "Рівняння" Тип уроку:  урок узагальнення та систематизації знань Етап  узагальнення та систематизації знань                                               Завдання для роботи у групах</vt:lpstr>
      <vt:lpstr>Завдання на встановлення послідовності</vt:lpstr>
      <vt:lpstr>Завдання на встановлення послідовності</vt:lpstr>
      <vt:lpstr> Завдання відкритої форми</vt:lpstr>
      <vt:lpstr>Завдання в тестовій формі на уроках різних типів  </vt:lpstr>
      <vt:lpstr>Презентация PowerPoint</vt:lpstr>
    </vt:vector>
  </TitlesOfParts>
  <Company>MultiDVD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</dc:creator>
  <cp:lastModifiedBy>Марина</cp:lastModifiedBy>
  <cp:revision>50</cp:revision>
  <dcterms:created xsi:type="dcterms:W3CDTF">2016-02-03T13:14:54Z</dcterms:created>
  <dcterms:modified xsi:type="dcterms:W3CDTF">2016-10-31T15:47:38Z</dcterms:modified>
</cp:coreProperties>
</file>