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91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8" r:id="rId31"/>
    <p:sldId id="289" r:id="rId32"/>
    <p:sldId id="290" r:id="rId33"/>
    <p:sldId id="286" r:id="rId34"/>
    <p:sldId id="285" r:id="rId35"/>
    <p:sldId id="284" r:id="rId36"/>
    <p:sldId id="287" r:id="rId37"/>
    <p:sldId id="292" r:id="rId38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0000"/>
    <a:srgbClr val="0080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51" d="100"/>
          <a:sy n="51" d="100"/>
        </p:scale>
        <p:origin x="108" y="4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206ED-F8BC-4DBB-A341-090B45CC48E8}" type="datetimeFigureOut">
              <a:rPr lang="ru-RU"/>
              <a:pPr>
                <a:defRPr/>
              </a:pPr>
              <a:t>27.11.2016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A5BF8C-5DE1-4139-ABD9-CE5E2C2AA0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59C7F8-094E-42C9-947E-4AE531A13135}" type="datetimeFigureOut">
              <a:rPr lang="ru-RU"/>
              <a:pPr>
                <a:defRPr/>
              </a:pPr>
              <a:t>27.11.2016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4B9D7-C5AE-418E-BA0A-FD5979B517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C58BC9-2795-4EB1-9B15-F949EBEB95F3}" type="datetimeFigureOut">
              <a:rPr lang="ru-RU"/>
              <a:pPr>
                <a:defRPr/>
              </a:pPr>
              <a:t>27.11.2016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92851-1467-4ED0-84C6-3B7E7B29A1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A0153-8D3B-4937-98E9-26C8F3ADF90E}" type="datetimeFigureOut">
              <a:rPr lang="ru-RU"/>
              <a:pPr>
                <a:defRPr/>
              </a:pPr>
              <a:t>27.11.2016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E8B61-2C7D-4A9D-8EB7-665ADCF53D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5F6A0-7340-4CC0-BD33-02A2CE791EB5}" type="datetimeFigureOut">
              <a:rPr lang="ru-RU"/>
              <a:pPr>
                <a:defRPr/>
              </a:pPr>
              <a:t>27.11.2016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E56A8-95C9-406A-B97B-F827F53C65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0B446-2B26-41E6-A806-E9EEC14C534D}" type="datetimeFigureOut">
              <a:rPr lang="ru-RU"/>
              <a:pPr>
                <a:defRPr/>
              </a:pPr>
              <a:t>27.11.2016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2C966-1880-4C1C-8B7B-76FF5E9A17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62CDF-7CBB-41D8-9851-BF272AF6FF97}" type="datetimeFigureOut">
              <a:rPr lang="ru-RU"/>
              <a:pPr>
                <a:defRPr/>
              </a:pPr>
              <a:t>27.11.2016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070948-330E-4A92-81A5-70C08FDC22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60F2E-5E09-430A-BFCE-D20588971319}" type="datetimeFigureOut">
              <a:rPr lang="ru-RU"/>
              <a:pPr>
                <a:defRPr/>
              </a:pPr>
              <a:t>27.11.2016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E373D-96E9-48B7-8E88-3072A8279E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F5033A-3720-4480-9AAE-F8C000126ACA}" type="datetimeFigureOut">
              <a:rPr lang="ru-RU"/>
              <a:pPr>
                <a:defRPr/>
              </a:pPr>
              <a:t>27.11.2016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378588-0D19-4388-81BF-AA1516E612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0846E-BAA7-401F-AE44-EA3032DF2636}" type="datetimeFigureOut">
              <a:rPr lang="ru-RU"/>
              <a:pPr>
                <a:defRPr/>
              </a:pPr>
              <a:t>27.11.2016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DDBFB-DE6D-4540-A238-C75DE1DDCD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F3427-4B6A-451B-B182-73C493EEA466}" type="datetimeFigureOut">
              <a:rPr lang="ru-RU"/>
              <a:pPr>
                <a:defRPr/>
              </a:pPr>
              <a:t>27.11.2016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FC3F9-DD5D-4960-A378-C6B7EED9D9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727D2F8-36D0-44B7-AC86-9A5323C33EBB}" type="datetimeFigureOut">
              <a:rPr lang="ru-RU"/>
              <a:pPr>
                <a:defRPr/>
              </a:pPr>
              <a:t>27.11.2016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EC6E579-8A65-4894-BE61-FD9167238A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1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153650" y="4406900"/>
            <a:ext cx="1028700" cy="4191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62350" y="4206875"/>
            <a:ext cx="4686300" cy="1574800"/>
          </a:xfrm>
        </p:spPr>
        <p:txBody>
          <a:bodyPr>
            <a:normAutofit/>
          </a:bodyPr>
          <a:lstStyle/>
          <a:p>
            <a:pPr>
              <a:lnSpc>
                <a:spcPct val="70000"/>
              </a:lnSpc>
            </a:pPr>
            <a:endParaRPr lang="ru-RU" sz="220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70000"/>
              </a:lnSpc>
            </a:pPr>
            <a:r>
              <a:rPr lang="ru-RU" sz="2600" b="1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Андрієвськ</a:t>
            </a:r>
            <a:r>
              <a:rPr lang="uk-UA" sz="2600" b="1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600" b="1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– Друзь М.В.</a:t>
            </a:r>
          </a:p>
          <a:p>
            <a:pPr>
              <a:lnSpc>
                <a:spcPct val="70000"/>
              </a:lnSpc>
            </a:pPr>
            <a:r>
              <a:rPr lang="ru-RU" sz="2600" smtClean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вчитель початкових класів</a:t>
            </a:r>
          </a:p>
          <a:p>
            <a:pPr>
              <a:lnSpc>
                <a:spcPct val="70000"/>
              </a:lnSpc>
            </a:pPr>
            <a:r>
              <a:rPr lang="ru-RU" sz="2600" smtClean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Запорізької гімназії №31</a:t>
            </a:r>
          </a:p>
          <a:p>
            <a:pPr>
              <a:lnSpc>
                <a:spcPct val="70000"/>
              </a:lnSpc>
            </a:pPr>
            <a:endParaRPr lang="ru-RU" sz="2200" smtClean="0">
              <a:solidFill>
                <a:schemeClr val="hlin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59972" y="1251645"/>
            <a:ext cx="6529352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Майстер</a:t>
            </a:r>
            <a:r>
              <a:rPr lang="ru-RU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72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клас</a:t>
            </a:r>
            <a:endParaRPr lang="ru-RU" sz="7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14450" y="2452688"/>
            <a:ext cx="9867900" cy="2031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«Особистісно зорієнтоване навчання засобом розвитку творчих здібностей учнів»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Прийом «</a:t>
            </a:r>
            <a:r>
              <a:rPr lang="uk-UA" sz="5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r>
              <a:rPr lang="uk-UA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4000" y="-774700"/>
            <a:ext cx="12534900" cy="799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39888" y="1133475"/>
            <a:ext cx="9144000" cy="2717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Хто осягає нове</a:t>
            </a:r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плекаючи </a:t>
            </a:r>
            <a:r>
              <a:rPr lang="uk-UA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старе</a:t>
            </a:r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той </a:t>
            </a:r>
            <a:r>
              <a:rPr lang="uk-UA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може бути вчителем</a:t>
            </a:r>
            <a:br>
              <a:rPr lang="uk-UA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</a:t>
            </a:r>
            <a:r>
              <a:rPr lang="uk-UA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Конфуцій</a:t>
            </a:r>
            <a:endParaRPr lang="ru-RU" sz="4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972300" y="4362450"/>
            <a:ext cx="3506788" cy="1717675"/>
          </a:xfrm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uk-UA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340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73175" y="3475038"/>
            <a:ext cx="3479800" cy="231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0450" y="-552450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-266700" y="-819150"/>
            <a:ext cx="12458700" cy="812958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2305050"/>
            <a:ext cx="10344150" cy="4699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9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Бути</a:t>
            </a:r>
            <a:r>
              <a:rPr lang="uk-UA" sz="49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вчителем – це відчувати свою відповідальність. Пишатися кожною перемогою, здобутою учнями. Усвідомлювати, </a:t>
            </a:r>
            <a:br>
              <a:rPr lang="uk-UA" sz="49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9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що, </a:t>
            </a:r>
            <a:r>
              <a:rPr lang="uk-UA" sz="4900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кладучи</a:t>
            </a:r>
            <a:r>
              <a:rPr lang="uk-UA" sz="49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свою цеглу, </a:t>
            </a:r>
            <a:br>
              <a:rPr lang="uk-UA" sz="49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9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ти допомагаєш будувати світ</a:t>
            </a:r>
            <a:r>
              <a:rPr lang="uk-UA" sz="53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uk-UA" sz="53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Антуан де Сент - Екзюпері</a:t>
            </a:r>
            <a:r>
              <a:rPr lang="uk-UA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solidFill>
                  <a:srgbClr val="002060"/>
                </a:solidFill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9750" y="1198563"/>
            <a:ext cx="10020300" cy="1831975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«Маленький секрет великого уроку»</a:t>
            </a:r>
            <a:br>
              <a:rPr lang="uk-UA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57275" y="2473325"/>
            <a:ext cx="79502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 не повинен знати кожен,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але це так цікаво!</a:t>
            </a:r>
            <a:endParaRPr lang="ru-RU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38400" y="3878263"/>
            <a:ext cx="6569075" cy="1568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96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endParaRPr lang="ru-RU" sz="9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89" name="Рисунок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8425" y="2466975"/>
            <a:ext cx="3133725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53975"/>
            <a:ext cx="12192000" cy="7366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7863" y="812800"/>
            <a:ext cx="8770937" cy="1287463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6700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670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таке </a:t>
            </a:r>
            <a:r>
              <a:rPr lang="uk-UA" sz="6700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r>
              <a:rPr lang="uk-UA" sz="670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67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70000" y="1981200"/>
            <a:ext cx="9448800" cy="5078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Слово «</a:t>
            </a:r>
            <a:r>
              <a:rPr lang="ru-RU" sz="36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 походить </a:t>
            </a:r>
            <a:r>
              <a:rPr lang="ru-RU" sz="36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6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французського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слова «пять» і </a:t>
            </a:r>
            <a:r>
              <a:rPr lang="ru-RU" sz="36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означає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36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вірш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складається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 пяти </a:t>
            </a:r>
            <a:r>
              <a:rPr lang="ru-RU" sz="36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рядків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Дидактичний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</a:t>
            </a:r>
            <a:r>
              <a:rPr lang="en-US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36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явився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на початку XX </a:t>
            </a:r>
            <a:r>
              <a:rPr lang="ru-RU" sz="36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століття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США;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36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36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звичайний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вірш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36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вірш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написаний у </a:t>
            </a:r>
            <a:r>
              <a:rPr lang="ru-RU" sz="36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відповідності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з </a:t>
            </a:r>
            <a:r>
              <a:rPr lang="ru-RU" sz="36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визначеними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правилами</a:t>
            </a:r>
            <a:b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2788" y="1500188"/>
            <a:ext cx="10515600" cy="535781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9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ru-RU" sz="49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Стратегія</a:t>
            </a:r>
            <a:r>
              <a:rPr lang="ru-RU" sz="4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r>
              <a:rPr lang="ru-RU" sz="49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Сенкан</a:t>
            </a:r>
            <a: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 </a:t>
            </a:r>
            <a:r>
              <a:rPr lang="ru-RU" sz="49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передбачає</a:t>
            </a:r>
            <a: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9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використання</a:t>
            </a:r>
            <a: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“</a:t>
            </a:r>
            <a:r>
              <a:rPr lang="ru-RU" sz="49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білого</a:t>
            </a:r>
            <a: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 </a:t>
            </a:r>
            <a:r>
              <a:rPr lang="ru-RU" sz="49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вірша</a:t>
            </a:r>
            <a:r>
              <a:rPr lang="ru-RU" sz="4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Сенкан</a:t>
            </a:r>
            <a: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ru-RU" sz="49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написання</a:t>
            </a:r>
            <a: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9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невеличкого</a:t>
            </a:r>
            <a: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слогану</a:t>
            </a:r>
            <a:br>
              <a:rPr lang="ru-RU" sz="4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Сенкан</a:t>
            </a:r>
            <a: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9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синтезує</a:t>
            </a:r>
            <a: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9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інформацію</a:t>
            </a:r>
            <a: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</a:t>
            </a:r>
            <a:r>
              <a:rPr lang="ru-RU" sz="49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факти</a:t>
            </a:r>
            <a: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 </a:t>
            </a:r>
            <a:r>
              <a:rPr lang="ru-RU" sz="49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стисле</a:t>
            </a:r>
            <a: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9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висловлювання,яке</a:t>
            </a:r>
            <a: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9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описує,віддзеркалює</a:t>
            </a:r>
            <a: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тему.</a:t>
            </a:r>
            <a:b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4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514263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1076325"/>
            <a:ext cx="10515600" cy="1325563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66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Дидактичний </a:t>
            </a:r>
            <a:r>
              <a:rPr lang="uk-UA" sz="6600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endParaRPr lang="ru-RU" sz="66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 flipH="1" flipV="1">
            <a:off x="11793538" y="4062413"/>
            <a:ext cx="46037" cy="2222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540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54725" y="2402151"/>
            <a:ext cx="8028608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Метод заохочення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творчої активності учнів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+mn-lt"/>
            </a:endParaRPr>
          </a:p>
        </p:txBody>
      </p:sp>
      <p:sp>
        <p:nvSpPr>
          <p:cNvPr id="19461" name="TextBox 7"/>
          <p:cNvSpPr txBox="1">
            <a:spLocks noChangeArrowheads="1"/>
          </p:cNvSpPr>
          <p:nvPr/>
        </p:nvSpPr>
        <p:spPr bwMode="auto">
          <a:xfrm>
            <a:off x="1277938" y="4483100"/>
            <a:ext cx="93059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«Кто мыслит ясно – тот ясно излагает». </a:t>
            </a:r>
          </a:p>
          <a:p>
            <a:r>
              <a:rPr lang="ru-RU" sz="3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( Античная поговорка)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81850" y="1712913"/>
            <a:ext cx="3951288" cy="287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-119063" y="39688"/>
            <a:ext cx="12192001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941388"/>
            <a:ext cx="10515600" cy="1325562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5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5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72616" y="940859"/>
            <a:ext cx="472276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Ефективність</a:t>
            </a:r>
            <a:r>
              <a:rPr lang="uk-UA" sz="54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54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innerShdw blurRad="63500" dist="50800" dir="13500000">
                  <a:prstClr val="black">
                    <a:alpha val="50000"/>
                  </a:prstClr>
                </a:innerShdw>
                <a:reflection blurRad="6350" stA="53000" endA="300" endPos="35500" dir="5400000" sy="-90000" algn="bl" rotWithShape="0"/>
              </a:effectLst>
              <a:latin typeface="+mn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63813" y="1712913"/>
            <a:ext cx="7729537" cy="45243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defRPr/>
            </a:pP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Просто</a:t>
            </a:r>
            <a:r>
              <a:rPr lang="uk-UA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 </a:t>
            </a:r>
            <a:endParaRPr lang="ru-RU" sz="40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defRPr/>
            </a:pPr>
            <a:r>
              <a:rPr lang="ru-RU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Ц</a:t>
            </a:r>
            <a:r>
              <a:rPr lang="uk-UA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ru-RU" sz="4000" b="1" dirty="0" err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кавість</a:t>
            </a:r>
            <a:r>
              <a:rPr lang="ru-RU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40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defRPr/>
            </a:pPr>
            <a:r>
              <a:rPr lang="ru-RU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Креативність</a:t>
            </a:r>
            <a:endParaRPr lang="ru-RU" sz="40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defRPr/>
            </a:pPr>
            <a:r>
              <a:rPr lang="uk-UA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Гра</a:t>
            </a:r>
            <a:endParaRPr lang="ru-RU" sz="40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defRPr/>
            </a:pPr>
            <a:r>
              <a:rPr lang="ru-RU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Закріплення та узагальнення</a:t>
            </a:r>
            <a:endParaRPr lang="ru-RU" sz="40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defRPr/>
            </a:pPr>
            <a:r>
              <a:rPr lang="ru-RU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Рефлексія </a:t>
            </a:r>
            <a:endParaRPr lang="ru-RU" sz="40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713422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003300"/>
            <a:ext cx="1490663" cy="4603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50550" y="1282766"/>
            <a:ext cx="946778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Педагагічна цінність </a:t>
            </a:r>
            <a:r>
              <a:rPr lang="uk-UA" sz="5400" b="1" dirty="0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сенкану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3450" y="2112963"/>
            <a:ext cx="6389688" cy="8620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Збагачує словниковий запас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35563" y="2641600"/>
            <a:ext cx="52578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Готує до стислого переказу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03413" y="3179763"/>
            <a:ext cx="474027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Вчить формувати ідею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17850" y="3827463"/>
            <a:ext cx="7894638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Відпрацьовує навички підбору синонімів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flipH="1">
            <a:off x="1751013" y="4445000"/>
            <a:ext cx="654685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Активізує розумову діяльність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36950" y="5062538"/>
            <a:ext cx="9736138" cy="10779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Дає можливість дитині відчути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себе творчою особистістю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2530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38200" y="990600"/>
            <a:ext cx="10515600" cy="4986338"/>
          </a:xfrm>
        </p:spPr>
      </p:pic>
      <p:pic>
        <p:nvPicPr>
          <p:cNvPr id="22531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70104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72850" y="1600200"/>
            <a:ext cx="114300" cy="57150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endParaRPr lang="ru-RU" sz="60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49261" y="1031875"/>
            <a:ext cx="7341177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Яку </a:t>
            </a:r>
            <a:r>
              <a:rPr lang="ru-RU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надає</a:t>
            </a:r>
            <a:r>
              <a:rPr lang="ru-RU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можливість</a:t>
            </a:r>
            <a:r>
              <a:rPr lang="ru-RU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вчителю</a:t>
            </a:r>
            <a:r>
              <a:rPr lang="ru-RU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43075" y="2595563"/>
            <a:ext cx="9353550" cy="3416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uk-UA" sz="3600" b="1" i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 на будь – якому етапі уроку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uk-UA" sz="3600" b="1" i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Закріпити основні поняття, які були введені на </a:t>
            </a:r>
            <a:r>
              <a:rPr lang="uk-UA" sz="3600" b="1" i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уроці</a:t>
            </a:r>
            <a:endParaRPr lang="uk-UA" sz="3600" b="1" i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uk-UA" sz="3600" b="1" i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Організувати роботу учнів для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i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підбиття підсумків уроку</a:t>
            </a:r>
            <a:endParaRPr lang="ru-RU" sz="3600" b="1" i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4900" y="1089025"/>
            <a:ext cx="10515600" cy="1325563"/>
          </a:xfrm>
          <a:ln>
            <a:solidFill>
              <a:schemeClr val="accent4">
                <a:lumMod val="50000"/>
              </a:schemeClr>
            </a:solidFill>
          </a:ln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Форми роботи</a:t>
            </a:r>
            <a:endParaRPr lang="ru-RU" sz="6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29200" y="2414588"/>
            <a:ext cx="9734550" cy="3416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uk-UA" sz="54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Самостійно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uk-UA" sz="54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Вдома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uk-UA" sz="54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парі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uk-UA" sz="54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групі</a:t>
            </a:r>
            <a:endParaRPr lang="ru-RU" sz="5400" b="1" i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580" name="Рисунок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2738" y="2838450"/>
            <a:ext cx="3108325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12700"/>
            <a:ext cx="12192000" cy="6858000"/>
          </a:xfrm>
        </p:spPr>
      </p:pic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1054100" y="-300038"/>
            <a:ext cx="10267950" cy="1271588"/>
          </a:xfrm>
        </p:spPr>
        <p:txBody>
          <a:bodyPr/>
          <a:lstStyle/>
          <a:p>
            <a:pPr algn="ctr"/>
            <a:endParaRPr lang="ru-RU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003925" y="2967038"/>
            <a:ext cx="18415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+mn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92543" y="1522720"/>
            <a:ext cx="10229793" cy="37856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r>
              <a:rPr lang="uk-UA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вільна міні-творчість,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підпорядковується певним правилам</a:t>
            </a:r>
            <a:endParaRPr lang="ru-RU" sz="6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550" y="1393825"/>
            <a:ext cx="10515600" cy="1325563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написання </a:t>
            </a:r>
            <a:r>
              <a:rPr lang="uk-UA" sz="5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сенкану</a:t>
            </a:r>
            <a:r>
              <a:rPr lang="uk-UA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складається з 5 рядків</a:t>
            </a:r>
            <a:endParaRPr lang="ru-RU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71550" y="2995613"/>
            <a:ext cx="11087100" cy="3324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 рядок – 1 іменник ( виражає головну ідею)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 рядок -  2 прикметника ( опис головної думки)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 рядок – 3 дієслова ( опис дії в рамках теми)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 рядок - 4 слова(фраза або </a:t>
            </a:r>
            <a:r>
              <a:rPr lang="uk-UA" sz="3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прислів</a:t>
            </a:r>
            <a:r>
              <a:rPr lang="en-US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я–відношення до теми)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 рядок -1 слово ( синонім – узагальнення, підсумок)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3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5850" y="1238250"/>
            <a:ext cx="10210800" cy="1143000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формою нагадує ялинку </a:t>
            </a:r>
            <a:endParaRPr lang="ru-RU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651" name="Рисунок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21488" y="2381250"/>
            <a:ext cx="2936875" cy="293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Рисунок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58975" y="2557463"/>
            <a:ext cx="4371975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70104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53700" y="1295400"/>
            <a:ext cx="752475" cy="304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28675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83375" y="1295400"/>
            <a:ext cx="3376613" cy="262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Рисунок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46275" y="1295400"/>
            <a:ext cx="3346450" cy="293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770313" y="4089400"/>
            <a:ext cx="4972050" cy="2246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Сонце.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Яскраве, гаряче.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Світить, гріє, пече.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Без нього неможливе життя.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Світило.</a:t>
            </a:r>
            <a:endParaRPr lang="ru-RU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550" y="1054100"/>
            <a:ext cx="10515600" cy="1325563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Тема </a:t>
            </a:r>
            <a:r>
              <a:rPr lang="uk-UA" sz="60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сенкану</a:t>
            </a:r>
            <a:endParaRPr lang="ru-RU" sz="6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43200" y="2165350"/>
            <a:ext cx="6362700" cy="3970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i="1" dirty="0">
                <a:solidFill>
                  <a:srgbClr val="0070C0"/>
                </a:solidFill>
                <a:latin typeface="+mn-lt"/>
              </a:rPr>
              <a:t>Може бути яка завгодно</a:t>
            </a:r>
            <a:r>
              <a:rPr lang="uk-UA" sz="3600" dirty="0">
                <a:solidFill>
                  <a:srgbClr val="0070C0"/>
                </a:solidFill>
                <a:latin typeface="+mn-lt"/>
              </a:rPr>
              <a:t>: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3600" dirty="0">
                <a:solidFill>
                  <a:srgbClr val="7030A0"/>
                </a:solidFill>
                <a:latin typeface="+mn-lt"/>
              </a:rPr>
              <a:t>Про природу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3600" dirty="0">
                <a:solidFill>
                  <a:srgbClr val="7030A0"/>
                </a:solidFill>
                <a:latin typeface="+mn-lt"/>
              </a:rPr>
              <a:t>Про літературного героя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3600" dirty="0">
                <a:solidFill>
                  <a:srgbClr val="7030A0"/>
                </a:solidFill>
                <a:latin typeface="+mn-lt"/>
              </a:rPr>
              <a:t>Про словникові слова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3600" dirty="0">
                <a:solidFill>
                  <a:srgbClr val="7030A0"/>
                </a:solidFill>
                <a:latin typeface="+mn-lt"/>
              </a:rPr>
              <a:t>Про вірш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3600" dirty="0">
                <a:solidFill>
                  <a:srgbClr val="7030A0"/>
                </a:solidFill>
                <a:latin typeface="+mn-lt"/>
              </a:rPr>
              <a:t>Про картину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3600" dirty="0">
                <a:solidFill>
                  <a:srgbClr val="7030A0"/>
                </a:solidFill>
                <a:latin typeface="+mn-lt"/>
              </a:rPr>
              <a:t>По темі уроку</a:t>
            </a:r>
            <a:endParaRPr lang="ru-RU" sz="3600" dirty="0">
              <a:solidFill>
                <a:srgbClr val="7030A0"/>
              </a:solidFill>
              <a:latin typeface="+mn-lt"/>
            </a:endParaRPr>
          </a:p>
        </p:txBody>
      </p:sp>
      <p:pic>
        <p:nvPicPr>
          <p:cNvPr id="29700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97875" y="2595563"/>
            <a:ext cx="2940050" cy="220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Рисунок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00700" y="2286000"/>
            <a:ext cx="5467350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2050" y="822325"/>
            <a:ext cx="10515600" cy="1325563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54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Форми роботи</a:t>
            </a:r>
            <a:endParaRPr lang="ru-RU" sz="5400" b="1" u="sng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28700" y="2514600"/>
            <a:ext cx="8705850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685800" indent="-6858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Доповнення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слів</a:t>
            </a:r>
            <a:endParaRPr lang="ru-RU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Рисунок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81600" y="704850"/>
            <a:ext cx="681990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-219075" y="-138113"/>
            <a:ext cx="12630150" cy="7067551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2100" y="990600"/>
            <a:ext cx="9277350" cy="4603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1643063"/>
            <a:ext cx="4171950" cy="46783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685800" indent="-6858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5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Підбір влучних слів</a:t>
            </a:r>
          </a:p>
          <a:p>
            <a:pPr marL="685800" indent="-6858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5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Доповненя</a:t>
            </a:r>
            <a:r>
              <a:rPr lang="uk-UA" sz="5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рядків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33350" y="0"/>
            <a:ext cx="12325350" cy="6858000"/>
          </a:xfrm>
        </p:spPr>
      </p:pic>
      <p:pic>
        <p:nvPicPr>
          <p:cNvPr id="32770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63000" y="0"/>
            <a:ext cx="3429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Заголовок 1"/>
          <p:cNvSpPr>
            <a:spLocks noGrp="1"/>
          </p:cNvSpPr>
          <p:nvPr>
            <p:ph type="title"/>
          </p:nvPr>
        </p:nvSpPr>
        <p:spPr>
          <a:xfrm>
            <a:off x="1028700" y="-206375"/>
            <a:ext cx="10515600" cy="132556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895350" y="1458913"/>
            <a:ext cx="9944100" cy="39401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685800" indent="-6858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5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Складання</a:t>
            </a:r>
            <a:r>
              <a:rPr lang="ru-RU" sz="5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нового </a:t>
            </a:r>
            <a:r>
              <a:rPr lang="ru-RU" sz="5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сенкану</a:t>
            </a:r>
            <a:endParaRPr lang="ru-RU" sz="5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5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Складання</a:t>
            </a:r>
            <a:r>
              <a:rPr lang="ru-RU" sz="5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короткої</a:t>
            </a:r>
            <a:r>
              <a:rPr lang="ru-RU" sz="5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розповіді</a:t>
            </a:r>
            <a:r>
              <a:rPr lang="ru-RU" sz="5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по готовому </a:t>
            </a:r>
            <a:r>
              <a:rPr lang="ru-RU" sz="5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сенкану</a:t>
            </a:r>
            <a:endParaRPr lang="ru-RU" sz="5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5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Переказ</a:t>
            </a:r>
            <a:r>
              <a:rPr lang="ru-RU" sz="5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 опорою на </a:t>
            </a:r>
            <a:r>
              <a:rPr lang="ru-RU" sz="5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endParaRPr lang="ru-RU" sz="5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5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Корекція</a:t>
            </a:r>
            <a:r>
              <a:rPr lang="ru-RU" sz="5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готового </a:t>
            </a:r>
            <a:r>
              <a:rPr lang="ru-RU" sz="5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сенкану</a:t>
            </a:r>
            <a:endParaRPr lang="ru-RU" sz="5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Рисунок 4"/>
          <p:cNvPicPr>
            <a:picLocks noChangeAspect="1"/>
          </p:cNvPicPr>
          <p:nvPr/>
        </p:nvPicPr>
        <p:blipFill>
          <a:blip r:embed="rId2"/>
          <a:srcRect l="7530" t="30894" r="1607" b="18700"/>
          <a:stretch>
            <a:fillRect/>
          </a:stretch>
        </p:blipFill>
        <p:spPr bwMode="auto">
          <a:xfrm>
            <a:off x="6329363" y="2155825"/>
            <a:ext cx="5353050" cy="401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Рисунок 6"/>
          <p:cNvPicPr>
            <a:picLocks noChangeAspect="1"/>
          </p:cNvPicPr>
          <p:nvPr/>
        </p:nvPicPr>
        <p:blipFill>
          <a:blip r:embed="rId3"/>
          <a:srcRect l="-2354" t="880" r="8746" b="5293"/>
          <a:stretch>
            <a:fillRect/>
          </a:stretch>
        </p:blipFill>
        <p:spPr bwMode="auto">
          <a:xfrm>
            <a:off x="871538" y="2155825"/>
            <a:ext cx="5300662" cy="405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Объект 3"/>
          <p:cNvPicPr>
            <a:picLocks noGrp="1" noChangeAspect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9175" y="993775"/>
            <a:ext cx="10153650" cy="1273175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уроках </a:t>
            </a:r>
            <a:r>
              <a:rPr lang="ru-RU" sz="6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читання</a:t>
            </a:r>
            <a:endParaRPr lang="ru-RU" sz="6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797" name="TextBox 2"/>
          <p:cNvSpPr txBox="1">
            <a:spLocks noChangeArrowheads="1"/>
          </p:cNvSpPr>
          <p:nvPr/>
        </p:nvSpPr>
        <p:spPr bwMode="auto">
          <a:xfrm>
            <a:off x="2781300" y="2514600"/>
            <a:ext cx="779145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4818" name="Объект 8"/>
          <p:cNvPicPr>
            <a:picLocks noGrp="1" noChangeAspect="1"/>
          </p:cNvPicPr>
          <p:nvPr>
            <p:ph idx="1"/>
          </p:nvPr>
        </p:nvPicPr>
        <p:blipFill>
          <a:blip r:embed="rId2"/>
          <a:srcRect l="-2335" t="10143" r="1744" b="32944"/>
          <a:stretch>
            <a:fillRect/>
          </a:stretch>
        </p:blipFill>
        <p:spPr>
          <a:xfrm>
            <a:off x="5443538" y="0"/>
            <a:ext cx="6748462" cy="6858000"/>
          </a:xfrm>
        </p:spPr>
      </p:pic>
      <p:pic>
        <p:nvPicPr>
          <p:cNvPr id="34819" name="Рисунок 9"/>
          <p:cNvPicPr>
            <a:picLocks noChangeAspect="1"/>
          </p:cNvPicPr>
          <p:nvPr/>
        </p:nvPicPr>
        <p:blipFill>
          <a:blip r:embed="rId3"/>
          <a:srcRect l="-2" t="19724" r="-2405" b="29443"/>
          <a:stretch>
            <a:fillRect/>
          </a:stretch>
        </p:blipFill>
        <p:spPr bwMode="auto">
          <a:xfrm>
            <a:off x="0" y="0"/>
            <a:ext cx="5753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Рисунок 4"/>
          <p:cNvPicPr>
            <a:picLocks noChangeAspect="1"/>
          </p:cNvPicPr>
          <p:nvPr/>
        </p:nvPicPr>
        <p:blipFill>
          <a:blip r:embed="rId2"/>
          <a:srcRect l="-1482" t="5556" r="493" b="17500"/>
          <a:stretch>
            <a:fillRect/>
          </a:stretch>
        </p:blipFill>
        <p:spPr bwMode="auto">
          <a:xfrm>
            <a:off x="857250" y="1204913"/>
            <a:ext cx="600075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2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0" y="2005013"/>
            <a:ext cx="3238500" cy="4457700"/>
          </a:xfrm>
        </p:spPr>
        <p:txBody>
          <a:bodyPr>
            <a:normAutofit/>
          </a:bodyPr>
          <a:lstStyle/>
          <a:p>
            <a:pPr algn="ctr"/>
            <a:r>
              <a:rPr lang="ru-RU" sz="48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Aharoni"/>
                <a:cs typeface="Aharoni"/>
              </a:rPr>
              <a:t>На тренінгах </a:t>
            </a:r>
            <a:br>
              <a:rPr lang="ru-RU" sz="48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Aharoni"/>
                <a:cs typeface="Aharoni"/>
              </a:rPr>
            </a:br>
            <a:r>
              <a:rPr lang="ru-RU" sz="48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Aharoni"/>
                <a:cs typeface="Aharoni"/>
              </a:rPr>
              <a:t>з основ здоров</a:t>
            </a:r>
            <a:r>
              <a:rPr lang="en-US" sz="48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haroni"/>
                <a:ea typeface="Aharoni"/>
                <a:cs typeface="Aharoni"/>
              </a:rPr>
              <a:t>’</a:t>
            </a:r>
            <a:r>
              <a:rPr lang="ru-RU" sz="48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Aharoni"/>
                <a:cs typeface="Aharoni"/>
              </a:rPr>
              <a:t>я</a:t>
            </a:r>
          </a:p>
        </p:txBody>
      </p:sp>
      <p:pic>
        <p:nvPicPr>
          <p:cNvPr id="35844" name="Рисунок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0" y="0"/>
            <a:ext cx="533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Рисунок 6"/>
          <p:cNvPicPr>
            <a:picLocks noChangeAspect="1"/>
          </p:cNvPicPr>
          <p:nvPr/>
        </p:nvPicPr>
        <p:blipFill>
          <a:blip r:embed="rId2"/>
          <a:srcRect l="-2" t="8333" r="-468"/>
          <a:stretch>
            <a:fillRect/>
          </a:stretch>
        </p:blipFill>
        <p:spPr bwMode="auto">
          <a:xfrm>
            <a:off x="895350" y="1917700"/>
            <a:ext cx="107061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6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-285750" y="0"/>
            <a:ext cx="130302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7800" y="877888"/>
            <a:ext cx="10515600" cy="1325562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dirty="0" smtClean="0"/>
              <a:t> </a:t>
            </a:r>
            <a:r>
              <a:rPr lang="uk-UA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розвитку мовлення</a:t>
            </a:r>
            <a:endParaRPr lang="ru-RU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7890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171450"/>
            <a:ext cx="12192000" cy="70294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7750" y="1012825"/>
            <a:ext cx="10515600" cy="1325563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5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уроках </a:t>
            </a:r>
            <a:r>
              <a:rPr lang="ru-RU" sz="5400" b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російської</a:t>
            </a:r>
            <a:r>
              <a:rPr lang="ru-RU" sz="5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5400" b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мови</a:t>
            </a:r>
            <a:endParaRPr lang="ru-RU" sz="5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915" name="Прямоугольник 6"/>
          <p:cNvSpPr>
            <a:spLocks noChangeArrowheads="1"/>
          </p:cNvSpPr>
          <p:nvPr/>
        </p:nvSpPr>
        <p:spPr bwMode="auto">
          <a:xfrm>
            <a:off x="971550" y="2000250"/>
            <a:ext cx="53340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>
                <a:latin typeface="Calibri" pitchFamily="34" charset="0"/>
              </a:rPr>
              <a:t>……..  ,                                                          </a:t>
            </a:r>
          </a:p>
          <a:p>
            <a:r>
              <a:rPr lang="ru-RU" sz="3600" b="1">
                <a:latin typeface="Calibri" pitchFamily="34" charset="0"/>
              </a:rPr>
              <a:t>печатные, письменные</a:t>
            </a:r>
          </a:p>
          <a:p>
            <a:r>
              <a:rPr lang="ru-RU" sz="3600" b="1">
                <a:latin typeface="Calibri" pitchFamily="34" charset="0"/>
              </a:rPr>
              <a:t>читаются, пишутся, печатаются. </a:t>
            </a:r>
          </a:p>
          <a:p>
            <a:r>
              <a:rPr lang="ru-RU" sz="3600" b="1">
                <a:latin typeface="Calibri" pitchFamily="34" charset="0"/>
              </a:rPr>
              <a:t>Их учат в первом классе . </a:t>
            </a:r>
          </a:p>
          <a:p>
            <a:r>
              <a:rPr lang="ru-RU" sz="3600" b="1">
                <a:latin typeface="Calibri" pitchFamily="34" charset="0"/>
              </a:rPr>
              <a:t>Трудность!       (Буквы)</a:t>
            </a:r>
            <a:r>
              <a:rPr lang="ru-RU" sz="3600">
                <a:latin typeface="Calibri" pitchFamily="34" charset="0"/>
              </a:rPr>
              <a:t>                                            </a:t>
            </a:r>
          </a:p>
        </p:txBody>
      </p:sp>
      <p:sp>
        <p:nvSpPr>
          <p:cNvPr id="38916" name="Прямоугольник 7"/>
          <p:cNvSpPr>
            <a:spLocks noChangeArrowheads="1"/>
          </p:cNvSpPr>
          <p:nvPr/>
        </p:nvSpPr>
        <p:spPr bwMode="auto">
          <a:xfrm>
            <a:off x="6076950" y="1928813"/>
            <a:ext cx="55626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>
                <a:latin typeface="Calibri" pitchFamily="34" charset="0"/>
              </a:rPr>
              <a:t>………..    ,</a:t>
            </a:r>
          </a:p>
          <a:p>
            <a:r>
              <a:rPr lang="ru-RU" sz="3600" b="1">
                <a:latin typeface="Calibri" pitchFamily="34" charset="0"/>
              </a:rPr>
              <a:t>гласные, согласные</a:t>
            </a:r>
          </a:p>
          <a:p>
            <a:r>
              <a:rPr lang="ru-RU" sz="3600" b="1">
                <a:latin typeface="Calibri" pitchFamily="34" charset="0"/>
              </a:rPr>
              <a:t>произносятся, слышатся, поются.</a:t>
            </a:r>
          </a:p>
          <a:p>
            <a:r>
              <a:rPr lang="ru-RU" sz="3600" b="1">
                <a:latin typeface="Calibri" pitchFamily="34" charset="0"/>
              </a:rPr>
              <a:t>Они есть только у людей.</a:t>
            </a:r>
          </a:p>
          <a:p>
            <a:r>
              <a:rPr lang="ru-RU" sz="3600" b="1">
                <a:latin typeface="Calibri" pitchFamily="34" charset="0"/>
              </a:rPr>
              <a:t>Речь        (Звуки)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3736975"/>
            <a:ext cx="3398838" cy="254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9086850" y="928688"/>
            <a:ext cx="2476500" cy="4603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600200" y="1490663"/>
            <a:ext cx="8420100" cy="22463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Предложение 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Восклицательное, невосклицательное.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Сообщает, спрашивает, побуждает.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Содержит главные и второстепенные члены.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Мысль.</a:t>
            </a:r>
          </a:p>
        </p:txBody>
      </p:sp>
      <p:sp>
        <p:nvSpPr>
          <p:cNvPr id="39941" name="TextBox 7"/>
          <p:cNvSpPr txBox="1">
            <a:spLocks noChangeArrowheads="1"/>
          </p:cNvSpPr>
          <p:nvPr/>
        </p:nvSpPr>
        <p:spPr bwMode="auto">
          <a:xfrm>
            <a:off x="8096250" y="4019550"/>
            <a:ext cx="2095500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39942" name="Рисунок 9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10188" y="3314700"/>
            <a:ext cx="5572125" cy="245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15150" y="4246563"/>
            <a:ext cx="2647950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5715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2550" y="1009650"/>
            <a:ext cx="10591800" cy="1390650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уроках </a:t>
            </a:r>
            <a:r>
              <a:rPr lang="ru-RU" sz="4800" b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укра</a:t>
            </a:r>
            <a:r>
              <a:rPr lang="uk-UA" sz="4800" b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їнської</a:t>
            </a:r>
            <a:r>
              <a:rPr lang="uk-UA" sz="4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мови</a:t>
            </a:r>
            <a:endParaRPr lang="ru-RU" sz="48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19200" y="2133600"/>
            <a:ext cx="5118100" cy="2246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Київ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Великий, </a:t>
            </a: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чудовий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Шумить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живе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квітує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Найстаріший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міст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Європи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Столиця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53150" y="2263775"/>
            <a:ext cx="5905500" cy="22764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Мороз.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Тріскучий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сердитий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Чіпляється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пече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щипає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Мороз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розмальовує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цікаві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візерунки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Художник.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 </a:t>
            </a:r>
          </a:p>
        </p:txBody>
      </p:sp>
      <p:pic>
        <p:nvPicPr>
          <p:cNvPr id="40966" name="Рисунок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78175" y="4246563"/>
            <a:ext cx="2495550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Рисунок 7"/>
          <p:cNvPicPr>
            <a:picLocks noChangeAspect="1"/>
          </p:cNvPicPr>
          <p:nvPr/>
        </p:nvPicPr>
        <p:blipFill>
          <a:blip r:embed="rId2"/>
          <a:srcRect l="9177" t="22963" r="9506" b="19260"/>
          <a:stretch>
            <a:fillRect/>
          </a:stretch>
        </p:blipFill>
        <p:spPr bwMode="auto">
          <a:xfrm>
            <a:off x="8048625" y="1854200"/>
            <a:ext cx="3406775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6" name="Рисунок 6"/>
          <p:cNvPicPr>
            <a:picLocks noChangeAspect="1"/>
          </p:cNvPicPr>
          <p:nvPr/>
        </p:nvPicPr>
        <p:blipFill>
          <a:blip r:embed="rId3"/>
          <a:srcRect l="9752" t="20184" r="10246" b="20000"/>
          <a:stretch>
            <a:fillRect/>
          </a:stretch>
        </p:blipFill>
        <p:spPr bwMode="auto">
          <a:xfrm>
            <a:off x="4565650" y="2152650"/>
            <a:ext cx="3086100" cy="410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Рисунок 5"/>
          <p:cNvPicPr>
            <a:picLocks noChangeAspect="1"/>
          </p:cNvPicPr>
          <p:nvPr/>
        </p:nvPicPr>
        <p:blipFill>
          <a:blip r:embed="rId4"/>
          <a:srcRect l="4237" t="17963" r="11153" b="19073"/>
          <a:stretch>
            <a:fillRect/>
          </a:stretch>
        </p:blipFill>
        <p:spPr bwMode="auto">
          <a:xfrm>
            <a:off x="800100" y="1765300"/>
            <a:ext cx="3263900" cy="431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Объект 3"/>
          <p:cNvPicPr>
            <a:picLocks noGrp="1" noChangeAspect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>
          <a:xfrm>
            <a:off x="-190500" y="0"/>
            <a:ext cx="1251585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6025" y="949325"/>
            <a:ext cx="10515600" cy="1325563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вільні теми</a:t>
            </a:r>
            <a:endParaRPr lang="ru-RU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90" name="TextBox 4"/>
          <p:cNvSpPr txBox="1">
            <a:spLocks noChangeArrowheads="1"/>
          </p:cNvSpPr>
          <p:nvPr/>
        </p:nvSpPr>
        <p:spPr bwMode="auto">
          <a:xfrm>
            <a:off x="2171700" y="2501900"/>
            <a:ext cx="8597900" cy="330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43010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285750" y="-152400"/>
            <a:ext cx="12515850" cy="7467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838200" y="280988"/>
            <a:ext cx="10515600" cy="4603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4403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33350" y="0"/>
            <a:ext cx="12325350" cy="7162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26275" y="952500"/>
            <a:ext cx="4460875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8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22225"/>
            <a:ext cx="12192000" cy="6858000"/>
          </a:xfrm>
        </p:spPr>
      </p:pic>
      <p:sp>
        <p:nvSpPr>
          <p:cNvPr id="45059" name="Заголовок 1"/>
          <p:cNvSpPr>
            <a:spLocks noGrp="1"/>
          </p:cNvSpPr>
          <p:nvPr>
            <p:ph type="title"/>
          </p:nvPr>
        </p:nvSpPr>
        <p:spPr>
          <a:xfrm>
            <a:off x="971550" y="-225425"/>
            <a:ext cx="10515600" cy="132556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5" name="TextBox 4"/>
          <p:cNvSpPr txBox="1"/>
          <p:nvPr/>
        </p:nvSpPr>
        <p:spPr>
          <a:xfrm>
            <a:off x="1504950" y="1347788"/>
            <a:ext cx="8610600" cy="47704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r>
              <a:rPr lang="uk-UA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на тему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u="sng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Сім</a:t>
            </a:r>
            <a:r>
              <a:rPr lang="en-US" sz="4400" b="1" u="sng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4400" b="1" u="sng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Згуртована, дружна.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Обєднує</a:t>
            </a:r>
            <a:r>
              <a:rPr lang="uk-UA" sz="4400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народжує, виховує.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Згода, любов, взаєморозуміння – щастя.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Родина.</a:t>
            </a:r>
            <a:endParaRPr lang="ru-RU" sz="4400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33350" y="0"/>
            <a:ext cx="1232535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4450" y="1047750"/>
            <a:ext cx="9715500" cy="1219200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5400" b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r>
              <a:rPr lang="uk-UA" sz="54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uk-UA" sz="5400" b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endParaRPr lang="ru-RU" sz="5400" b="1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28750" y="2030413"/>
            <a:ext cx="9601200" cy="41544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endParaRPr lang="ru-RU" sz="4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Влучний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лаконічний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Осмислює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синтезує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захоплює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Пригадай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стислість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сестра таланту.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Творчість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47106" name="Заголовок 1"/>
          <p:cNvSpPr>
            <a:spLocks noGrp="1"/>
          </p:cNvSpPr>
          <p:nvPr>
            <p:ph type="title"/>
          </p:nvPr>
        </p:nvSpPr>
        <p:spPr>
          <a:xfrm>
            <a:off x="838200" y="1031875"/>
            <a:ext cx="10515600" cy="132556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5" name="TextBox 4"/>
          <p:cNvSpPr txBox="1"/>
          <p:nvPr/>
        </p:nvSpPr>
        <p:spPr>
          <a:xfrm>
            <a:off x="1047750" y="1693863"/>
            <a:ext cx="10096500" cy="42910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uk-UA" sz="3200" b="1" i="1" dirty="0">
                <a:solidFill>
                  <a:srgbClr val="2E75B6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4400" b="1" dirty="0" err="1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Если</a:t>
            </a:r>
            <a:r>
              <a:rPr lang="uk-UA" sz="4400" b="1" dirty="0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400" b="1" dirty="0" err="1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вы</a:t>
            </a:r>
            <a:r>
              <a:rPr lang="uk-UA" sz="4400" b="1" dirty="0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мне </a:t>
            </a:r>
            <a:r>
              <a:rPr lang="uk-UA" sz="4400" b="1" dirty="0" err="1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расскажите</a:t>
            </a:r>
            <a:r>
              <a:rPr lang="uk-UA" sz="4400" b="1" dirty="0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я </a:t>
            </a:r>
            <a:r>
              <a:rPr lang="uk-UA" sz="4400" b="1" dirty="0" err="1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быстро</a:t>
            </a:r>
            <a:r>
              <a:rPr lang="uk-UA" sz="4400" b="1" dirty="0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забуду, </a:t>
            </a:r>
            <a:r>
              <a:rPr lang="uk-UA" sz="4400" b="1" dirty="0" err="1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если</a:t>
            </a:r>
            <a:r>
              <a:rPr lang="uk-UA" sz="4400" b="1" dirty="0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400" b="1" dirty="0" err="1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вы</a:t>
            </a:r>
            <a:r>
              <a:rPr lang="uk-UA" sz="4400" b="1" dirty="0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мне </a:t>
            </a:r>
            <a:r>
              <a:rPr lang="uk-UA" sz="4400" b="1" dirty="0" err="1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напишите</a:t>
            </a:r>
            <a:r>
              <a:rPr lang="uk-UA" sz="4400" b="1" dirty="0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я прочитаю, но </a:t>
            </a:r>
            <a:r>
              <a:rPr lang="uk-UA" sz="4400" b="1" dirty="0" err="1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тоже</a:t>
            </a:r>
            <a:r>
              <a:rPr lang="uk-UA" sz="4400" b="1" dirty="0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забуду, а </a:t>
            </a:r>
            <a:r>
              <a:rPr lang="uk-UA" sz="4400" b="1" dirty="0" err="1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если</a:t>
            </a:r>
            <a:r>
              <a:rPr lang="uk-UA" sz="4400" b="1" dirty="0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400" b="1" dirty="0" err="1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вы</a:t>
            </a:r>
            <a:r>
              <a:rPr lang="uk-UA" sz="4400" b="1" dirty="0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400" b="1" dirty="0" err="1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вовлечёте</a:t>
            </a:r>
            <a:r>
              <a:rPr lang="uk-UA" sz="4400" b="1" dirty="0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400" b="1" dirty="0" err="1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меня</a:t>
            </a:r>
            <a:r>
              <a:rPr lang="uk-UA" sz="4400" b="1" dirty="0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uk-UA" sz="4400" b="1" dirty="0" err="1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дело</a:t>
            </a:r>
            <a:r>
              <a:rPr lang="uk-UA" sz="4400" b="1" dirty="0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я буду </a:t>
            </a:r>
            <a:r>
              <a:rPr lang="uk-UA" sz="4400" b="1" dirty="0" err="1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это</a:t>
            </a:r>
            <a:r>
              <a:rPr lang="uk-UA" sz="4400" b="1" dirty="0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знать и </a:t>
            </a:r>
            <a:r>
              <a:rPr lang="uk-UA" sz="4400" b="1" dirty="0" err="1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запомню</a:t>
            </a:r>
            <a:r>
              <a:rPr lang="uk-UA" sz="4400" b="1" dirty="0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» </a:t>
            </a:r>
          </a:p>
          <a:p>
            <a:pPr eaLnBrk="0" hangingPunct="0">
              <a:spcBef>
                <a:spcPct val="20000"/>
              </a:spcBef>
            </a:pPr>
            <a:r>
              <a:rPr lang="uk-UA" sz="4400" b="1" dirty="0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Жан Жак </a:t>
            </a:r>
            <a:r>
              <a:rPr lang="uk-UA" sz="4400" b="1" dirty="0" smtClean="0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Руссо</a:t>
            </a:r>
            <a:endParaRPr lang="ru-RU" sz="4400" dirty="0">
              <a:solidFill>
                <a:srgbClr val="2E75B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48130" name="Заголовок 1"/>
          <p:cNvSpPr>
            <a:spLocks noGrp="1"/>
          </p:cNvSpPr>
          <p:nvPr>
            <p:ph type="title"/>
          </p:nvPr>
        </p:nvSpPr>
        <p:spPr>
          <a:xfrm>
            <a:off x="1809750" y="1058863"/>
            <a:ext cx="8585200" cy="1146175"/>
          </a:xfrm>
        </p:spPr>
        <p:txBody>
          <a:bodyPr/>
          <a:lstStyle/>
          <a:p>
            <a:pPr algn="ctr"/>
            <a:r>
              <a:rPr lang="uk-UA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Практична робота</a:t>
            </a:r>
            <a:endParaRPr lang="ru-RU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8131" name="Рисунок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2288" y="4637088"/>
            <a:ext cx="1317625" cy="87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2" name="TextBox 2"/>
          <p:cNvSpPr txBox="1">
            <a:spLocks noChangeArrowheads="1"/>
          </p:cNvSpPr>
          <p:nvPr/>
        </p:nvSpPr>
        <p:spPr bwMode="auto">
          <a:xfrm>
            <a:off x="3543300" y="2205038"/>
            <a:ext cx="8259763" cy="418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600">
                <a:latin typeface="Calibri" pitchFamily="34" charset="0"/>
              </a:rPr>
              <a:t>1 група – складіть сенкан до слова  «життя»</a:t>
            </a:r>
          </a:p>
          <a:p>
            <a:r>
              <a:rPr lang="uk-UA" sz="3600">
                <a:latin typeface="Calibri" pitchFamily="34" charset="0"/>
              </a:rPr>
              <a:t>2 група - складіть сенкан до слова  «друзі»</a:t>
            </a:r>
          </a:p>
          <a:p>
            <a:r>
              <a:rPr lang="uk-UA" sz="3600">
                <a:latin typeface="Calibri" pitchFamily="34" charset="0"/>
              </a:rPr>
              <a:t>3 група - складіть сенкан до слова  «доля»</a:t>
            </a:r>
          </a:p>
          <a:p>
            <a:endParaRPr lang="uk-UA" sz="3200">
              <a:latin typeface="Calibri" pitchFamily="34" charset="0"/>
            </a:endParaRPr>
          </a:p>
          <a:p>
            <a:r>
              <a:rPr lang="uk-UA">
                <a:latin typeface="Calibri" pitchFamily="34" charset="0"/>
              </a:rPr>
              <a:t> </a:t>
            </a:r>
            <a:endParaRPr lang="ru-RU">
              <a:latin typeface="Calibri" pitchFamily="34" charset="0"/>
            </a:endParaRPr>
          </a:p>
        </p:txBody>
      </p:sp>
      <p:pic>
        <p:nvPicPr>
          <p:cNvPr id="48133" name="Рисунок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89125" y="3270250"/>
            <a:ext cx="935038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4" name="Рисунок 1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30388" y="1990725"/>
            <a:ext cx="10541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49154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33350" y="0"/>
            <a:ext cx="12058650" cy="6858000"/>
          </a:xfrm>
        </p:spPr>
      </p:pic>
      <p:sp>
        <p:nvSpPr>
          <p:cNvPr id="4" name="Прямоугольник 3"/>
          <p:cNvSpPr/>
          <p:nvPr/>
        </p:nvSpPr>
        <p:spPr>
          <a:xfrm>
            <a:off x="1123950" y="1466850"/>
            <a:ext cx="10629900" cy="44624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Щоб</a:t>
            </a:r>
            <a:r>
              <a:rPr lang="ru-RU" sz="48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48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дитина</a:t>
            </a:r>
            <a:r>
              <a:rPr lang="ru-RU" sz="48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48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була</a:t>
            </a:r>
            <a:r>
              <a:rPr lang="ru-RU" sz="48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48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палко</a:t>
            </a:r>
            <a:r>
              <a:rPr lang="ru-RU" sz="48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48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зацікавлена</a:t>
            </a:r>
            <a:r>
              <a:rPr lang="ru-RU" sz="48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48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навчанням</a:t>
            </a:r>
            <a:r>
              <a:rPr lang="ru-RU" sz="48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, </a:t>
            </a:r>
            <a:r>
              <a:rPr lang="ru-RU" sz="48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їй</a:t>
            </a:r>
            <a:r>
              <a:rPr lang="ru-RU" sz="48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48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необхідне</a:t>
            </a:r>
            <a:r>
              <a:rPr lang="ru-RU" sz="48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48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багате</a:t>
            </a:r>
            <a:r>
              <a:rPr lang="ru-RU" sz="48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, </a:t>
            </a:r>
            <a:r>
              <a:rPr lang="ru-RU" sz="48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різноманітне</a:t>
            </a:r>
            <a:r>
              <a:rPr lang="ru-RU" sz="48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, </a:t>
            </a:r>
            <a:r>
              <a:rPr lang="ru-RU" sz="48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приваблююче</a:t>
            </a:r>
            <a:r>
              <a:rPr lang="ru-RU" sz="48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, </a:t>
            </a:r>
            <a:r>
              <a:rPr lang="ru-RU" sz="48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інтелектуальне</a:t>
            </a:r>
            <a:r>
              <a:rPr lang="ru-RU" sz="48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48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життя</a:t>
            </a:r>
            <a:r>
              <a:rPr lang="ru-RU" sz="48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>
                <a:solidFill>
                  <a:srgbClr val="008000"/>
                </a:solidFill>
                <a:latin typeface="+mn-lt"/>
              </a:rPr>
              <a:t>                                В.О</a:t>
            </a:r>
            <a:r>
              <a:rPr lang="ru-RU" sz="4800" dirty="0">
                <a:solidFill>
                  <a:srgbClr val="008000"/>
                </a:solidFill>
                <a:latin typeface="+mn-lt"/>
              </a:rPr>
              <a:t>. </a:t>
            </a:r>
            <a:r>
              <a:rPr lang="ru-RU" sz="4400" dirty="0" err="1">
                <a:solidFill>
                  <a:srgbClr val="008000"/>
                </a:solidFill>
                <a:latin typeface="+mn-lt"/>
              </a:rPr>
              <a:t>Сухомлинський</a:t>
            </a:r>
            <a:endParaRPr lang="ru-RU" sz="4400" dirty="0">
              <a:solidFill>
                <a:srgbClr val="008000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400" dirty="0">
              <a:solidFill>
                <a:srgbClr val="008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3425" y="681038"/>
            <a:ext cx="10810875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8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-209550" y="0"/>
            <a:ext cx="12401550" cy="6858000"/>
          </a:xfrm>
        </p:spPr>
      </p:pic>
      <p:sp>
        <p:nvSpPr>
          <p:cNvPr id="50179" name="Заголовок 1"/>
          <p:cNvSpPr>
            <a:spLocks noGrp="1"/>
          </p:cNvSpPr>
          <p:nvPr>
            <p:ph type="title"/>
          </p:nvPr>
        </p:nvSpPr>
        <p:spPr>
          <a:xfrm>
            <a:off x="552450" y="441325"/>
            <a:ext cx="10515600" cy="1325563"/>
          </a:xfrm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788</TotalTime>
  <Words>638</Words>
  <Application>Microsoft Office PowerPoint</Application>
  <PresentationFormat>Широкоэкранный</PresentationFormat>
  <Paragraphs>131</Paragraphs>
  <Slides>37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44" baseType="lpstr">
      <vt:lpstr>Aharoni</vt:lpstr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Хто осягає нове, плекаючи старе, той може бути вчителем                                     Конфуцій</vt:lpstr>
      <vt:lpstr>Бути вчителем – це відчувати свою відповідальність. Пишатися кожною перемогою, здобутою учнями. Усвідомлювати,  що, кладучи свою цеглу,  ти допомагаєш будувати світ.           Антуан де Сент - Екзюпері  </vt:lpstr>
      <vt:lpstr>«Маленький секрет великого уроку» </vt:lpstr>
      <vt:lpstr>Що таке сенкан?</vt:lpstr>
      <vt:lpstr>     Стратегія “Сенкан” передбачає використання “білого” вірша  Сенкан- написання невеличкого слогану  Сенкан синтезує інформацію і факти у стисле висловлювання,яке описує,віддзеркалює тему.  </vt:lpstr>
      <vt:lpstr>Дидактичний сенкан</vt:lpstr>
      <vt:lpstr> </vt:lpstr>
      <vt:lpstr>Презентация PowerPoint</vt:lpstr>
      <vt:lpstr>Презентация PowerPoint</vt:lpstr>
      <vt:lpstr>Презентация PowerPoint</vt:lpstr>
      <vt:lpstr>Форми роботи</vt:lpstr>
      <vt:lpstr>Презентация PowerPoint</vt:lpstr>
      <vt:lpstr>Правила написання сенкану складається з 5 рядків</vt:lpstr>
      <vt:lpstr>За формою нагадує ялинку </vt:lpstr>
      <vt:lpstr>Презентация PowerPoint</vt:lpstr>
      <vt:lpstr>Тема сенкану</vt:lpstr>
      <vt:lpstr>Форми роботи</vt:lpstr>
      <vt:lpstr>Презентация PowerPoint</vt:lpstr>
      <vt:lpstr>Презентация PowerPoint</vt:lpstr>
      <vt:lpstr>На уроках читання</vt:lpstr>
      <vt:lpstr>Презентация PowerPoint</vt:lpstr>
      <vt:lpstr>На тренінгах  з основ здоров’я</vt:lpstr>
      <vt:lpstr> З розвитку мовлення</vt:lpstr>
      <vt:lpstr>Презентация PowerPoint</vt:lpstr>
      <vt:lpstr>На уроках російської мови</vt:lpstr>
      <vt:lpstr>Презентация PowerPoint</vt:lpstr>
      <vt:lpstr>На уроках української мови</vt:lpstr>
      <vt:lpstr>На вільні теми</vt:lpstr>
      <vt:lpstr>Презентация PowerPoint</vt:lpstr>
      <vt:lpstr>Презентация PowerPoint</vt:lpstr>
      <vt:lpstr>Презентация PowerPoint</vt:lpstr>
      <vt:lpstr>Сенкан про сенкан</vt:lpstr>
      <vt:lpstr>Презентация PowerPoint</vt:lpstr>
      <vt:lpstr>Практична робота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Хто осягає нове,плекаючи старе</dc:title>
  <dc:creator>RePack by Diakov</dc:creator>
  <cp:lastModifiedBy>RePack by Diakov</cp:lastModifiedBy>
  <cp:revision>73</cp:revision>
  <dcterms:created xsi:type="dcterms:W3CDTF">2016-11-18T20:28:13Z</dcterms:created>
  <dcterms:modified xsi:type="dcterms:W3CDTF">2016-11-27T15:52:17Z</dcterms:modified>
</cp:coreProperties>
</file>