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5" r:id="rId4"/>
  </p:sldMasterIdLst>
  <p:notesMasterIdLst>
    <p:notesMasterId r:id="rId26"/>
  </p:notesMasterIdLst>
  <p:handoutMasterIdLst>
    <p:handoutMasterId r:id="rId27"/>
  </p:handoutMasterIdLst>
  <p:sldIdLst>
    <p:sldId id="256" r:id="rId5"/>
    <p:sldId id="269" r:id="rId6"/>
    <p:sldId id="257" r:id="rId7"/>
    <p:sldId id="258" r:id="rId8"/>
    <p:sldId id="259" r:id="rId9"/>
    <p:sldId id="260" r:id="rId10"/>
    <p:sldId id="268" r:id="rId11"/>
    <p:sldId id="261" r:id="rId12"/>
    <p:sldId id="262" r:id="rId13"/>
    <p:sldId id="263" r:id="rId14"/>
    <p:sldId id="264" r:id="rId15"/>
    <p:sldId id="265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1431" autoAdjust="0"/>
    <p:restoredTop sz="86380" autoAdjust="0"/>
  </p:normalViewPr>
  <p:slideViewPr>
    <p:cSldViewPr snapToGrid="0" showGuides="1">
      <p:cViewPr>
        <p:scale>
          <a:sx n="75" d="100"/>
          <a:sy n="75" d="100"/>
        </p:scale>
        <p:origin x="-1140" y="-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70" y="319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377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097377B-7A80-4695-9311-7480A96BA5C2}" type="datetime1">
              <a:rPr lang="ru-RU" smtClean="0"/>
              <a:pPr algn="r" rtl="0"/>
              <a:t>20.08.2017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06834459-7356-44BF-850D-8B30C4FB3B6B}" type="slidenum">
              <a:rPr lang="ru-RU" smtClean="0"/>
              <a:pPr algn="r"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FAA1E4E1-DF6A-45D0-AB14-6A9A0B144578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0A3C37BE-C303-496D-B5CD-85F2937540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522B8D-815E-429C-9EC2-505CEC215084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72474-459C-42C4-A0ED-A9AD89867D22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ru-RU" smtClean="0"/>
              <a:t>09.10.2016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8D2BC5-0E5D-4645-A815-DFCA1A04B5A6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3049B1-F681-4AF5-B948-A3B940E9215A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071334-89C1-48F8-8089-E3D6AA3BB79C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CDF3F-3D72-4F56-93A1-9DDD55AB6452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C11A32-C44A-4E32-8FFB-D057369B4F61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5ECC2E-6DAB-4717-9C53-38589639C202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C0002A-E6EF-4378-B5A3-22E20EA855B1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0E4BC3-C763-48AA-8280-ACE59646066A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2E0B6C-3F58-4527-A133-F91FB65EBC2F}" type="datetime1">
              <a:rPr lang="ru-RU" smtClean="0"/>
              <a:pPr/>
              <a:t>20.08.2017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76;&#1086;%20&#1089;&#1077;&#1084;&#1110;&#1085;&#1072;&#1088;&#1110;&#1074;%20&#1074;&#1077;&#1073;&#1110;&#1085;&#1072;&#1088;&#1110;&#1074;\2017\&#1074;&#1077;&#1073;&#1110;&#1085;&#1072;&#1088;%2017\&#1052;%20&#1051;&#1080;&#1089;&#1077;&#1085;&#1082;&#1086;%20&#1089;&#1083;&#1072;&#1081;&#1076;11.mp3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76;&#1086;%20&#1089;&#1077;&#1084;&#1110;&#1085;&#1072;&#1088;&#1110;&#1074;%20&#1074;&#1077;&#1073;&#1110;&#1085;&#1072;&#1088;&#1110;&#1074;\2017\&#1074;&#1077;&#1073;&#1110;&#1085;&#1072;&#1088;%2017\&#1041;&#1077;&#1090;&#1093;&#1086;&#1074;&#1077;&#1085;%20&#1089;&#1086;&#1085;&#1072;&#1090;&#1072;%2023%20&#1089;&#1083;&#1072;&#1081;&#1076;12.mp3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6;&#1086;%20&#1089;&#1077;&#1084;&#1110;&#1085;&#1072;&#1088;&#1110;&#1074;%20&#1074;&#1077;&#1073;&#1110;&#1085;&#1072;&#1088;&#1110;&#1074;\2017\&#1074;&#1077;&#1073;&#1110;&#1085;&#1072;&#1088;%2017\&#1083;&#1077;&#1074;&#1082;&#1086;%20%20&#1088;&#1077;&#1074;&#1091;&#1094;&#1100;&#1082;&#1080;&#1081;%20&#1110;&#1084;&#1087;&#1088;.%2015%20&#1089;&#1083;.mp3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D:\&#1076;&#1086;%20&#1089;&#1077;&#1084;&#1110;&#1085;&#1072;&#1088;&#1110;&#1074;%20&#1074;&#1077;&#1073;&#1110;&#1085;&#1072;&#1088;&#1110;&#1074;\2017\&#1074;&#1077;&#1073;&#1110;&#1085;&#1072;&#1088;%2017\&#1096;&#1086;&#1087;&#1077;&#1085;%20&#1085;&#1086;&#1082;&#1090;&#1102;&#1088;&#1085;18%20&#1089;&#1083;.mp3" TargetMode="External"/><Relationship Id="rId4" Type="http://schemas.openxmlformats.org/officeDocument/2006/relationships/image" Target="../media/image6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76;&#1086;%20&#1089;&#1077;&#1084;&#1110;&#1085;&#1072;&#1088;&#1110;&#1074;%20&#1074;&#1077;&#1073;&#1110;&#1085;&#1072;&#1088;&#1110;&#1074;\2017\&#1074;&#1077;&#1073;&#1110;&#1085;&#1072;&#1088;%2017\&#1041;&#1086;&#1088;&#1090;&#1085;&#1103;&#1085;&#1089;&#1100;&#1082;&#1080;&#1081;%20&#1073;&#1072;&#1088;&#1086;&#1082;&#1086;%208%20&#1089;&#1083;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3010" y="950151"/>
            <a:ext cx="10363200" cy="1658983"/>
          </a:xfrm>
        </p:spPr>
        <p:txBody>
          <a:bodyPr/>
          <a:lstStyle/>
          <a:p>
            <a:pPr algn="ctr"/>
            <a:r>
              <a:rPr lang="uk-UA" dirty="0" smtClean="0"/>
              <a:t>Різні види мистецтва на уроках мистецтва слова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5006" y="3853542"/>
            <a:ext cx="8831362" cy="1423851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0070C0"/>
                </a:solidFill>
              </a:rPr>
              <a:t>Доповідач: учитель української мови й літератури </a:t>
            </a:r>
          </a:p>
          <a:p>
            <a:r>
              <a:rPr lang="uk-UA" sz="2400" dirty="0" smtClean="0">
                <a:solidFill>
                  <a:srgbClr val="0070C0"/>
                </a:solidFill>
              </a:rPr>
              <a:t>КЗНЗ “ Гімназія №15” м. Нікополя</a:t>
            </a:r>
          </a:p>
          <a:p>
            <a:r>
              <a:rPr lang="uk-UA" sz="2400" b="1" i="1" dirty="0" smtClean="0">
                <a:solidFill>
                  <a:srgbClr val="0070C0"/>
                </a:solidFill>
              </a:rPr>
              <a:t>Марценко Галина Олегівна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D:\з фотоапарата\З телефона\.thumbnails\15003166988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937" y="3198223"/>
            <a:ext cx="1776005" cy="30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7128" y="5702301"/>
            <a:ext cx="10911840" cy="723899"/>
          </a:xfrm>
        </p:spPr>
        <p:txBody>
          <a:bodyPr rtlCol="0">
            <a:noAutofit/>
          </a:bodyPr>
          <a:lstStyle/>
          <a:p>
            <a:r>
              <a:rPr lang="uk-UA" sz="3200" dirty="0" smtClean="0"/>
              <a:t>Романтична течія в українському мистецтві 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4342" y="970091"/>
            <a:ext cx="2228563" cy="3565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9421" y="789708"/>
            <a:ext cx="3557583" cy="211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63327" y="3324678"/>
            <a:ext cx="3690198" cy="2392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80846" y="940870"/>
            <a:ext cx="2489514" cy="346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М Лисенко слайд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1361975" y="545190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7004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05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82" y="561184"/>
            <a:ext cx="4399433" cy="3303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4778" y="2536583"/>
            <a:ext cx="4926760" cy="3825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4959" y="3894107"/>
            <a:ext cx="3516430" cy="263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34654" y="413886"/>
            <a:ext cx="1911914" cy="314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Бетховен соната 23 слайд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6126480" y="106897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003801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 3"/>
          <p:cNvSpPr>
            <a:spLocks noGrp="1"/>
          </p:cNvSpPr>
          <p:nvPr>
            <p:ph type="body" idx="2"/>
          </p:nvPr>
        </p:nvSpPr>
        <p:spPr>
          <a:xfrm>
            <a:off x="6340642" y="2963893"/>
            <a:ext cx="5245767" cy="1788581"/>
          </a:xfrm>
        </p:spPr>
        <p:txBody>
          <a:bodyPr rtlCol="0">
            <a:normAutofit/>
          </a:bodyPr>
          <a:lstStyle/>
          <a:p>
            <a:r>
              <a:rPr lang="uk-UA" sz="2000" dirty="0" smtClean="0">
                <a:solidFill>
                  <a:schemeClr val="accent1"/>
                </a:solidFill>
              </a:rPr>
              <a:t>«Негода»</a:t>
            </a:r>
            <a:endParaRPr lang="ru-RU" sz="2000" dirty="0" err="1" smtClean="0">
              <a:solidFill>
                <a:schemeClr val="accent1"/>
              </a:solidFill>
            </a:endParaRPr>
          </a:p>
          <a:p>
            <a:r>
              <a:rPr lang="uk-UA" sz="2000" dirty="0" smtClean="0">
                <a:solidFill>
                  <a:schemeClr val="accent1"/>
                </a:solidFill>
              </a:rPr>
              <a:t>… Вдарить вал і гукне, мов з гармати,</a:t>
            </a:r>
            <a:endParaRPr lang="ru-RU" sz="2000" dirty="0" smtClean="0">
              <a:solidFill>
                <a:schemeClr val="accent1"/>
              </a:solidFill>
            </a:endParaRPr>
          </a:p>
          <a:p>
            <a:r>
              <a:rPr lang="uk-UA" sz="2000" dirty="0" smtClean="0">
                <a:solidFill>
                  <a:schemeClr val="accent1"/>
                </a:solidFill>
              </a:rPr>
              <a:t>    Скрізь по березі гук залунає;</a:t>
            </a:r>
            <a:endParaRPr lang="ru-RU" sz="2000" dirty="0" smtClean="0">
              <a:solidFill>
                <a:schemeClr val="accent1"/>
              </a:solidFill>
            </a:endParaRPr>
          </a:p>
          <a:p>
            <a:r>
              <a:rPr lang="uk-UA" sz="2000" dirty="0" smtClean="0">
                <a:solidFill>
                  <a:schemeClr val="accent1"/>
                </a:solidFill>
              </a:rPr>
              <a:t>    Хоче море човна розламати,</a:t>
            </a:r>
            <a:endParaRPr lang="ru-RU" sz="2000" dirty="0" smtClean="0">
              <a:solidFill>
                <a:schemeClr val="accent1"/>
              </a:solidFill>
            </a:endParaRPr>
          </a:p>
          <a:p>
            <a:r>
              <a:rPr lang="uk-UA" sz="2000" dirty="0" smtClean="0">
                <a:solidFill>
                  <a:schemeClr val="accent1"/>
                </a:solidFill>
              </a:rPr>
              <a:t>    Трощить, ломить, піском засипає…</a:t>
            </a:r>
            <a:endParaRPr lang="ru-RU" sz="2000" dirty="0" smtClean="0">
              <a:solidFill>
                <a:schemeClr val="accent1"/>
              </a:solidFill>
            </a:endParaRPr>
          </a:p>
          <a:p>
            <a:pPr algn="r" rtl="0"/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70983" y="492607"/>
            <a:ext cx="6504106" cy="5225143"/>
          </a:xfrm>
        </p:spPr>
        <p:txBody>
          <a:bodyPr rtlCol="0">
            <a:normAutofit/>
          </a:bodyPr>
          <a:lstStyle/>
          <a:p>
            <a:r>
              <a:rPr lang="ru-RU" sz="2200" i="1" dirty="0" err="1" smtClean="0"/>
              <a:t>Аудіовізуальність</a:t>
            </a:r>
            <a:r>
              <a:rPr lang="ru-RU" sz="2200" i="1" dirty="0" smtClean="0"/>
              <a:t> -  </a:t>
            </a:r>
            <a:r>
              <a:rPr lang="ru-RU" sz="2200" i="1" dirty="0" err="1" smtClean="0"/>
              <a:t>суттєва</a:t>
            </a:r>
            <a:r>
              <a:rPr lang="ru-RU" sz="2200" i="1" dirty="0" smtClean="0"/>
              <a:t> риса </a:t>
            </a:r>
            <a:r>
              <a:rPr lang="ru-RU" sz="2200" i="1" dirty="0" err="1" smtClean="0"/>
              <a:t>поетичного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обдарування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Лесі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Українки</a:t>
            </a:r>
            <a:r>
              <a:rPr lang="ru-RU" sz="2200" i="1" dirty="0" smtClean="0"/>
              <a:t>.  </a:t>
            </a:r>
            <a:r>
              <a:rPr lang="ru-RU" sz="2200" i="1" dirty="0" err="1" smtClean="0"/>
              <a:t>Надзвичайно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рідкісне</a:t>
            </a:r>
            <a:r>
              <a:rPr lang="ru-RU" sz="2200" i="1" dirty="0" smtClean="0"/>
              <a:t> “</a:t>
            </a:r>
            <a:r>
              <a:rPr lang="ru-RU" sz="2200" i="1" dirty="0" err="1" smtClean="0"/>
              <a:t>синтетичне</a:t>
            </a:r>
            <a:r>
              <a:rPr lang="ru-RU" sz="2200" i="1" dirty="0" smtClean="0"/>
              <a:t>” </a:t>
            </a:r>
            <a:r>
              <a:rPr lang="ru-RU" sz="2200" i="1" dirty="0" err="1" smtClean="0"/>
              <a:t>сприйняття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світу</a:t>
            </a:r>
            <a:r>
              <a:rPr lang="ru-RU" sz="2200" i="1" dirty="0" smtClean="0"/>
              <a:t>, де </a:t>
            </a:r>
            <a:r>
              <a:rPr lang="ru-RU" sz="2200" i="1" dirty="0" err="1" smtClean="0"/>
              <a:t>музика</a:t>
            </a:r>
            <a:r>
              <a:rPr lang="ru-RU" sz="2200" i="1" dirty="0" smtClean="0"/>
              <a:t>, </a:t>
            </a:r>
            <a:r>
              <a:rPr lang="ru-RU" sz="2200" i="1" dirty="0" err="1" smtClean="0"/>
              <a:t>малярство</a:t>
            </a:r>
            <a:r>
              <a:rPr lang="ru-RU" sz="2200" i="1" dirty="0" smtClean="0"/>
              <a:t>, </a:t>
            </a:r>
            <a:r>
              <a:rPr lang="ru-RU" sz="2200" i="1" dirty="0" err="1" smtClean="0"/>
              <a:t>поезія</a:t>
            </a:r>
            <a:r>
              <a:rPr lang="ru-RU" sz="2200" i="1" dirty="0" smtClean="0"/>
              <a:t> на </a:t>
            </a:r>
            <a:r>
              <a:rPr lang="ru-RU" sz="2200" i="1" dirty="0" err="1" smtClean="0"/>
              <a:t>рівних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проектуються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на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життєву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реальність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і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дають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читачеві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цілісну</a:t>
            </a:r>
            <a:r>
              <a:rPr lang="ru-RU" sz="2200" i="1" dirty="0" smtClean="0"/>
              <a:t> картину </a:t>
            </a:r>
            <a:r>
              <a:rPr lang="ru-RU" sz="2200" i="1" dirty="0" err="1" smtClean="0"/>
              <a:t>реальності</a:t>
            </a:r>
            <a:endParaRPr lang="ru-RU" sz="2000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ru-RU" sz="20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sz="2000" dirty="0" err="1" smtClean="0">
                <a:solidFill>
                  <a:schemeClr val="accent1"/>
                </a:solidFill>
              </a:rPr>
              <a:t>Осінь</a:t>
            </a:r>
            <a:r>
              <a:rPr lang="ru-RU" sz="2000" dirty="0" smtClean="0">
                <a:solidFill>
                  <a:schemeClr val="accent1"/>
                </a:solidFill>
              </a:rPr>
              <a:t> </a:t>
            </a:r>
            <a:r>
              <a:rPr lang="ru-RU" sz="2000" dirty="0" err="1" smtClean="0">
                <a:solidFill>
                  <a:schemeClr val="accent1"/>
                </a:solidFill>
              </a:rPr>
              <a:t>шарпнула</a:t>
            </a:r>
            <a:r>
              <a:rPr lang="ru-RU" sz="2000" dirty="0" smtClean="0">
                <a:solidFill>
                  <a:schemeClr val="accent1"/>
                </a:solidFill>
              </a:rPr>
              <a:t> </a:t>
            </a:r>
            <a:r>
              <a:rPr lang="ru-RU" sz="2000" dirty="0" err="1" smtClean="0">
                <a:solidFill>
                  <a:schemeClr val="accent1"/>
                </a:solidFill>
              </a:rPr>
              <a:t>шати</a:t>
            </a:r>
            <a:r>
              <a:rPr lang="ru-RU" sz="2000" dirty="0" smtClean="0">
                <a:solidFill>
                  <a:schemeClr val="accent1"/>
                </a:solidFill>
              </a:rPr>
              <a:t> </a:t>
            </a:r>
            <a:r>
              <a:rPr lang="ru-RU" sz="2000" dirty="0" err="1" smtClean="0">
                <a:solidFill>
                  <a:schemeClr val="accent1"/>
                </a:solidFill>
              </a:rPr>
              <a:t>кривавії</a:t>
            </a:r>
            <a:r>
              <a:rPr lang="ru-RU" sz="2000" dirty="0" smtClean="0">
                <a:solidFill>
                  <a:schemeClr val="accent1"/>
                </a:solidFill>
              </a:rPr>
              <a:t>,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Аж до </a:t>
            </a:r>
            <a:r>
              <a:rPr lang="ru-RU" sz="2000" dirty="0" err="1" smtClean="0">
                <a:solidFill>
                  <a:schemeClr val="accent1"/>
                </a:solidFill>
              </a:rPr>
              <a:t>ніг</a:t>
            </a:r>
            <a:r>
              <a:rPr lang="ru-RU" sz="2000" dirty="0" smtClean="0">
                <a:solidFill>
                  <a:schemeClr val="accent1"/>
                </a:solidFill>
              </a:rPr>
              <a:t> </a:t>
            </a:r>
            <a:r>
              <a:rPr lang="ru-RU" sz="2000" dirty="0" err="1" smtClean="0">
                <a:solidFill>
                  <a:schemeClr val="accent1"/>
                </a:solidFill>
              </a:rPr>
              <a:t>їй</a:t>
            </a:r>
            <a:r>
              <a:rPr lang="ru-RU" sz="2000" dirty="0" smtClean="0">
                <a:solidFill>
                  <a:schemeClr val="accent1"/>
                </a:solidFill>
              </a:rPr>
              <a:t> упали, </a:t>
            </a:r>
            <a:r>
              <a:rPr lang="ru-RU" sz="2000" dirty="0" err="1" smtClean="0">
                <a:solidFill>
                  <a:schemeClr val="accent1"/>
                </a:solidFill>
              </a:rPr>
              <a:t>розсипавшись</a:t>
            </a:r>
            <a:r>
              <a:rPr lang="ru-RU" sz="2000" dirty="0" smtClean="0">
                <a:solidFill>
                  <a:schemeClr val="accent1"/>
                </a:solidFill>
              </a:rPr>
              <a:t>,</a:t>
            </a:r>
          </a:p>
          <a:p>
            <a:pPr>
              <a:buNone/>
            </a:pPr>
            <a:r>
              <a:rPr lang="ru-RU" sz="2000" dirty="0" err="1" smtClean="0">
                <a:solidFill>
                  <a:schemeClr val="accent1"/>
                </a:solidFill>
              </a:rPr>
              <a:t>Непокрита</a:t>
            </a:r>
            <a:r>
              <a:rPr lang="ru-RU" sz="2000" dirty="0" smtClean="0">
                <a:solidFill>
                  <a:schemeClr val="accent1"/>
                </a:solidFill>
              </a:rPr>
              <a:t>, </a:t>
            </a:r>
            <a:r>
              <a:rPr lang="ru-RU" sz="2000" dirty="0" err="1" smtClean="0">
                <a:solidFill>
                  <a:schemeClr val="accent1"/>
                </a:solidFill>
              </a:rPr>
              <a:t>нічим</a:t>
            </a:r>
            <a:r>
              <a:rPr lang="ru-RU" sz="2000" dirty="0" smtClean="0">
                <a:solidFill>
                  <a:schemeClr val="accent1"/>
                </a:solidFill>
              </a:rPr>
              <a:t> не </a:t>
            </a:r>
            <a:r>
              <a:rPr lang="ru-RU" sz="2000" dirty="0" err="1" smtClean="0">
                <a:solidFill>
                  <a:schemeClr val="accent1"/>
                </a:solidFill>
              </a:rPr>
              <a:t>захищена</a:t>
            </a:r>
            <a:r>
              <a:rPr lang="ru-RU" sz="2000" dirty="0" smtClean="0">
                <a:solidFill>
                  <a:schemeClr val="accent1"/>
                </a:solidFill>
              </a:rPr>
              <a:t>,</a:t>
            </a:r>
          </a:p>
          <a:p>
            <a:pPr>
              <a:buNone/>
            </a:pPr>
            <a:r>
              <a:rPr lang="ru-RU" sz="2000" dirty="0" err="1" smtClean="0">
                <a:solidFill>
                  <a:schemeClr val="accent1"/>
                </a:solidFill>
              </a:rPr>
              <a:t>Застогнала</a:t>
            </a:r>
            <a:r>
              <a:rPr lang="ru-RU" sz="2000" dirty="0" smtClean="0">
                <a:solidFill>
                  <a:schemeClr val="accent1"/>
                </a:solidFill>
              </a:rPr>
              <a:t>: «</a:t>
            </a:r>
            <a:r>
              <a:rPr lang="ru-RU" sz="2000" dirty="0" err="1" smtClean="0">
                <a:solidFill>
                  <a:schemeClr val="accent1"/>
                </a:solidFill>
              </a:rPr>
              <a:t>Іди</a:t>
            </a:r>
            <a:r>
              <a:rPr lang="ru-RU" sz="2000" dirty="0" smtClean="0">
                <a:solidFill>
                  <a:schemeClr val="accent1"/>
                </a:solidFill>
              </a:rPr>
              <a:t>, </a:t>
            </a:r>
            <a:r>
              <a:rPr lang="ru-RU" sz="2000" dirty="0" err="1" smtClean="0">
                <a:solidFill>
                  <a:schemeClr val="accent1"/>
                </a:solidFill>
              </a:rPr>
              <a:t>бо</a:t>
            </a:r>
            <a:r>
              <a:rPr lang="ru-RU" sz="2000" dirty="0" smtClean="0">
                <a:solidFill>
                  <a:schemeClr val="accent1"/>
                </a:solidFill>
              </a:rPr>
              <a:t> </a:t>
            </a:r>
            <a:r>
              <a:rPr lang="ru-RU" sz="2000" dirty="0" err="1" smtClean="0">
                <a:solidFill>
                  <a:schemeClr val="accent1"/>
                </a:solidFill>
              </a:rPr>
              <a:t>вже</a:t>
            </a:r>
            <a:r>
              <a:rPr lang="ru-RU" sz="2000" dirty="0" smtClean="0">
                <a:solidFill>
                  <a:schemeClr val="accent1"/>
                </a:solidFill>
              </a:rPr>
              <a:t> час…»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831894"/>
            <a:ext cx="2607838" cy="171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2401" y="4674816"/>
            <a:ext cx="2479040" cy="163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162800" y="5753100"/>
            <a:ext cx="1739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i="1" dirty="0" smtClean="0"/>
              <a:t>І.Айвазовський</a:t>
            </a:r>
          </a:p>
          <a:p>
            <a:r>
              <a:rPr lang="uk-UA" sz="1400" i="1" dirty="0" smtClean="0"/>
              <a:t> </a:t>
            </a:r>
            <a:r>
              <a:rPr lang="uk-UA" sz="1400" i="1" dirty="0" err="1" smtClean="0"/>
              <a:t>“Дев</a:t>
            </a:r>
            <a:r>
              <a:rPr lang="en-US" sz="1400" i="1" dirty="0" smtClean="0"/>
              <a:t>’</a:t>
            </a:r>
            <a:r>
              <a:rPr lang="uk-UA" sz="1400" i="1" dirty="0" err="1" smtClean="0"/>
              <a:t>ятий</a:t>
            </a:r>
            <a:r>
              <a:rPr lang="uk-UA" sz="1400" i="1" dirty="0" smtClean="0"/>
              <a:t> </a:t>
            </a:r>
            <a:r>
              <a:rPr lang="uk-UA" sz="1400" i="1" dirty="0" err="1" smtClean="0"/>
              <a:t>вал”</a:t>
            </a:r>
            <a:r>
              <a:rPr lang="uk-UA" sz="1400" i="1" dirty="0" smtClean="0"/>
              <a:t> </a:t>
            </a:r>
            <a:endParaRPr lang="ru-RU" sz="1400" i="1" dirty="0"/>
          </a:p>
        </p:txBody>
      </p:sp>
    </p:spTree>
    <p:extLst>
      <p:ext uri="{BB962C8B-B14F-4D97-AF65-F5344CB8AC3E}">
        <p14:creationId xmlns="" xmlns:p14="http://schemas.microsoft.com/office/powerpoint/2010/main" val="31970234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684" y="4636673"/>
            <a:ext cx="10643937" cy="1051560"/>
          </a:xfrm>
        </p:spPr>
        <p:txBody>
          <a:bodyPr>
            <a:noAutofit/>
          </a:bodyPr>
          <a:lstStyle/>
          <a:p>
            <a:r>
              <a:rPr lang="uk-UA" sz="1800" b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800" b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9016"/>
          <a:stretch>
            <a:fillRect/>
          </a:stretch>
        </p:blipFill>
        <p:spPr bwMode="auto">
          <a:xfrm>
            <a:off x="769333" y="607024"/>
            <a:ext cx="4468873" cy="17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2423" y="2573383"/>
            <a:ext cx="4842882" cy="1750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48" y="2575987"/>
            <a:ext cx="4456069" cy="1721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2423" y="678720"/>
            <a:ext cx="4819162" cy="17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688178" y="1576137"/>
            <a:ext cx="1946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Борис Олійник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04483" y="3500846"/>
            <a:ext cx="1869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Микола Куліш</a:t>
            </a:r>
            <a:endParaRPr lang="ru-RU" dirty="0" smtClean="0"/>
          </a:p>
        </p:txBody>
      </p:sp>
      <p:sp>
        <p:nvSpPr>
          <p:cNvPr id="1024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09850" y="4297681"/>
            <a:ext cx="4428309" cy="1619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990010" y="5238206"/>
            <a:ext cx="21161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/>
              <a:t>«До мого фортепіано» </a:t>
            </a:r>
            <a:endParaRPr lang="ru-RU" sz="1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718" y="5676901"/>
            <a:ext cx="10911840" cy="609600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Імпресіонізм в українському мистецтві</a:t>
            </a:r>
            <a:endParaRPr lang="ru-RU" sz="3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69378" y="1094873"/>
            <a:ext cx="2220180" cy="2789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403" y="685799"/>
            <a:ext cx="3177423" cy="243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199" y="1694610"/>
            <a:ext cx="3603813" cy="257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левко  ревуцький імпр. 15 с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0476411" y="5118463"/>
            <a:ext cx="304800" cy="304800"/>
          </a:xfrm>
          <a:prstGeom prst="rect">
            <a:avLst/>
          </a:prstGeom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1050186" y="3224462"/>
            <a:ext cx="2787887" cy="505328"/>
          </a:xfrm>
          <a:prstGeom prst="rect">
            <a:avLst/>
          </a:prstGeom>
        </p:spPr>
        <p:txBody>
          <a:bodyPr vert="horz" lIns="118872" tIns="0" rtlCol="0" anchor="t">
            <a:noAutofit/>
          </a:bodyPr>
          <a:lstStyle/>
          <a:p>
            <a:pPr marL="0" marR="36576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А.</a:t>
            </a:r>
            <a:r>
              <a:rPr kumimoji="0" lang="uk-UA" sz="16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Маневич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2"/>
          <p:cNvSpPr txBox="1">
            <a:spLocks/>
          </p:cNvSpPr>
          <p:nvPr/>
        </p:nvSpPr>
        <p:spPr>
          <a:xfrm>
            <a:off x="7703649" y="4482968"/>
            <a:ext cx="3136804" cy="702643"/>
          </a:xfrm>
          <a:prstGeom prst="rect">
            <a:avLst/>
          </a:prstGeom>
        </p:spPr>
        <p:txBody>
          <a:bodyPr vert="horz" lIns="118872" tIns="0" rtlCol="0" anchor="t">
            <a:noAutofit/>
          </a:bodyPr>
          <a:lstStyle/>
          <a:p>
            <a:pPr marL="0" marR="36576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О.Мурашко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497" y="5996883"/>
            <a:ext cx="10911840" cy="483325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Поети-емігранти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3143" y="4519749"/>
            <a:ext cx="10929257" cy="875210"/>
          </a:xfrm>
        </p:spPr>
        <p:txBody>
          <a:bodyPr>
            <a:normAutofit fontScale="25000" lnSpcReduction="20000"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pPr>
              <a:buNone/>
            </a:pPr>
            <a:r>
              <a:rPr lang="uk-UA" sz="6400" i="1" dirty="0" smtClean="0"/>
              <a:t>В.</a:t>
            </a:r>
            <a:r>
              <a:rPr lang="uk-UA" sz="6400" i="1" dirty="0" err="1" smtClean="0"/>
              <a:t>Хмелюк</a:t>
            </a:r>
            <a:r>
              <a:rPr lang="uk-UA" sz="6400" i="1" dirty="0" smtClean="0"/>
              <a:t>,    О.Ольжич,       Н. Королева,      О.Лятуринська,        О. </a:t>
            </a:r>
            <a:r>
              <a:rPr lang="uk-UA" sz="6400" i="1" dirty="0" err="1" smtClean="0"/>
              <a:t>Теліга</a:t>
            </a:r>
            <a:r>
              <a:rPr lang="uk-UA" sz="6400" i="1" dirty="0" smtClean="0"/>
              <a:t>, </a:t>
            </a:r>
            <a:r>
              <a:rPr lang="ru-RU" sz="6400" i="1" dirty="0" smtClean="0"/>
              <a:t>                </a:t>
            </a:r>
            <a:r>
              <a:rPr lang="uk-UA" sz="6400" i="1" dirty="0" smtClean="0"/>
              <a:t>М.</a:t>
            </a:r>
            <a:r>
              <a:rPr lang="uk-UA" sz="6400" i="1" dirty="0" err="1" smtClean="0"/>
              <a:t>Чирський</a:t>
            </a:r>
            <a:r>
              <a:rPr lang="uk-UA" sz="6400" i="1" dirty="0" smtClean="0"/>
              <a:t> </a:t>
            </a:r>
            <a:endParaRPr lang="ru-RU" sz="6400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1449" y="444136"/>
            <a:ext cx="2064659" cy="2678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9245" y="2109222"/>
            <a:ext cx="1867987" cy="2697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476" y="457200"/>
            <a:ext cx="1928680" cy="277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8927" y="535577"/>
            <a:ext cx="1802440" cy="2905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34594" y="1972493"/>
            <a:ext cx="1734148" cy="275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575073" y="1928217"/>
            <a:ext cx="1750423" cy="282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896" y="3108960"/>
            <a:ext cx="1260093" cy="157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10297" y="2772748"/>
            <a:ext cx="1502229" cy="1982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25870" y="3357151"/>
            <a:ext cx="1992450" cy="1387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368533" y="483326"/>
            <a:ext cx="2179033" cy="1523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5740400"/>
            <a:ext cx="10911840" cy="67346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000" dirty="0" smtClean="0"/>
              <a:t>Візуалізація літератури через живопис</a:t>
            </a:r>
            <a:br>
              <a:rPr lang="uk-UA" sz="2000" dirty="0" smtClean="0"/>
            </a:b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753" y="3175000"/>
            <a:ext cx="3461943" cy="216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269" y="535577"/>
            <a:ext cx="3513908" cy="2335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1607" y="3238738"/>
            <a:ext cx="3683180" cy="202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09898" y="5342709"/>
            <a:ext cx="3409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i="1" dirty="0" smtClean="0"/>
              <a:t>Микола Пимоненко </a:t>
            </a:r>
            <a:r>
              <a:rPr lang="uk-UA" sz="1400" i="1" dirty="0" err="1" smtClean="0"/>
              <a:t>“Весілля</a:t>
            </a:r>
            <a:r>
              <a:rPr lang="uk-UA" sz="1400" i="1" dirty="0" smtClean="0"/>
              <a:t> в Київській </a:t>
            </a:r>
            <a:r>
              <a:rPr lang="uk-UA" sz="1400" i="1" dirty="0" err="1" smtClean="0"/>
              <a:t>губернії”</a:t>
            </a:r>
            <a:endParaRPr lang="ru-RU" sz="1400" i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0283" y="3240741"/>
            <a:ext cx="3227293" cy="2143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8296835" y="5397500"/>
            <a:ext cx="3307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i="1" dirty="0" smtClean="0"/>
              <a:t>Микола Пимоненко </a:t>
            </a:r>
            <a:r>
              <a:rPr lang="uk-UA" sz="1400" i="1" dirty="0" err="1" smtClean="0"/>
              <a:t>“Жнива</a:t>
            </a:r>
            <a:r>
              <a:rPr lang="uk-UA" sz="1400" i="1" dirty="0" smtClean="0"/>
              <a:t>  в </a:t>
            </a:r>
            <a:r>
              <a:rPr lang="uk-UA" sz="1400" i="1" dirty="0" err="1" smtClean="0"/>
              <a:t>Україні”</a:t>
            </a:r>
            <a:endParaRPr lang="ru-RU" sz="1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4381500" y="5372100"/>
            <a:ext cx="355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М. В. </a:t>
            </a:r>
            <a:r>
              <a:rPr lang="ru-RU" sz="1400" i="1" dirty="0" err="1" smtClean="0"/>
              <a:t>Овечкін</a:t>
            </a:r>
            <a:r>
              <a:rPr lang="ru-RU" sz="1400" i="1" dirty="0" smtClean="0"/>
              <a:t>«</a:t>
            </a:r>
            <a:r>
              <a:rPr lang="ru-RU" sz="1400" i="1" dirty="0" err="1" smtClean="0"/>
              <a:t>Військова</a:t>
            </a:r>
            <a:r>
              <a:rPr lang="ru-RU" sz="1400" i="1" dirty="0" smtClean="0"/>
              <a:t> рада на </a:t>
            </a:r>
            <a:r>
              <a:rPr lang="ru-RU" sz="1400" i="1" dirty="0" err="1" smtClean="0"/>
              <a:t>Січі</a:t>
            </a:r>
            <a:r>
              <a:rPr lang="ru-RU" sz="1400" i="1" dirty="0" smtClean="0"/>
              <a:t>»</a:t>
            </a:r>
            <a:endParaRPr lang="ru-RU" sz="1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15299" y="495300"/>
            <a:ext cx="2087205" cy="2666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10160000" y="876300"/>
            <a:ext cx="143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i="1" dirty="0" smtClean="0"/>
              <a:t>Роман </a:t>
            </a:r>
            <a:r>
              <a:rPr lang="uk-UA" sz="1400" i="1" dirty="0" err="1" smtClean="0"/>
              <a:t>Федина</a:t>
            </a:r>
            <a:r>
              <a:rPr lang="uk-UA" sz="1400" i="1" dirty="0" smtClean="0"/>
              <a:t> </a:t>
            </a:r>
            <a:r>
              <a:rPr lang="uk-UA" sz="1400" i="1" dirty="0" err="1" smtClean="0"/>
              <a:t>“Коломийка”</a:t>
            </a:r>
            <a:endParaRPr lang="ru-RU" sz="1400" i="1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70400" y="538141"/>
            <a:ext cx="2117724" cy="256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6629400" y="889000"/>
            <a:ext cx="1384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i="1" dirty="0" smtClean="0"/>
              <a:t>ХРИСТИНА КИШАКЕВИЧ-КАЧАЛУБА, «ОКСАНА</a:t>
            </a:r>
            <a:r>
              <a:rPr lang="ru-RU" sz="1100" dirty="0" smtClean="0"/>
              <a:t>»</a:t>
            </a:r>
            <a:endParaRPr lang="ru-RU" sz="11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5524501"/>
            <a:ext cx="10911840" cy="732608"/>
          </a:xfrm>
        </p:spPr>
        <p:txBody>
          <a:bodyPr>
            <a:noAutofit/>
          </a:bodyPr>
          <a:lstStyle/>
          <a:p>
            <a:pPr algn="ctr"/>
            <a:r>
              <a:rPr lang="uk-UA" sz="2000" dirty="0" smtClean="0">
                <a:solidFill>
                  <a:schemeClr val="accent1"/>
                </a:solidFill>
              </a:rPr>
              <a:t>Мистецький зв’язок музики й літератури</a:t>
            </a:r>
            <a:r>
              <a:rPr lang="ru-RU" sz="2000" dirty="0" smtClean="0">
                <a:solidFill>
                  <a:schemeClr val="accent1"/>
                </a:solidFill>
              </a:rPr>
              <a:t/>
            </a:r>
            <a:br>
              <a:rPr lang="ru-RU" sz="2000" dirty="0" smtClean="0">
                <a:solidFill>
                  <a:schemeClr val="accent1"/>
                </a:solidFill>
              </a:rPr>
            </a:br>
            <a:endParaRPr lang="uk-UA" sz="20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431800"/>
            <a:ext cx="5242560" cy="1435100"/>
          </a:xfrm>
        </p:spPr>
        <p:txBody>
          <a:bodyPr>
            <a:normAutofit fontScale="92500"/>
          </a:bodyPr>
          <a:lstStyle/>
          <a:p>
            <a:r>
              <a:rPr lang="uk-UA" b="0" dirty="0" smtClean="0"/>
              <a:t>Назва музичних композицій, переважно інструментальних, що навіяна поетичним настроєм </a:t>
            </a:r>
            <a:r>
              <a:rPr lang="uk-UA" b="0" dirty="0" smtClean="0"/>
              <a:t>ночі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uk-UA" sz="2000" dirty="0" smtClean="0"/>
              <a:t>С. Одайник “ </a:t>
            </a:r>
            <a:r>
              <a:rPr lang="uk-UA" sz="2000" b="0" dirty="0" smtClean="0"/>
              <a:t>Звуки літньої ночі </a:t>
            </a:r>
            <a:r>
              <a:rPr lang="uk-UA" sz="2000" dirty="0" smtClean="0"/>
              <a:t>”</a:t>
            </a: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66206" y="2442753"/>
            <a:ext cx="5385986" cy="27562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dirty="0" smtClean="0"/>
              <a:t>…Мені хтось душу тихо взяв за </a:t>
            </a:r>
            <a:r>
              <a:rPr lang="uk-UA" dirty="0" err="1" smtClean="0"/>
              <a:t>плечі-</a:t>
            </a:r>
            <a:endParaRPr lang="ru-RU" b="1" dirty="0" smtClean="0"/>
          </a:p>
          <a:p>
            <a:pPr>
              <a:buNone/>
            </a:pPr>
            <a:r>
              <a:rPr lang="uk-UA" dirty="0" smtClean="0"/>
              <a:t>   Заговорив </a:t>
            </a:r>
            <a:r>
              <a:rPr lang="uk-UA" dirty="0" err="1" smtClean="0"/>
              <a:t>шопенівський</a:t>
            </a:r>
            <a:r>
              <a:rPr lang="uk-UA" dirty="0" smtClean="0"/>
              <a:t> ноктюрн.</a:t>
            </a:r>
            <a:endParaRPr lang="ru-RU" b="1" dirty="0" smtClean="0"/>
          </a:p>
          <a:p>
            <a:pPr>
              <a:buNone/>
            </a:pPr>
            <a:r>
              <a:rPr lang="uk-UA" dirty="0" smtClean="0"/>
              <a:t>   А то були якісь магічні пальці.</a:t>
            </a:r>
            <a:endParaRPr lang="ru-RU" b="1" dirty="0" smtClean="0"/>
          </a:p>
          <a:p>
            <a:pPr>
              <a:buNone/>
            </a:pPr>
            <a:r>
              <a:rPr lang="uk-UA" dirty="0" smtClean="0"/>
              <a:t>   Вони німіли на якомусь «фа».</a:t>
            </a:r>
            <a:endParaRPr lang="ru-RU" b="1" dirty="0" smtClean="0"/>
          </a:p>
          <a:p>
            <a:pPr>
              <a:buNone/>
            </a:pPr>
            <a:r>
              <a:rPr lang="uk-UA" dirty="0" smtClean="0"/>
              <a:t>    І прислухались…</a:t>
            </a:r>
            <a:endParaRPr lang="ru-RU" b="1" dirty="0" smtClean="0"/>
          </a:p>
          <a:p>
            <a:pPr>
              <a:buNone/>
            </a:pPr>
            <a:r>
              <a:rPr lang="uk-UA" dirty="0" smtClean="0"/>
              <a:t>    І боялись фальші.</a:t>
            </a:r>
            <a:endParaRPr lang="ru-RU" b="1" dirty="0" smtClean="0"/>
          </a:p>
          <a:p>
            <a:pPr>
              <a:buNone/>
            </a:pPr>
            <a:r>
              <a:rPr lang="uk-UA" dirty="0" smtClean="0"/>
              <a:t>   Так, як боїться і моя строфа.</a:t>
            </a:r>
          </a:p>
          <a:p>
            <a:pPr algn="r">
              <a:buNone/>
            </a:pPr>
            <a:r>
              <a:rPr lang="uk-UA" b="1" dirty="0" smtClean="0"/>
              <a:t>Ліна Костенко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182743" y="1643743"/>
            <a:ext cx="4920686" cy="397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шопен ноктюрн18 с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84663" y="196414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1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2058" y="533400"/>
            <a:ext cx="4685388" cy="914400"/>
          </a:xfrm>
        </p:spPr>
        <p:txBody>
          <a:bodyPr/>
          <a:lstStyle/>
          <a:p>
            <a:pPr algn="ctr"/>
            <a:r>
              <a:rPr lang="uk-UA" dirty="0" smtClean="0"/>
              <a:t>Василь Хмелюк –  </a:t>
            </a:r>
            <a:r>
              <a:rPr lang="uk-UA" dirty="0" err="1" smtClean="0"/>
              <a:t>“вроджений</a:t>
            </a:r>
            <a:r>
              <a:rPr lang="uk-UA" dirty="0" smtClean="0"/>
              <a:t> колорист ”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2320" y="1894114"/>
            <a:ext cx="4215209" cy="3331029"/>
          </a:xfrm>
        </p:spPr>
        <p:txBody>
          <a:bodyPr>
            <a:normAutofit/>
          </a:bodyPr>
          <a:lstStyle/>
          <a:p>
            <a:r>
              <a:rPr lang="uk-UA" sz="2000" dirty="0" smtClean="0"/>
              <a:t>Червоних </a:t>
            </a:r>
            <a:r>
              <a:rPr lang="uk-UA" sz="2000" dirty="0" err="1" smtClean="0"/>
              <a:t>яблок</a:t>
            </a:r>
            <a:r>
              <a:rPr lang="uk-UA" sz="2000" dirty="0" smtClean="0"/>
              <a:t> повний </a:t>
            </a:r>
            <a:r>
              <a:rPr lang="uk-UA" sz="2000" dirty="0" err="1" smtClean="0"/>
              <a:t>кош</a:t>
            </a:r>
            <a:endParaRPr lang="ru-RU" sz="2000" dirty="0" smtClean="0"/>
          </a:p>
          <a:p>
            <a:r>
              <a:rPr lang="uk-UA" sz="2000" dirty="0" smtClean="0"/>
              <a:t>                                         </a:t>
            </a:r>
          </a:p>
          <a:p>
            <a:r>
              <a:rPr lang="uk-UA" sz="2000" dirty="0" smtClean="0"/>
              <a:t> І виноградних ягід зграя...</a:t>
            </a:r>
            <a:endParaRPr lang="ru-RU" sz="2000" dirty="0" smtClean="0"/>
          </a:p>
          <a:p>
            <a:r>
              <a:rPr lang="uk-UA" sz="2000" dirty="0" smtClean="0"/>
              <a:t>                                         </a:t>
            </a:r>
          </a:p>
          <a:p>
            <a:r>
              <a:rPr lang="uk-UA" sz="2000" dirty="0" smtClean="0"/>
              <a:t> І кілька слів зів’ялих рож                     </a:t>
            </a:r>
            <a:endParaRPr lang="ru-RU" sz="2000" dirty="0" smtClean="0"/>
          </a:p>
          <a:p>
            <a:r>
              <a:rPr lang="uk-UA" sz="2000" dirty="0" smtClean="0"/>
              <a:t>                                        </a:t>
            </a:r>
          </a:p>
          <a:p>
            <a:r>
              <a:rPr lang="uk-UA" sz="2000" dirty="0" smtClean="0"/>
              <a:t>  У сонці синьому згоряє.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71598" y="796099"/>
            <a:ext cx="5225143" cy="4900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5499462"/>
            <a:ext cx="10911840" cy="757647"/>
          </a:xfrm>
        </p:spPr>
        <p:txBody>
          <a:bodyPr>
            <a:noAutofit/>
          </a:bodyPr>
          <a:lstStyle/>
          <a:p>
            <a:pPr algn="ctr"/>
            <a:r>
              <a:rPr lang="uk-UA" sz="2000" dirty="0" smtClean="0"/>
              <a:t>Трансляція </a:t>
            </a:r>
            <a:r>
              <a:rPr lang="uk-UA" sz="2000" dirty="0" smtClean="0"/>
              <a:t>в художню літературу елементів  живопису й архітектури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444137"/>
            <a:ext cx="5242560" cy="1828799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/>
              <a:t>І став тесати раб гарячий камінь, </a:t>
            </a:r>
          </a:p>
          <a:p>
            <a:r>
              <a:rPr lang="uk-UA" dirty="0" smtClean="0"/>
              <a:t>І все було палким в годину творчу: </a:t>
            </a:r>
          </a:p>
          <a:p>
            <a:r>
              <a:rPr lang="uk-UA" dirty="0" smtClean="0"/>
              <a:t>І небо, і земля, і камінь, і різець, </a:t>
            </a:r>
          </a:p>
          <a:p>
            <a:r>
              <a:rPr lang="uk-UA" dirty="0" smtClean="0"/>
              <a:t>І серце майстра; мов гарячий присок, </a:t>
            </a:r>
          </a:p>
          <a:p>
            <a:r>
              <a:rPr lang="uk-UA" dirty="0" smtClean="0"/>
              <a:t>Летіли з-під різця уламки дрібні. </a:t>
            </a:r>
          </a:p>
          <a:p>
            <a:r>
              <a:rPr lang="uk-UA" dirty="0" smtClean="0"/>
              <a:t>І згодом на розпеченім піску </a:t>
            </a:r>
          </a:p>
          <a:p>
            <a:r>
              <a:rPr lang="uk-UA" dirty="0" smtClean="0"/>
              <a:t>З’явився твір…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00892" y="418011"/>
            <a:ext cx="5904411" cy="17896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2263" y="2298700"/>
            <a:ext cx="4346938" cy="266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689714" y="1179783"/>
            <a:ext cx="2298586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34400" y="504734"/>
            <a:ext cx="3004365" cy="302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638800" y="4800601"/>
            <a:ext cx="3035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i="1" dirty="0" smtClean="0"/>
              <a:t>Мікеланджело «Мойсей»</a:t>
            </a:r>
            <a:endParaRPr lang="ru-RU" sz="1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8470900" y="3708400"/>
            <a:ext cx="313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i="1" dirty="0" smtClean="0"/>
              <a:t>Троїцький собор — історична пам'ятка  в  м. Новомосковську</a:t>
            </a:r>
            <a:endParaRPr lang="uk-UA" sz="1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" y="5194300"/>
            <a:ext cx="4152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i="1" dirty="0" smtClean="0">
                <a:solidFill>
                  <a:schemeClr val="tx2"/>
                </a:solidFill>
              </a:rPr>
              <a:t>Великий Сфінкс , Єгипет</a:t>
            </a:r>
            <a:endParaRPr lang="ru-RU" sz="1400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5328270"/>
            <a:ext cx="10911840" cy="105809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Маскультура – культура сучасного соціуму</a:t>
            </a:r>
            <a:endParaRPr lang="ru-RU" dirty="0"/>
          </a:p>
        </p:txBody>
      </p:sp>
      <p:pic>
        <p:nvPicPr>
          <p:cNvPr id="3074" name="Picture 2" descr="D:\MAMA\журналістика\сімейк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26684" y="1010653"/>
            <a:ext cx="2992428" cy="1991325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63159" y="1503948"/>
            <a:ext cx="1865657" cy="276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2591" y="3501188"/>
            <a:ext cx="2072435" cy="131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049" y="3344779"/>
            <a:ext cx="1676619" cy="1857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11910" y="3031958"/>
            <a:ext cx="2672502" cy="2054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6460" y="637674"/>
            <a:ext cx="2957942" cy="203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26068" y="1034715"/>
            <a:ext cx="1919283" cy="180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5181600"/>
            <a:ext cx="10911840" cy="855550"/>
          </a:xfrm>
        </p:spPr>
        <p:txBody>
          <a:bodyPr/>
          <a:lstStyle/>
          <a:p>
            <a:r>
              <a:rPr lang="uk-UA" dirty="0" smtClean="0"/>
              <a:t> Кіно -  синтез слова й рухомого образу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762" y="447402"/>
            <a:ext cx="3329863" cy="186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3900" y="432161"/>
            <a:ext cx="3314700" cy="248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45500" y="3328695"/>
            <a:ext cx="3192959" cy="2223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4700" y="3006725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0909" y="3316294"/>
            <a:ext cx="2065101" cy="217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82826" y="416197"/>
            <a:ext cx="2043119" cy="255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275630" y="2959100"/>
            <a:ext cx="38396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i="1" dirty="0" smtClean="0"/>
              <a:t>Кадри з фільму  </a:t>
            </a:r>
            <a:r>
              <a:rPr lang="uk-UA" sz="1400" i="1" dirty="0" err="1" smtClean="0"/>
              <a:t>“Тіні</a:t>
            </a:r>
            <a:r>
              <a:rPr lang="uk-UA" sz="1400" i="1" dirty="0" smtClean="0"/>
              <a:t> забутих </a:t>
            </a:r>
            <a:r>
              <a:rPr lang="uk-UA" sz="1400" i="1" dirty="0" err="1" smtClean="0"/>
              <a:t>предків”</a:t>
            </a:r>
            <a:endParaRPr lang="ru-RU" sz="14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4200" y="2374900"/>
            <a:ext cx="37465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i="1" dirty="0" smtClean="0"/>
              <a:t>Кадри з фільму </a:t>
            </a:r>
            <a:r>
              <a:rPr lang="uk-UA" sz="1400" i="1" dirty="0" err="1" smtClean="0"/>
              <a:t>“Роксолана”</a:t>
            </a:r>
            <a:endParaRPr lang="ru-RU" sz="1400" i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7817" y="431075"/>
            <a:ext cx="4319628" cy="1232626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Мистецтво єднає серця</a:t>
            </a:r>
            <a:endParaRPr lang="uk-UA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086599" y="2024742"/>
            <a:ext cx="4169489" cy="3563258"/>
          </a:xfrm>
        </p:spPr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015163" y="762000"/>
            <a:ext cx="5982537" cy="49022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Душа </a:t>
            </a:r>
            <a:r>
              <a:rPr lang="ru-RU" b="1" dirty="0" err="1" smtClean="0"/>
              <a:t>митця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Душа </a:t>
            </a:r>
            <a:r>
              <a:rPr lang="ru-RU" dirty="0" err="1" smtClean="0"/>
              <a:t>митця</a:t>
            </a:r>
            <a:r>
              <a:rPr lang="ru-RU" dirty="0" smtClean="0"/>
              <a:t> </a:t>
            </a:r>
            <a:r>
              <a:rPr lang="ru-RU" dirty="0" err="1" smtClean="0"/>
              <a:t>глибока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таємнича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err="1" smtClean="0"/>
              <a:t>Така</a:t>
            </a:r>
            <a:r>
              <a:rPr lang="ru-RU" dirty="0" smtClean="0"/>
              <a:t> проста </a:t>
            </a:r>
            <a:r>
              <a:rPr lang="ru-RU" dirty="0" err="1" smtClean="0"/>
              <a:t>водночас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складна,</a:t>
            </a:r>
            <a:br>
              <a:rPr lang="ru-RU" dirty="0" smtClean="0"/>
            </a:br>
            <a:r>
              <a:rPr lang="ru-RU" dirty="0" smtClean="0"/>
              <a:t>Вона </a:t>
            </a:r>
            <a:r>
              <a:rPr lang="ru-RU" dirty="0" err="1" smtClean="0"/>
              <a:t>літає</a:t>
            </a:r>
            <a:r>
              <a:rPr lang="ru-RU" dirty="0" smtClean="0"/>
              <a:t> </a:t>
            </a:r>
            <a:r>
              <a:rPr lang="ru-RU" dirty="0" err="1" smtClean="0"/>
              <a:t>десь</a:t>
            </a:r>
            <a:r>
              <a:rPr lang="ru-RU" dirty="0" smtClean="0"/>
              <a:t> не тут, а </a:t>
            </a:r>
            <a:r>
              <a:rPr lang="ru-RU" dirty="0" err="1" smtClean="0"/>
              <a:t>вище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На сотню </a:t>
            </a:r>
            <a:r>
              <a:rPr lang="ru-RU" dirty="0" err="1" smtClean="0"/>
              <a:t>чи</a:t>
            </a:r>
            <a:r>
              <a:rPr lang="ru-RU" dirty="0" smtClean="0"/>
              <a:t> на </a:t>
            </a:r>
            <a:r>
              <a:rPr lang="ru-RU" dirty="0" err="1" smtClean="0"/>
              <a:t>тисячу</a:t>
            </a:r>
            <a:r>
              <a:rPr lang="ru-RU" dirty="0" smtClean="0"/>
              <a:t> – одна.</a:t>
            </a:r>
            <a:br>
              <a:rPr lang="ru-RU" dirty="0" smtClean="0"/>
            </a:br>
            <a:r>
              <a:rPr lang="ru-RU" dirty="0" err="1" smtClean="0"/>
              <a:t>Буває</a:t>
            </a:r>
            <a:r>
              <a:rPr lang="ru-RU" dirty="0" smtClean="0"/>
              <a:t> </a:t>
            </a:r>
            <a:r>
              <a:rPr lang="ru-RU" dirty="0" err="1" smtClean="0"/>
              <a:t>неповторна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красива,</a:t>
            </a:r>
            <a:br>
              <a:rPr lang="ru-RU" dirty="0" smtClean="0"/>
            </a:b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пензлем</a:t>
            </a:r>
            <a:r>
              <a:rPr lang="ru-RU" dirty="0" smtClean="0"/>
              <a:t>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ручкою в руках,</a:t>
            </a:r>
            <a:br>
              <a:rPr lang="ru-RU" dirty="0" smtClean="0"/>
            </a:br>
            <a:r>
              <a:rPr lang="ru-RU" dirty="0" smtClean="0"/>
              <a:t>У </a:t>
            </a:r>
            <a:r>
              <a:rPr lang="ru-RU" dirty="0" err="1" smtClean="0"/>
              <a:t>ній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невідома</a:t>
            </a:r>
            <a:r>
              <a:rPr lang="ru-RU" dirty="0" smtClean="0"/>
              <a:t> </a:t>
            </a:r>
            <a:r>
              <a:rPr lang="ru-RU" dirty="0" err="1" smtClean="0"/>
              <a:t>світу</a:t>
            </a:r>
            <a:r>
              <a:rPr lang="ru-RU" dirty="0" smtClean="0"/>
              <a:t> сила,</a:t>
            </a:r>
            <a:br>
              <a:rPr lang="ru-RU" dirty="0" smtClean="0"/>
            </a:br>
            <a:r>
              <a:rPr lang="ru-RU" dirty="0" err="1" smtClean="0"/>
              <a:t>Котра</a:t>
            </a:r>
            <a:r>
              <a:rPr lang="ru-RU" dirty="0" smtClean="0"/>
              <a:t> </a:t>
            </a:r>
            <a:r>
              <a:rPr lang="ru-RU" dirty="0" err="1" smtClean="0"/>
              <a:t>дається</a:t>
            </a:r>
            <a:r>
              <a:rPr lang="ru-RU" dirty="0" smtClean="0"/>
              <a:t> </a:t>
            </a:r>
            <a:r>
              <a:rPr lang="ru-RU" dirty="0" err="1" smtClean="0"/>
              <a:t>лиш</a:t>
            </a:r>
            <a:r>
              <a:rPr lang="ru-RU" dirty="0" smtClean="0"/>
              <a:t> на небесах!...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4700" y="1829579"/>
            <a:ext cx="4140200" cy="396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719987" y="5391253"/>
            <a:ext cx="10911840" cy="1051560"/>
          </a:xfrm>
        </p:spPr>
        <p:txBody>
          <a:bodyPr rtlCol="0">
            <a:normAutofit/>
          </a:bodyPr>
          <a:lstStyle/>
          <a:p>
            <a:pPr algn="ctr" rtl="0"/>
            <a:r>
              <a:rPr lang="uk-UA" dirty="0" smtClean="0"/>
              <a:t>Види мистецтва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01353" y="577123"/>
            <a:ext cx="2991425" cy="199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947" y="3422820"/>
            <a:ext cx="2642889" cy="198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8573" y="3101545"/>
            <a:ext cx="2279329" cy="1825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65305" y="-7409330"/>
            <a:ext cx="3262063" cy="157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52266" y="614201"/>
            <a:ext cx="3389894" cy="199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951407" y="3731741"/>
            <a:ext cx="2563273" cy="178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72187" y="681802"/>
            <a:ext cx="2688482" cy="181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2214" y="3030678"/>
            <a:ext cx="2338574" cy="228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654255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6029" y="1431759"/>
            <a:ext cx="4846321" cy="4051204"/>
          </a:xfrm>
        </p:spPr>
        <p:txBody>
          <a:bodyPr>
            <a:normAutofit/>
          </a:bodyPr>
          <a:lstStyle/>
          <a:p>
            <a:pPr algn="l"/>
            <a:r>
              <a:rPr lang="ru-RU" sz="3200" dirty="0" err="1" smtClean="0">
                <a:solidFill>
                  <a:srgbClr val="0070C0"/>
                </a:solidFill>
              </a:rPr>
              <a:t>Принципи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</a:rPr>
              <a:t>культурологічного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</a:rPr>
              <a:t>підходу</a:t>
            </a:r>
            <a:r>
              <a:rPr lang="ru-RU" sz="3200" dirty="0" smtClean="0">
                <a:solidFill>
                  <a:srgbClr val="0070C0"/>
                </a:solidFill>
              </a:rPr>
              <a:t>: </a:t>
            </a:r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400" b="0" dirty="0" smtClean="0"/>
              <a:t>- </a:t>
            </a:r>
            <a:r>
              <a:rPr lang="ru-RU" sz="2400" b="0" dirty="0" err="1" smtClean="0"/>
              <a:t>культуровідповідність</a:t>
            </a:r>
            <a:r>
              <a:rPr lang="ru-RU" sz="2400" b="0" dirty="0" smtClean="0"/>
              <a:t>,</a:t>
            </a:r>
            <a:br>
              <a:rPr lang="ru-RU" sz="2400" b="0" dirty="0" smtClean="0"/>
            </a:br>
            <a:r>
              <a:rPr lang="ru-RU" sz="2400" b="0" dirty="0" smtClean="0"/>
              <a:t>- </a:t>
            </a:r>
            <a:r>
              <a:rPr lang="ru-RU" sz="2400" b="0" dirty="0" err="1" smtClean="0"/>
              <a:t>полікультурність</a:t>
            </a:r>
            <a:r>
              <a:rPr lang="ru-RU" sz="2400" b="0" dirty="0" smtClean="0"/>
              <a:t>, </a:t>
            </a:r>
            <a:br>
              <a:rPr lang="ru-RU" sz="2400" b="0" dirty="0" smtClean="0"/>
            </a:br>
            <a:r>
              <a:rPr lang="ru-RU" sz="2400" b="0" dirty="0" smtClean="0"/>
              <a:t>- </a:t>
            </a:r>
            <a:r>
              <a:rPr lang="ru-RU" sz="2400" b="0" dirty="0" err="1" smtClean="0"/>
              <a:t>культуротворчість</a:t>
            </a:r>
            <a:r>
              <a:rPr lang="ru-RU" sz="2400" b="0" dirty="0" smtClean="0"/>
              <a:t>, </a:t>
            </a:r>
            <a:br>
              <a:rPr lang="ru-RU" sz="2400" b="0" dirty="0" smtClean="0"/>
            </a:br>
            <a:r>
              <a:rPr lang="ru-RU" sz="2400" b="0" dirty="0" smtClean="0"/>
              <a:t>- </a:t>
            </a:r>
            <a:r>
              <a:rPr lang="ru-RU" sz="2400" b="0" dirty="0" err="1" smtClean="0"/>
              <a:t>інтегративність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11988" y="6087289"/>
            <a:ext cx="78377" cy="78379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8923" y="1034715"/>
            <a:ext cx="1547502" cy="2265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901" y="1034714"/>
            <a:ext cx="3100330" cy="4469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2700" y="3693695"/>
            <a:ext cx="1723283" cy="256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3168" y="890337"/>
            <a:ext cx="6893453" cy="1347537"/>
          </a:xfrm>
        </p:spPr>
        <p:txBody>
          <a:bodyPr>
            <a:normAutofit/>
          </a:bodyPr>
          <a:lstStyle/>
          <a:p>
            <a:pPr algn="l"/>
            <a:r>
              <a:rPr lang="uk-UA" sz="3200" dirty="0" smtClean="0"/>
              <a:t>Спільні засади </a:t>
            </a:r>
            <a:br>
              <a:rPr lang="uk-UA" sz="3200" dirty="0" smtClean="0"/>
            </a:br>
            <a:r>
              <a:rPr lang="uk-UA" sz="3200" dirty="0" smtClean="0"/>
              <a:t>різних видів мистецтв: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9874" y="3862136"/>
            <a:ext cx="6917515" cy="2526631"/>
          </a:xfrm>
        </p:spPr>
        <p:txBody>
          <a:bodyPr>
            <a:normAutofit fontScale="92500"/>
          </a:bodyPr>
          <a:lstStyle/>
          <a:p>
            <a:pPr lvl="0" algn="l"/>
            <a:r>
              <a:rPr lang="uk-UA" sz="2400" dirty="0" smtClean="0"/>
              <a:t>- </a:t>
            </a:r>
            <a:r>
              <a:rPr lang="uk-UA" sz="2400" b="1" dirty="0" smtClean="0"/>
              <a:t>положення</a:t>
            </a:r>
            <a:r>
              <a:rPr lang="uk-UA" sz="2400" dirty="0" smtClean="0"/>
              <a:t> (</a:t>
            </a:r>
            <a:r>
              <a:rPr lang="uk-UA" sz="2400" i="1" dirty="0" smtClean="0"/>
              <a:t>методи, напрямки, стилі…</a:t>
            </a:r>
            <a:r>
              <a:rPr lang="uk-UA" sz="2400" dirty="0" smtClean="0"/>
              <a:t>)</a:t>
            </a:r>
            <a:endParaRPr lang="ru-RU" sz="2400" dirty="0" smtClean="0"/>
          </a:p>
          <a:p>
            <a:pPr algn="l"/>
            <a:r>
              <a:rPr lang="uk-UA" sz="2400" dirty="0" smtClean="0"/>
              <a:t>- </a:t>
            </a:r>
            <a:r>
              <a:rPr lang="uk-UA" sz="2400" b="1" dirty="0" smtClean="0"/>
              <a:t>теми</a:t>
            </a:r>
            <a:r>
              <a:rPr lang="uk-UA" sz="2400" dirty="0" smtClean="0"/>
              <a:t> (</a:t>
            </a:r>
            <a:r>
              <a:rPr lang="uk-UA" sz="2400" i="1" dirty="0" smtClean="0"/>
              <a:t>кохання, боротьби, дружби, 		свободи, пошуку сенсу життя …</a:t>
            </a:r>
            <a:r>
              <a:rPr lang="uk-UA" sz="2400" dirty="0" smtClean="0"/>
              <a:t>)</a:t>
            </a:r>
            <a:endParaRPr lang="ru-RU" sz="2400" dirty="0" smtClean="0"/>
          </a:p>
          <a:p>
            <a:pPr algn="l"/>
            <a:r>
              <a:rPr lang="uk-UA" sz="2400" dirty="0" smtClean="0"/>
              <a:t>- </a:t>
            </a:r>
            <a:r>
              <a:rPr lang="uk-UA" sz="2400" b="1" dirty="0" smtClean="0"/>
              <a:t>поняття</a:t>
            </a:r>
            <a:r>
              <a:rPr lang="uk-UA" sz="2400" dirty="0" smtClean="0"/>
              <a:t> (</a:t>
            </a:r>
            <a:r>
              <a:rPr lang="uk-UA" sz="2400" i="1" dirty="0" smtClean="0"/>
              <a:t>добро, зло, правда, брехня, </a:t>
            </a:r>
          </a:p>
          <a:p>
            <a:pPr algn="l"/>
            <a:r>
              <a:rPr lang="uk-UA" sz="2400" i="1" dirty="0" smtClean="0"/>
              <a:t>             істина …</a:t>
            </a:r>
            <a:r>
              <a:rPr lang="uk-UA" sz="2400" dirty="0" smtClean="0"/>
              <a:t>)</a:t>
            </a:r>
            <a:endParaRPr lang="ru-RU" sz="2400" dirty="0" smtClean="0"/>
          </a:p>
          <a:p>
            <a:pPr lvl="0" algn="l"/>
            <a:r>
              <a:rPr lang="uk-UA" sz="2400" dirty="0" smtClean="0"/>
              <a:t>- </a:t>
            </a:r>
            <a:r>
              <a:rPr lang="uk-UA" sz="2400" b="1" dirty="0" smtClean="0"/>
              <a:t>терміни</a:t>
            </a:r>
            <a:r>
              <a:rPr lang="uk-UA" sz="2400" dirty="0" smtClean="0"/>
              <a:t> (</a:t>
            </a:r>
            <a:r>
              <a:rPr lang="uk-UA" sz="2400" i="1" dirty="0" smtClean="0"/>
              <a:t>пейзаж, етюд, портрет, елегія…</a:t>
            </a:r>
            <a:r>
              <a:rPr lang="uk-UA" sz="2400" dirty="0" smtClean="0"/>
              <a:t>)</a:t>
            </a:r>
            <a:endParaRPr lang="ru-RU" sz="2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6151" y="866274"/>
            <a:ext cx="3215247" cy="504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1728" y="718458"/>
            <a:ext cx="10363200" cy="177654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3600" dirty="0" smtClean="0"/>
              <a:t>Мистецький потенціал уроків </a:t>
            </a:r>
            <a:br>
              <a:rPr lang="uk-UA" sz="3600" dirty="0" smtClean="0"/>
            </a:br>
            <a:r>
              <a:rPr lang="uk-UA" sz="3600" dirty="0" smtClean="0"/>
              <a:t>літератури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63168" y="3644537"/>
            <a:ext cx="10363200" cy="2024743"/>
          </a:xfrm>
        </p:spPr>
        <p:txBody>
          <a:bodyPr>
            <a:noAutofit/>
          </a:bodyPr>
          <a:lstStyle/>
          <a:p>
            <a:pPr algn="l"/>
            <a:r>
              <a:rPr lang="uk-UA" dirty="0" smtClean="0"/>
              <a:t>- </a:t>
            </a:r>
            <a:r>
              <a:rPr lang="uk-UA" b="1" dirty="0" smtClean="0"/>
              <a:t>спонукання учнів до активного сприймання  музики, живопису, скульптури, фільмів, вистав тощо;</a:t>
            </a:r>
            <a:endParaRPr lang="uk-UA" b="1" strike="sngStrike" dirty="0" smtClean="0"/>
          </a:p>
          <a:p>
            <a:pPr algn="l"/>
            <a:r>
              <a:rPr lang="uk-UA" b="1" dirty="0" smtClean="0"/>
              <a:t>-  забезпечення єдності навчання і виховання;</a:t>
            </a:r>
          </a:p>
          <a:p>
            <a:pPr algn="l"/>
            <a:r>
              <a:rPr lang="uk-UA" b="1" dirty="0" smtClean="0"/>
              <a:t>- створення інтегрованого освітнього середовища;</a:t>
            </a:r>
          </a:p>
          <a:p>
            <a:pPr algn="l"/>
            <a:r>
              <a:rPr lang="ru-RU" dirty="0" smtClean="0"/>
              <a:t>- </a:t>
            </a:r>
            <a:r>
              <a:rPr lang="uk-UA" b="1" dirty="0" smtClean="0">
                <a:solidFill>
                  <a:schemeClr val="bg1">
                    <a:lumMod val="50000"/>
                  </a:schemeClr>
                </a:solidFill>
              </a:rPr>
              <a:t>розвиток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uk-UA" b="1" dirty="0" smtClean="0">
                <a:solidFill>
                  <a:schemeClr val="bg1">
                    <a:lumMod val="50000"/>
                  </a:schemeClr>
                </a:solidFill>
              </a:rPr>
              <a:t>емоційно-почуттєвої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bg1">
                    <a:lumMod val="50000"/>
                  </a:schemeClr>
                </a:solidFill>
              </a:rPr>
              <a:t>сфери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, нестандартного  </a:t>
            </a:r>
            <a:r>
              <a:rPr lang="uk-UA" b="1" dirty="0" smtClean="0">
                <a:solidFill>
                  <a:schemeClr val="bg1">
                    <a:lumMod val="50000"/>
                  </a:schemeClr>
                </a:solidFill>
              </a:rPr>
              <a:t>й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лог</a:t>
            </a:r>
            <a:r>
              <a:rPr lang="uk-UA" b="1" dirty="0" smtClean="0">
                <a:solidFill>
                  <a:schemeClr val="bg1">
                    <a:lumMod val="50000"/>
                  </a:schemeClr>
                </a:solidFill>
              </a:rPr>
              <a:t>і</a:t>
            </a:r>
            <a:r>
              <a:rPr lang="ru-RU" b="1" dirty="0" err="1" smtClean="0">
                <a:solidFill>
                  <a:schemeClr val="bg1">
                    <a:lumMod val="50000"/>
                  </a:schemeClr>
                </a:solidFill>
              </a:rPr>
              <a:t>чного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bg1">
                    <a:lumMod val="50000"/>
                  </a:schemeClr>
                </a:solidFill>
              </a:rPr>
              <a:t>мислення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algn="l">
              <a:buFontTx/>
              <a:buChar char="-"/>
            </a:pP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017" y="640081"/>
            <a:ext cx="4885509" cy="757646"/>
          </a:xfrm>
        </p:spPr>
        <p:txBody>
          <a:bodyPr rtlCol="0">
            <a:noAutofit/>
          </a:bodyPr>
          <a:lstStyle/>
          <a:p>
            <a:pPr algn="ctr"/>
            <a:r>
              <a:rPr lang="uk-UA" sz="2400" dirty="0" smtClean="0"/>
              <a:t>Барокові твори </a:t>
            </a:r>
            <a:r>
              <a:rPr lang="uk-UA" sz="2400" dirty="0" err="1" smtClean="0"/>
              <a:t>Зіновііїва</a:t>
            </a:r>
            <a:r>
              <a:rPr lang="uk-UA" sz="2400" dirty="0" smtClean="0"/>
              <a:t> та Величковського 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84245" y="4969041"/>
            <a:ext cx="3198682" cy="1145408"/>
          </a:xfrm>
        </p:spPr>
        <p:txBody>
          <a:bodyPr rtlCol="0">
            <a:normAutofit/>
          </a:bodyPr>
          <a:lstStyle/>
          <a:p>
            <a:pPr algn="ctr"/>
            <a:r>
              <a:rPr lang="uk-UA" sz="1600" i="1" dirty="0" smtClean="0">
                <a:solidFill>
                  <a:schemeClr val="tx1"/>
                </a:solidFill>
              </a:rPr>
              <a:t>«Святі великомучениці Варвара і Катерина»</a:t>
            </a: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272" y="1565136"/>
            <a:ext cx="2606474" cy="398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1374" y="1559330"/>
            <a:ext cx="2783173" cy="382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94103" y="962525"/>
            <a:ext cx="2363708" cy="385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1677" y="2129589"/>
            <a:ext cx="2007927" cy="3474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Бортнянський бароко 8 с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310743" y="5876108"/>
            <a:ext cx="304800" cy="304800"/>
          </a:xfrm>
          <a:prstGeom prst="rect">
            <a:avLst/>
          </a:prstGeom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6101730" y="5690936"/>
            <a:ext cx="2633196" cy="673769"/>
          </a:xfrm>
          <a:prstGeom prst="rect">
            <a:avLst/>
          </a:prstGeom>
        </p:spPr>
        <p:txBody>
          <a:bodyPr vert="horz" lIns="182880" tIns="0" rtlCol="0">
            <a:normAutofit/>
          </a:bodyPr>
          <a:lstStyle/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160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Реклинський</a:t>
            </a:r>
            <a:r>
              <a:rPr kumimoji="0" lang="uk-UA" sz="16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16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«Свята Уляна»</a:t>
            </a:r>
            <a:endParaRPr kumimoji="0" lang="ru-RU" sz="16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5647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0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3776" y="3332748"/>
            <a:ext cx="2739761" cy="457200"/>
          </a:xfrm>
        </p:spPr>
        <p:txBody>
          <a:bodyPr rtlCol="0">
            <a:noAutofit/>
          </a:bodyPr>
          <a:lstStyle/>
          <a:p>
            <a:pPr algn="ctr"/>
            <a:r>
              <a:rPr lang="uk-UA" sz="1600" i="1" dirty="0" smtClean="0">
                <a:solidFill>
                  <a:schemeClr val="tx1"/>
                </a:solidFill>
              </a:rPr>
              <a:t>Брама </a:t>
            </a:r>
            <a:r>
              <a:rPr lang="uk-UA" sz="1600" i="1" dirty="0" err="1" smtClean="0">
                <a:solidFill>
                  <a:schemeClr val="tx1"/>
                </a:solidFill>
              </a:rPr>
              <a:t>Заборівського</a:t>
            </a: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0628" y="961494"/>
            <a:ext cx="3566160" cy="2353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6005" y="641597"/>
            <a:ext cx="2817689" cy="261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8618" y="3767603"/>
            <a:ext cx="3657600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61670" y="1081911"/>
            <a:ext cx="2834641" cy="426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4896281" y="3444241"/>
            <a:ext cx="3136804" cy="702643"/>
          </a:xfrm>
          <a:prstGeom prst="rect">
            <a:avLst/>
          </a:prstGeom>
        </p:spPr>
        <p:txBody>
          <a:bodyPr vert="horz" lIns="118872" tIns="0" rtlCol="0" anchor="t">
            <a:noAutofit/>
          </a:bodyPr>
          <a:lstStyle/>
          <a:p>
            <a:pPr marL="0" marR="36576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Митрополичий будиночок на території Софії Київської 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2"/>
          <p:cNvSpPr txBox="1">
            <a:spLocks/>
          </p:cNvSpPr>
          <p:nvPr/>
        </p:nvSpPr>
        <p:spPr>
          <a:xfrm>
            <a:off x="1038155" y="5854567"/>
            <a:ext cx="3136804" cy="702643"/>
          </a:xfrm>
          <a:prstGeom prst="rect">
            <a:avLst/>
          </a:prstGeom>
        </p:spPr>
        <p:txBody>
          <a:bodyPr vert="horz" lIns="118872" tIns="0" rtlCol="0" anchor="t">
            <a:noAutofit/>
          </a:bodyPr>
          <a:lstStyle/>
          <a:p>
            <a:pPr marL="0" marR="36576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Будинок Лизогуба в Чернігові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8413513" y="5541748"/>
            <a:ext cx="3136804" cy="702643"/>
          </a:xfrm>
          <a:prstGeom prst="rect">
            <a:avLst/>
          </a:prstGeom>
        </p:spPr>
        <p:txBody>
          <a:bodyPr vert="horz" lIns="118872" tIns="0" rtlCol="0" anchor="t">
            <a:noAutofit/>
          </a:bodyPr>
          <a:lstStyle/>
          <a:p>
            <a:pPr marL="0" marR="36576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Собор святого Юра </a:t>
            </a:r>
          </a:p>
          <a:p>
            <a:pPr marL="0" marR="36576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Львові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8843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799" y="5334001"/>
            <a:ext cx="11101137" cy="1016000"/>
          </a:xfrm>
        </p:spPr>
        <p:txBody>
          <a:bodyPr rtlCol="0">
            <a:normAutofit fontScale="90000"/>
          </a:bodyPr>
          <a:lstStyle/>
          <a:p>
            <a:pPr algn="ctr"/>
            <a:r>
              <a:rPr lang="uk-UA" dirty="0" smtClean="0"/>
              <a:t>Сентименталізм як напрям </a:t>
            </a:r>
            <a:br>
              <a:rPr lang="uk-UA" dirty="0" smtClean="0"/>
            </a:br>
            <a:r>
              <a:rPr lang="uk-UA" dirty="0" smtClean="0"/>
              <a:t>в українському мистецтві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70579" y="4307305"/>
            <a:ext cx="2944221" cy="878306"/>
          </a:xfrm>
        </p:spPr>
        <p:txBody>
          <a:bodyPr rtlCol="0">
            <a:normAutofit/>
          </a:bodyPr>
          <a:lstStyle/>
          <a:p>
            <a:pPr algn="ctr"/>
            <a:r>
              <a:rPr lang="uk-UA" sz="1600" b="0" i="1" dirty="0" smtClean="0"/>
              <a:t>«Маруся» </a:t>
            </a:r>
          </a:p>
          <a:p>
            <a:pPr algn="ctr"/>
            <a:r>
              <a:rPr lang="uk-UA" sz="1600" b="0" i="1" dirty="0" smtClean="0"/>
              <a:t>Г.Квітка-Основ</a:t>
            </a:r>
            <a:r>
              <a:rPr lang="en-US" sz="1600" b="0" i="1" dirty="0" smtClean="0"/>
              <a:t>’</a:t>
            </a:r>
            <a:r>
              <a:rPr lang="uk-UA" sz="1600" b="0" i="1" dirty="0" err="1" smtClean="0"/>
              <a:t>яненко</a:t>
            </a:r>
            <a:endParaRPr lang="ru-RU" sz="1600" b="0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7779030" y="4559969"/>
            <a:ext cx="2856886" cy="709862"/>
          </a:xfrm>
        </p:spPr>
        <p:txBody>
          <a:bodyPr rtlCol="0">
            <a:normAutofit/>
          </a:bodyPr>
          <a:lstStyle/>
          <a:p>
            <a:pPr algn="ctr"/>
            <a:r>
              <a:rPr lang="uk-UA" sz="1600" b="0" i="1" dirty="0" smtClean="0"/>
              <a:t>В.Тропінін </a:t>
            </a:r>
          </a:p>
          <a:p>
            <a:pPr algn="ctr"/>
            <a:r>
              <a:rPr lang="uk-UA" sz="1600" b="0" i="1" dirty="0" smtClean="0"/>
              <a:t>«Дівчина з Поділля»</a:t>
            </a:r>
            <a:endParaRPr lang="ru-RU" sz="1600" b="0" i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78546" y="761567"/>
            <a:ext cx="2845024" cy="38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43635" y="534645"/>
            <a:ext cx="2578660" cy="3784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4495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DDBB83-77C1-4099-A0AA-289882E745E2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4873beb7-5857-4685-be1f-d57550cc96cc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528</Words>
  <Application>Microsoft Office PowerPoint</Application>
  <PresentationFormat>Произвольный</PresentationFormat>
  <Paragraphs>100</Paragraphs>
  <Slides>21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Аспект</vt:lpstr>
      <vt:lpstr>Різні види мистецтва на уроках мистецтва слова</vt:lpstr>
      <vt:lpstr>Маскультура – культура сучасного соціуму</vt:lpstr>
      <vt:lpstr>Види мистецтва</vt:lpstr>
      <vt:lpstr>Принципи культурологічного підходу:   - культуровідповідність, - полікультурність,  - культуротворчість,  - інтегративність </vt:lpstr>
      <vt:lpstr>Спільні засади  різних видів мистецтв:</vt:lpstr>
      <vt:lpstr>      Мистецький потенціал уроків  літератури  </vt:lpstr>
      <vt:lpstr>Барокові твори Зіновііїва та Величковського </vt:lpstr>
      <vt:lpstr>Слайд 8</vt:lpstr>
      <vt:lpstr>Сентименталізм як напрям  в українському мистецтві</vt:lpstr>
      <vt:lpstr>Романтична течія в українському мистецтві </vt:lpstr>
      <vt:lpstr>Слайд 11</vt:lpstr>
      <vt:lpstr>Слайд 12</vt:lpstr>
      <vt:lpstr> </vt:lpstr>
      <vt:lpstr>Імпресіонізм в українському мистецтві</vt:lpstr>
      <vt:lpstr>Поети-емігранти </vt:lpstr>
      <vt:lpstr>Візуалізація літератури через живопис </vt:lpstr>
      <vt:lpstr>Мистецький зв’язок музики й літератури </vt:lpstr>
      <vt:lpstr>Василь Хмелюк –  “вроджений колорист ”</vt:lpstr>
      <vt:lpstr>Трансляція в художню літературу елементів  живопису й архітектури</vt:lpstr>
      <vt:lpstr> Кіно -  синтез слова й рухомого образу</vt:lpstr>
      <vt:lpstr>Мистецтво єднає серця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2017-08-07T11:11:02Z</dcterms:created>
  <dcterms:modified xsi:type="dcterms:W3CDTF">2017-08-20T17:39:39Z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