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2" r:id="rId6"/>
    <p:sldId id="261" r:id="rId7"/>
    <p:sldId id="263" r:id="rId8"/>
    <p:sldId id="274" r:id="rId9"/>
    <p:sldId id="264" r:id="rId10"/>
    <p:sldId id="265" r:id="rId11"/>
    <p:sldId id="286" r:id="rId12"/>
    <p:sldId id="268" r:id="rId13"/>
    <p:sldId id="269" r:id="rId14"/>
    <p:sldId id="270" r:id="rId15"/>
    <p:sldId id="277" r:id="rId16"/>
    <p:sldId id="271" r:id="rId17"/>
    <p:sldId id="272" r:id="rId18"/>
    <p:sldId id="278" r:id="rId19"/>
    <p:sldId id="279" r:id="rId20"/>
    <p:sldId id="280" r:id="rId21"/>
    <p:sldId id="281" r:id="rId22"/>
    <p:sldId id="283" r:id="rId23"/>
    <p:sldId id="282" r:id="rId24"/>
    <p:sldId id="284" r:id="rId25"/>
    <p:sldId id="28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676" autoAdjust="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nigo-poisk.ru/persons/in/177444/" TargetMode="External"/><Relationship Id="rId13" Type="http://schemas.openxmlformats.org/officeDocument/2006/relationships/hyperlink" Target="https://siava.ru/forum/viewtopic.php?p=407474" TargetMode="External"/><Relationship Id="rId3" Type="http://schemas.openxmlformats.org/officeDocument/2006/relationships/hyperlink" Target="http://www.knigo-poisk.ru/books/item/in/99949/" TargetMode="External"/><Relationship Id="rId7" Type="http://schemas.openxmlformats.org/officeDocument/2006/relationships/hyperlink" Target="http://www.knigo-poisk.ru/books/item/in/223641/" TargetMode="External"/><Relationship Id="rId12" Type="http://schemas.openxmlformats.org/officeDocument/2006/relationships/hyperlink" Target="http://www.knigo-poisk.ru/books/item/in/303212/" TargetMode="External"/><Relationship Id="rId2" Type="http://schemas.openxmlformats.org/officeDocument/2006/relationships/hyperlink" Target="http://www.knigo-poisk.ru/persons/in/1438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knigo-poisk.ru/persons/in/39567/" TargetMode="External"/><Relationship Id="rId11" Type="http://schemas.openxmlformats.org/officeDocument/2006/relationships/hyperlink" Target="http://www.knigo-poisk.ru/persons/in/51182/" TargetMode="External"/><Relationship Id="rId5" Type="http://schemas.openxmlformats.org/officeDocument/2006/relationships/hyperlink" Target="http://www.knigo-poisk.ru/books/item/in/182220/" TargetMode="External"/><Relationship Id="rId15" Type="http://schemas.openxmlformats.org/officeDocument/2006/relationships/hyperlink" Target="http://stranamasterov.ru/node/745163" TargetMode="External"/><Relationship Id="rId10" Type="http://schemas.openxmlformats.org/officeDocument/2006/relationships/hyperlink" Target="http://www.knigo-poisk.ru/books/item/in/255465/" TargetMode="External"/><Relationship Id="rId4" Type="http://schemas.openxmlformats.org/officeDocument/2006/relationships/hyperlink" Target="http://www.knigo-poisk.ru/persons/in/12650/" TargetMode="External"/><Relationship Id="rId9" Type="http://schemas.openxmlformats.org/officeDocument/2006/relationships/hyperlink" Target="http://www.knigo-poisk.ru/persons/in/175165/" TargetMode="External"/><Relationship Id="rId14" Type="http://schemas.openxmlformats.org/officeDocument/2006/relationships/hyperlink" Target="https://infourok.ru/master-klass-po-tehnologii-tkachestvo-s-biserom-562309.html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Майстер клас </a:t>
            </a:r>
            <a:br>
              <a:rPr lang="uk-UA" dirty="0" smtClean="0"/>
            </a:br>
            <a:r>
              <a:rPr lang="uk-UA" dirty="0" smtClean="0"/>
              <a:t>«Основи техніки </a:t>
            </a:r>
            <a:br>
              <a:rPr lang="uk-UA" dirty="0" smtClean="0"/>
            </a:br>
            <a:r>
              <a:rPr lang="uk-UA" dirty="0" smtClean="0"/>
              <a:t>бісерного ткацтва»</a:t>
            </a:r>
            <a:br>
              <a:rPr lang="uk-UA" dirty="0" smtClean="0"/>
            </a:br>
            <a:r>
              <a:rPr lang="uk-UA" dirty="0" smtClean="0"/>
              <a:t>	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Підготувала </a:t>
            </a:r>
            <a:r>
              <a:rPr lang="uk-UA" dirty="0" smtClean="0"/>
              <a:t>вчитель </a:t>
            </a:r>
            <a:r>
              <a:rPr lang="uk-UA" dirty="0" smtClean="0"/>
              <a:t>трудового навчання </a:t>
            </a:r>
            <a:r>
              <a:rPr lang="uk-UA" dirty="0" err="1" smtClean="0"/>
              <a:t>Курахівської</a:t>
            </a:r>
            <a:r>
              <a:rPr lang="uk-UA" dirty="0" smtClean="0"/>
              <a:t> ЗОШ І – ІІІ ступенів № 5 </a:t>
            </a:r>
          </a:p>
          <a:p>
            <a:r>
              <a:rPr lang="uk-UA" dirty="0" err="1" smtClean="0"/>
              <a:t>Семікліт</a:t>
            </a:r>
            <a:r>
              <a:rPr lang="uk-UA" dirty="0" smtClean="0"/>
              <a:t> Ірина  Олексіївна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928694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Ткацтво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9458" name="Picture 2" descr="F:\СЕМИНАР\0_1b223_5b9a109a_L.jpg"/>
          <p:cNvPicPr>
            <a:picLocks noChangeAspect="1" noChangeArrowheads="1"/>
          </p:cNvPicPr>
          <p:nvPr/>
        </p:nvPicPr>
        <p:blipFill>
          <a:blip r:embed="rId2" cstate="print"/>
          <a:srcRect l="4073" r="6306" b="21242"/>
          <a:stretch>
            <a:fillRect/>
          </a:stretch>
        </p:blipFill>
        <p:spPr bwMode="auto">
          <a:xfrm>
            <a:off x="214282" y="1000108"/>
            <a:ext cx="3901993" cy="2571768"/>
          </a:xfrm>
          <a:prstGeom prst="rect">
            <a:avLst/>
          </a:prstGeom>
          <a:noFill/>
        </p:spPr>
      </p:pic>
      <p:pic>
        <p:nvPicPr>
          <p:cNvPr id="19460" name="Picture 4" descr="F:\СЕМИНАР\10b3eb5f98a6.jpg"/>
          <p:cNvPicPr>
            <a:picLocks noChangeAspect="1" noChangeArrowheads="1"/>
          </p:cNvPicPr>
          <p:nvPr/>
        </p:nvPicPr>
        <p:blipFill>
          <a:blip r:embed="rId3" cstate="print"/>
          <a:srcRect l="8761" t="6365" r="5823" b="8766"/>
          <a:stretch>
            <a:fillRect/>
          </a:stretch>
        </p:blipFill>
        <p:spPr bwMode="auto">
          <a:xfrm>
            <a:off x="357158" y="3214686"/>
            <a:ext cx="2786082" cy="2857520"/>
          </a:xfrm>
          <a:prstGeom prst="rect">
            <a:avLst/>
          </a:prstGeom>
          <a:noFill/>
        </p:spPr>
      </p:pic>
      <p:pic>
        <p:nvPicPr>
          <p:cNvPr id="19457" name="Picture 1" descr="F:\СЕМИНАР\b1e0e4e86cc964a08c78ab3b1c39aba3.jpg"/>
          <p:cNvPicPr>
            <a:picLocks noChangeAspect="1" noChangeArrowheads="1"/>
          </p:cNvPicPr>
          <p:nvPr/>
        </p:nvPicPr>
        <p:blipFill>
          <a:blip r:embed="rId4" cstate="print"/>
          <a:srcRect t="7211" b="9052"/>
          <a:stretch>
            <a:fillRect/>
          </a:stretch>
        </p:blipFill>
        <p:spPr bwMode="auto">
          <a:xfrm>
            <a:off x="2428860" y="4000504"/>
            <a:ext cx="2786082" cy="2332992"/>
          </a:xfrm>
          <a:prstGeom prst="rect">
            <a:avLst/>
          </a:prstGeom>
          <a:noFill/>
        </p:spPr>
      </p:pic>
      <p:pic>
        <p:nvPicPr>
          <p:cNvPr id="19461" name="Picture 5" descr="F:\СЕМИНАР\5432673a70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500570"/>
            <a:ext cx="3434520" cy="1785950"/>
          </a:xfrm>
          <a:prstGeom prst="rect">
            <a:avLst/>
          </a:prstGeom>
          <a:noFill/>
        </p:spPr>
      </p:pic>
      <p:pic>
        <p:nvPicPr>
          <p:cNvPr id="19459" name="Picture 3" descr="F:\СЕМИНАР\0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2500306"/>
            <a:ext cx="3286148" cy="2084090"/>
          </a:xfrm>
          <a:prstGeom prst="rect">
            <a:avLst/>
          </a:prstGeom>
          <a:noFill/>
        </p:spPr>
      </p:pic>
      <p:pic>
        <p:nvPicPr>
          <p:cNvPr id="19462" name="Picture 6" descr="F:\СЕМИНАР\16641200_12850.jpg"/>
          <p:cNvPicPr>
            <a:picLocks noChangeAspect="1" noChangeArrowheads="1"/>
          </p:cNvPicPr>
          <p:nvPr/>
        </p:nvPicPr>
        <p:blipFill>
          <a:blip r:embed="rId7" cstate="print"/>
          <a:srcRect t="34211" b="13157"/>
          <a:stretch>
            <a:fillRect/>
          </a:stretch>
        </p:blipFill>
        <p:spPr bwMode="auto">
          <a:xfrm>
            <a:off x="4429124" y="1142984"/>
            <a:ext cx="4524378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/>
              <a:t>Технологія виготовлення виробів, плетених із бісеру.</a:t>
            </a:r>
          </a:p>
          <a:p>
            <a:r>
              <a:rPr lang="uk-UA" dirty="0" smtClean="0"/>
              <a:t>Технологія виготовлення виробів із бісеру на дротяній основі.</a:t>
            </a:r>
          </a:p>
          <a:p>
            <a:r>
              <a:rPr lang="uk-UA" dirty="0" smtClean="0"/>
              <a:t>Технологія виготовлення писанок.</a:t>
            </a:r>
          </a:p>
          <a:p>
            <a:r>
              <a:rPr lang="uk-UA" dirty="0" smtClean="0"/>
              <a:t>Технологія виготовлення виробів, оздоблених українською народною вишивкою.</a:t>
            </a:r>
          </a:p>
          <a:p>
            <a:r>
              <a:rPr lang="uk-UA" dirty="0" smtClean="0"/>
              <a:t>Технологія ремонту та оновлення одягу.</a:t>
            </a:r>
          </a:p>
          <a:p>
            <a:r>
              <a:rPr lang="uk-UA" dirty="0" smtClean="0"/>
              <a:t>Технологія виготовлення виробів із шкіри.</a:t>
            </a:r>
          </a:p>
          <a:p>
            <a:r>
              <a:rPr lang="uk-UA" dirty="0" smtClean="0"/>
              <a:t>Технологія вишивання весільних рушників.</a:t>
            </a:r>
          </a:p>
          <a:p>
            <a:r>
              <a:rPr lang="uk-UA" dirty="0" smtClean="0"/>
              <a:t>Технологія вишивання сорочки.</a:t>
            </a:r>
          </a:p>
          <a:p>
            <a:r>
              <a:rPr lang="uk-UA" dirty="0" smtClean="0"/>
              <a:t>Технологія виготовлення прикрас.</a:t>
            </a:r>
          </a:p>
          <a:p>
            <a:r>
              <a:rPr lang="uk-UA" dirty="0" smtClean="0"/>
              <a:t>Технологія бісерного ткацтва.</a:t>
            </a:r>
          </a:p>
          <a:p>
            <a:endParaRPr lang="uk-UA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8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Обладнання для ткацтва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/>
          <a:lstStyle/>
          <a:p>
            <a:r>
              <a:rPr lang="uk-UA" dirty="0" smtClean="0"/>
              <a:t>Бісер (звичайний, стеклярус, рубка);  китайський,  чеський, японський; </a:t>
            </a:r>
          </a:p>
          <a:p>
            <a:r>
              <a:rPr lang="uk-UA" dirty="0" smtClean="0"/>
              <a:t>Нитки тонкі і міцні (шовкові, капронові, нейлонові);</a:t>
            </a:r>
          </a:p>
          <a:p>
            <a:r>
              <a:rPr lang="uk-UA" dirty="0" smtClean="0"/>
              <a:t>Бісерні голки №№10,12;</a:t>
            </a:r>
          </a:p>
          <a:p>
            <a:r>
              <a:rPr lang="uk-UA" dirty="0" err="1" smtClean="0"/>
              <a:t>Нитковтягувач</a:t>
            </a:r>
            <a:r>
              <a:rPr lang="uk-UA" dirty="0" smtClean="0"/>
              <a:t>; </a:t>
            </a:r>
          </a:p>
          <a:p>
            <a:r>
              <a:rPr lang="uk-UA" dirty="0" smtClean="0"/>
              <a:t>Ножиці; </a:t>
            </a:r>
          </a:p>
          <a:p>
            <a:r>
              <a:rPr lang="uk-UA" dirty="0" err="1" smtClean="0"/>
              <a:t>Менажниця</a:t>
            </a:r>
            <a:r>
              <a:rPr lang="uk-UA" dirty="0" smtClean="0"/>
              <a:t> або серветка;</a:t>
            </a:r>
          </a:p>
          <a:p>
            <a:r>
              <a:rPr lang="uk-UA" dirty="0" smtClean="0"/>
              <a:t>Станок .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uk-UA" dirty="0"/>
          </a:p>
        </p:txBody>
      </p:sp>
      <p:pic>
        <p:nvPicPr>
          <p:cNvPr id="4" name="Picture 3" descr="F:\СЕМИНАР\МК бісерне ткацтво\Слайд15.JPG"/>
          <p:cNvPicPr>
            <a:picLocks noChangeAspect="1" noChangeArrowheads="1"/>
          </p:cNvPicPr>
          <p:nvPr/>
        </p:nvPicPr>
        <p:blipFill>
          <a:blip r:embed="rId2" cstate="print"/>
          <a:srcRect l="55469" t="54167" r="3906" b="5208"/>
          <a:stretch>
            <a:fillRect/>
          </a:stretch>
        </p:blipFill>
        <p:spPr bwMode="auto">
          <a:xfrm>
            <a:off x="4786314" y="3536157"/>
            <a:ext cx="4143404" cy="31075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Види станків для бісерного ткацтва</a:t>
            </a:r>
            <a:endParaRPr lang="uk-UA" dirty="0"/>
          </a:p>
        </p:txBody>
      </p:sp>
      <p:pic>
        <p:nvPicPr>
          <p:cNvPr id="16387" name="Picture 3" descr="F:\СЕМИНАР\МК бісерне ткацтво\Нова папка\Нова папка\frantsuzhenka_big_1.jpg"/>
          <p:cNvPicPr>
            <a:picLocks noChangeAspect="1" noChangeArrowheads="1"/>
          </p:cNvPicPr>
          <p:nvPr/>
        </p:nvPicPr>
        <p:blipFill>
          <a:blip r:embed="rId2" cstate="print"/>
          <a:srcRect t="18182" b="27273"/>
          <a:stretch>
            <a:fillRect/>
          </a:stretch>
        </p:blipFill>
        <p:spPr bwMode="auto">
          <a:xfrm>
            <a:off x="5572132" y="1214422"/>
            <a:ext cx="3143272" cy="1714512"/>
          </a:xfrm>
          <a:prstGeom prst="rect">
            <a:avLst/>
          </a:prstGeom>
          <a:noFill/>
        </p:spPr>
      </p:pic>
      <p:pic>
        <p:nvPicPr>
          <p:cNvPr id="16388" name="Picture 4" descr="F:\СЕМИНАР\МК бісерне ткацтво\Нова папка\Нова папка\harkov-stanok_i_ramki_dlya_biseropleteniya_vyshivaniya_krestikom_biserom_-_6_modeley_7616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785794"/>
            <a:ext cx="2857520" cy="2390792"/>
          </a:xfrm>
          <a:prstGeom prst="rect">
            <a:avLst/>
          </a:prstGeom>
          <a:noFill/>
        </p:spPr>
      </p:pic>
      <p:pic>
        <p:nvPicPr>
          <p:cNvPr id="16386" name="Picture 2" descr="F:\СЕМИНАР\МК бісерне ткацтво\Нова папка\Нова папка\65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786058"/>
            <a:ext cx="4286280" cy="1878917"/>
          </a:xfrm>
          <a:prstGeom prst="rect">
            <a:avLst/>
          </a:prstGeom>
          <a:noFill/>
        </p:spPr>
      </p:pic>
      <p:pic>
        <p:nvPicPr>
          <p:cNvPr id="16385" name="Picture 1" descr="F:\СЕМИНАР\МК бісерне ткацтво\Нова папка\Нова папка\54f236016.jpeg"/>
          <p:cNvPicPr>
            <a:picLocks noChangeAspect="1" noChangeArrowheads="1"/>
          </p:cNvPicPr>
          <p:nvPr/>
        </p:nvPicPr>
        <p:blipFill>
          <a:blip r:embed="rId5" cstate="print"/>
          <a:srcRect l="14182" t="20794" r="8522" b="18480"/>
          <a:stretch>
            <a:fillRect/>
          </a:stretch>
        </p:blipFill>
        <p:spPr bwMode="auto">
          <a:xfrm>
            <a:off x="5214942" y="2643182"/>
            <a:ext cx="3562765" cy="2143140"/>
          </a:xfrm>
          <a:prstGeom prst="rect">
            <a:avLst/>
          </a:prstGeom>
          <a:noFill/>
        </p:spPr>
      </p:pic>
      <p:pic>
        <p:nvPicPr>
          <p:cNvPr id="9" name="Picture 1" descr="F:\СЕМИНАР\МК бісерне ткацтво\Нова папка\Нова папка\stanki-i-ramki-dlya-rukodeliya--08d7-1336002563227695-1-big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 l="7408" t="4815" r="9247" b="15730"/>
          <a:stretch>
            <a:fillRect/>
          </a:stretch>
        </p:blipFill>
        <p:spPr bwMode="auto">
          <a:xfrm>
            <a:off x="2643174" y="4214818"/>
            <a:ext cx="3214710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F:\СЕМИНАР\МК бісерне ткацтво\Нова папка\Нова папка\image10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4429132"/>
            <a:ext cx="3253945" cy="2071678"/>
          </a:xfrm>
          <a:prstGeom prst="rect">
            <a:avLst/>
          </a:prstGeom>
          <a:noFill/>
        </p:spPr>
      </p:pic>
      <p:pic>
        <p:nvPicPr>
          <p:cNvPr id="15364" name="Picture 4" descr="F:\СЕМИНАР\МК бісерне ткацтво\Нова папка\Нова папка\tut_making_stanok_02.gif"/>
          <p:cNvPicPr>
            <a:picLocks noChangeAspect="1" noChangeArrowheads="1"/>
          </p:cNvPicPr>
          <p:nvPr/>
        </p:nvPicPr>
        <p:blipFill>
          <a:blip r:embed="rId3" cstate="print"/>
          <a:srcRect t="12500" b="12500"/>
          <a:stretch>
            <a:fillRect/>
          </a:stretch>
        </p:blipFill>
        <p:spPr bwMode="auto">
          <a:xfrm>
            <a:off x="142844" y="4572008"/>
            <a:ext cx="4893102" cy="2000264"/>
          </a:xfrm>
          <a:prstGeom prst="rect">
            <a:avLst/>
          </a:prstGeom>
          <a:noFill/>
        </p:spPr>
      </p:pic>
      <p:pic>
        <p:nvPicPr>
          <p:cNvPr id="15366" name="Picture 6" descr="F:\СЕМИНАР\МК бісерне ткацтво\Нова папка\Нова папка\56ac1c5a1bfc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0"/>
            <a:ext cx="4501734" cy="4066566"/>
          </a:xfrm>
          <a:prstGeom prst="rect">
            <a:avLst/>
          </a:prstGeom>
          <a:noFill/>
        </p:spPr>
      </p:pic>
      <p:pic>
        <p:nvPicPr>
          <p:cNvPr id="15365" name="Picture 5" descr="F:\СЕМИНАР\МК бісерне ткацтво\Нова папка\Нова папка\04.jpg"/>
          <p:cNvPicPr>
            <a:picLocks noChangeAspect="1" noChangeArrowheads="1"/>
          </p:cNvPicPr>
          <p:nvPr/>
        </p:nvPicPr>
        <p:blipFill>
          <a:blip r:embed="rId5" cstate="print"/>
          <a:srcRect t="12156" r="45112"/>
          <a:stretch>
            <a:fillRect/>
          </a:stretch>
        </p:blipFill>
        <p:spPr bwMode="auto">
          <a:xfrm>
            <a:off x="5143504" y="214290"/>
            <a:ext cx="3786214" cy="4023511"/>
          </a:xfrm>
          <a:prstGeom prst="rect">
            <a:avLst/>
          </a:prstGeom>
          <a:noFill/>
        </p:spPr>
      </p:pic>
      <p:pic>
        <p:nvPicPr>
          <p:cNvPr id="15362" name="Picture 2" descr="F:\СЕМИНАР\МК бісерне ткацтво\Нова папка\Нова папка\biser.info_17219860954ac912773ada5_o.jpg"/>
          <p:cNvPicPr>
            <a:picLocks noChangeAspect="1" noChangeArrowheads="1"/>
          </p:cNvPicPr>
          <p:nvPr/>
        </p:nvPicPr>
        <p:blipFill>
          <a:blip r:embed="rId6" cstate="print"/>
          <a:srcRect l="17489" t="34081" r="8520" b="10313"/>
          <a:stretch>
            <a:fillRect/>
          </a:stretch>
        </p:blipFill>
        <p:spPr bwMode="auto">
          <a:xfrm>
            <a:off x="1403648" y="1988840"/>
            <a:ext cx="5323283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/>
          <a:lstStyle/>
          <a:p>
            <a:pPr algn="ctr"/>
            <a:r>
              <a:rPr lang="uk-UA" dirty="0" smtClean="0"/>
              <a:t>Схеми для ткацтва</a:t>
            </a:r>
            <a:endParaRPr lang="uk-UA" dirty="0"/>
          </a:p>
        </p:txBody>
      </p:sp>
      <p:pic>
        <p:nvPicPr>
          <p:cNvPr id="8195" name="Picture 3" descr="F:\СЕМИНАР\МК бісерне ткацтво\Нова папка\схемы-браслетов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928669"/>
            <a:ext cx="8215370" cy="5668605"/>
          </a:xfrm>
          <a:prstGeom prst="rect">
            <a:avLst/>
          </a:prstGeom>
          <a:noFill/>
        </p:spPr>
      </p:pic>
      <p:pic>
        <p:nvPicPr>
          <p:cNvPr id="8193" name="Picture 1" descr="F:\СЕМИНАР\МК бісерне ткацтво\Нова папка\siava.ru_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3947"/>
          <a:stretch>
            <a:fillRect/>
          </a:stretch>
        </p:blipFill>
        <p:spPr bwMode="auto">
          <a:xfrm>
            <a:off x="2285984" y="1071546"/>
            <a:ext cx="4417572" cy="5214974"/>
          </a:xfrm>
          <a:prstGeom prst="rect">
            <a:avLst/>
          </a:prstGeom>
          <a:noFill/>
        </p:spPr>
      </p:pic>
      <p:pic>
        <p:nvPicPr>
          <p:cNvPr id="8194" name="Picture 2" descr="F:\СЕМИНАР\МК бісерне ткацтво\Нова папка\m005.jpg"/>
          <p:cNvPicPr>
            <a:picLocks noChangeAspect="1" noChangeArrowheads="1"/>
          </p:cNvPicPr>
          <p:nvPr/>
        </p:nvPicPr>
        <p:blipFill>
          <a:blip r:embed="rId4" cstate="print"/>
          <a:srcRect t="6604"/>
          <a:stretch>
            <a:fillRect/>
          </a:stretch>
        </p:blipFill>
        <p:spPr bwMode="auto">
          <a:xfrm>
            <a:off x="2643174" y="1857364"/>
            <a:ext cx="3625355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200" b="1" dirty="0" smtClean="0"/>
              <a:t>Правила безпечної праці </a:t>
            </a:r>
            <a:br>
              <a:rPr lang="uk-UA" sz="3200" b="1" dirty="0" smtClean="0"/>
            </a:br>
            <a:r>
              <a:rPr lang="uk-UA" sz="3200" b="1" dirty="0" smtClean="0"/>
              <a:t>та санітарно-гігієнічні вимоги </a:t>
            </a:r>
            <a:br>
              <a:rPr lang="uk-UA" sz="3200" b="1" dirty="0" smtClean="0"/>
            </a:br>
            <a:r>
              <a:rPr lang="uk-UA" sz="3200" b="1" dirty="0" smtClean="0"/>
              <a:t>під час виготовлення виробів з бісеру</a:t>
            </a:r>
            <a:endParaRPr lang="uk-UA" sz="32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endParaRPr lang="uk-UA" dirty="0" smtClean="0"/>
          </a:p>
          <a:p>
            <a:pPr lvl="0"/>
            <a:r>
              <a:rPr lang="uk-UA" sz="2800" dirty="0" smtClean="0"/>
              <a:t>Перед початком роботи підготувати робоче місце.</a:t>
            </a:r>
          </a:p>
          <a:p>
            <a:pPr lvl="0"/>
            <a:r>
              <a:rPr lang="uk-UA" sz="2800" dirty="0" smtClean="0"/>
              <a:t>Сидіти прямо, не нахиляючи низько голову.</a:t>
            </a:r>
          </a:p>
          <a:p>
            <a:pPr lvl="0"/>
            <a:r>
              <a:rPr lang="uk-UA" sz="2800" dirty="0" smtClean="0"/>
              <a:t>Роботу виконувати при достатньому освітленні.</a:t>
            </a:r>
          </a:p>
          <a:p>
            <a:pPr lvl="0"/>
            <a:r>
              <a:rPr lang="uk-UA" sz="2800" dirty="0" smtClean="0"/>
              <a:t>Через кожні 40-50 </a:t>
            </a:r>
            <a:r>
              <a:rPr lang="uk-UA" sz="2800" dirty="0" err="1" smtClean="0"/>
              <a:t>хв</a:t>
            </a:r>
            <a:r>
              <a:rPr lang="uk-UA" sz="2800" dirty="0" smtClean="0"/>
              <a:t> роботи робити перерву на 5-10 хв.</a:t>
            </a:r>
          </a:p>
          <a:p>
            <a:pPr lvl="0"/>
            <a:r>
              <a:rPr lang="uk-UA" sz="2800" dirty="0" smtClean="0"/>
              <a:t>Г</a:t>
            </a:r>
            <a:r>
              <a:rPr lang="uk-UA" sz="2800" dirty="0" smtClean="0"/>
              <a:t>олки </a:t>
            </a:r>
            <a:r>
              <a:rPr lang="uk-UA" sz="2800" dirty="0" smtClean="0"/>
              <a:t>зберігати в гольнику.</a:t>
            </a:r>
          </a:p>
          <a:p>
            <a:pPr lvl="0"/>
            <a:r>
              <a:rPr lang="uk-UA" sz="2800" dirty="0" smtClean="0"/>
              <a:t>Не можна вколювати голку в одяг.</a:t>
            </a:r>
          </a:p>
          <a:p>
            <a:pPr lvl="0"/>
            <a:r>
              <a:rPr lang="uk-UA" sz="2800" dirty="0" smtClean="0"/>
              <a:t>Не користуватися іржавими голками.</a:t>
            </a:r>
          </a:p>
          <a:p>
            <a:pPr lvl="0"/>
            <a:r>
              <a:rPr lang="uk-UA" sz="2800" dirty="0" smtClean="0"/>
              <a:t>Не брати голку до рота.</a:t>
            </a:r>
          </a:p>
          <a:p>
            <a:pPr lvl="0"/>
            <a:r>
              <a:rPr lang="uk-UA" sz="2800" dirty="0" smtClean="0"/>
              <a:t>Ножиці класти зімкнутими лезами на стіл.</a:t>
            </a:r>
          </a:p>
          <a:p>
            <a:pPr lvl="0"/>
            <a:r>
              <a:rPr lang="uk-UA" sz="2800" dirty="0" smtClean="0"/>
              <a:t>Ножиці передавати </a:t>
            </a:r>
            <a:r>
              <a:rPr lang="uk-UA" sz="2800" dirty="0" smtClean="0"/>
              <a:t>кільцями вперед, тримаючи за зімкнуті леза.</a:t>
            </a:r>
          </a:p>
          <a:p>
            <a:pPr lvl="0"/>
            <a:r>
              <a:rPr lang="uk-UA" sz="2800" dirty="0" smtClean="0"/>
              <a:t>Роботу тримати на відстані 25-30 см від очей. </a:t>
            </a:r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200" dirty="0" smtClean="0"/>
              <a:t>Ткацтво однією голкою декоративними нитками основи</a:t>
            </a:r>
            <a:br>
              <a:rPr lang="uk-UA" sz="3200" dirty="0" smtClean="0"/>
            </a:br>
            <a:r>
              <a:rPr lang="uk-UA" sz="3200" dirty="0" smtClean="0"/>
              <a:t>1</a:t>
            </a:r>
            <a:endParaRPr lang="uk-UA" sz="3200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3643306" y="1928802"/>
            <a:ext cx="5043494" cy="4426122"/>
          </a:xfrm>
        </p:spPr>
        <p:txBody>
          <a:bodyPr>
            <a:normAutofit fontScale="92500" lnSpcReduction="20000"/>
          </a:bodyPr>
          <a:lstStyle/>
          <a:p>
            <a:r>
              <a:rPr lang="uk-UA" dirty="0" smtClean="0"/>
              <a:t>Натягти необхідну кількість ниток основи на станок. Їх повинно бути на одну більше, ніж  бісерин за схемою;</a:t>
            </a:r>
          </a:p>
          <a:p>
            <a:r>
              <a:rPr lang="uk-UA" dirty="0" smtClean="0"/>
              <a:t>Закріпити робочу (уточну) нитку </a:t>
            </a:r>
            <a:r>
              <a:rPr lang="uk-UA" dirty="0" err="1" smtClean="0"/>
              <a:t>“сковзаючим”</a:t>
            </a:r>
            <a:r>
              <a:rPr lang="uk-UA" dirty="0" smtClean="0"/>
              <a:t> вузлом на крайній лівій нитці основи;</a:t>
            </a:r>
          </a:p>
          <a:p>
            <a:r>
              <a:rPr lang="uk-UA" dirty="0" smtClean="0"/>
              <a:t>Набрати на голку бісер відповідно до схеми, провести робочу нитку під нитками основи зліва направо і притиснути бісерини знизу так, щоб між нитками основи було по одній бісерині;</a:t>
            </a:r>
            <a:endParaRPr lang="uk-UA" dirty="0"/>
          </a:p>
        </p:txBody>
      </p:sp>
      <p:pic>
        <p:nvPicPr>
          <p:cNvPr id="5" name="Picture 6" descr="F:\СЕМИНАР\МК бісерне ткацтво\Слайд2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7812" t="21875" r="60156" b="13541"/>
          <a:stretch>
            <a:fillRect/>
          </a:stretch>
        </p:blipFill>
        <p:spPr bwMode="auto">
          <a:xfrm>
            <a:off x="571472" y="1928802"/>
            <a:ext cx="2929006" cy="44291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2</a:t>
            </a:r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3571868" y="2143116"/>
            <a:ext cx="5114932" cy="4211809"/>
          </a:xfrm>
        </p:spPr>
        <p:txBody>
          <a:bodyPr/>
          <a:lstStyle/>
          <a:p>
            <a:r>
              <a:rPr lang="uk-UA" dirty="0" smtClean="0"/>
              <a:t>Натиснути пальцем на нитки основи, щоб вони щільно прилягали  до робочої нитки;</a:t>
            </a:r>
          </a:p>
          <a:p>
            <a:r>
              <a:rPr lang="uk-UA" dirty="0" err="1" smtClean="0"/>
              <a:t>Продіти</a:t>
            </a:r>
            <a:r>
              <a:rPr lang="uk-UA" dirty="0" smtClean="0"/>
              <a:t> голку крізь всі бісерини так, щоб робоча нитка пролягала над нитками основи;</a:t>
            </a:r>
            <a:endParaRPr lang="uk-UA" dirty="0"/>
          </a:p>
        </p:txBody>
      </p:sp>
      <p:pic>
        <p:nvPicPr>
          <p:cNvPr id="1026" name="Picture 2" descr="F:\СЕМИНАР\МК бісерне ткацтво\Слайд2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6367" t="14806" r="56486" b="9722"/>
          <a:stretch>
            <a:fillRect/>
          </a:stretch>
        </p:blipFill>
        <p:spPr bwMode="auto">
          <a:xfrm>
            <a:off x="428596" y="1000109"/>
            <a:ext cx="2484703" cy="3786214"/>
          </a:xfrm>
          <a:prstGeom prst="rect">
            <a:avLst/>
          </a:prstGeom>
          <a:noFill/>
        </p:spPr>
      </p:pic>
      <p:pic>
        <p:nvPicPr>
          <p:cNvPr id="1027" name="Picture 3" descr="F:\СЕМИНАР\МК бісерне ткацтво\Нова папка\siava.ru_1.jpg"/>
          <p:cNvPicPr>
            <a:picLocks noChangeAspect="1" noChangeArrowheads="1"/>
          </p:cNvPicPr>
          <p:nvPr/>
        </p:nvPicPr>
        <p:blipFill>
          <a:blip r:embed="rId3" cstate="print"/>
          <a:srcRect t="63125"/>
          <a:stretch>
            <a:fillRect/>
          </a:stretch>
        </p:blipFill>
        <p:spPr bwMode="auto">
          <a:xfrm>
            <a:off x="500034" y="5072074"/>
            <a:ext cx="2295525" cy="1404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3</a:t>
            </a:r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3428992" y="1571612"/>
            <a:ext cx="5257808" cy="4783313"/>
          </a:xfrm>
        </p:spPr>
        <p:txBody>
          <a:bodyPr/>
          <a:lstStyle/>
          <a:p>
            <a:r>
              <a:rPr lang="uk-UA" dirty="0" smtClean="0"/>
              <a:t>Вирівняти ряд бісерин;</a:t>
            </a:r>
          </a:p>
          <a:p>
            <a:r>
              <a:rPr lang="uk-UA" dirty="0" smtClean="0"/>
              <a:t>Другий і всі наступні ряди виконувати аналогічно першому, відповідно до схеми;</a:t>
            </a:r>
          </a:p>
          <a:p>
            <a:r>
              <a:rPr lang="uk-UA" dirty="0" smtClean="0"/>
              <a:t>Закінчивши роботу, обрізати нитки основи зі станка, заправити їх у бісерні ряди і відрізати зайве;</a:t>
            </a:r>
            <a:endParaRPr lang="uk-UA" dirty="0"/>
          </a:p>
        </p:txBody>
      </p:sp>
      <p:pic>
        <p:nvPicPr>
          <p:cNvPr id="2050" name="Picture 2" descr="F:\СЕМИНАР\МК бісерне ткацтво\Слайд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6585" t="13745" r="63126" b="14262"/>
          <a:stretch>
            <a:fillRect/>
          </a:stretch>
        </p:blipFill>
        <p:spPr bwMode="auto">
          <a:xfrm>
            <a:off x="357158" y="1062228"/>
            <a:ext cx="2857520" cy="5093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СЕМИНАР\МК бісерне ткацтво\Слайд3.JPG"/>
          <p:cNvPicPr>
            <a:picLocks noChangeAspect="1" noChangeArrowheads="1"/>
          </p:cNvPicPr>
          <p:nvPr/>
        </p:nvPicPr>
        <p:blipFill>
          <a:blip r:embed="rId2" cstate="print"/>
          <a:srcRect l="8499" t="11248" r="2396" b="10632"/>
          <a:stretch>
            <a:fillRect/>
          </a:stretch>
        </p:blipFill>
        <p:spPr bwMode="auto">
          <a:xfrm>
            <a:off x="142844" y="285728"/>
            <a:ext cx="8800269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З'єднання окремо зітканих полотен </a:t>
            </a:r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3857620" y="1928801"/>
            <a:ext cx="4829180" cy="442612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/>
              <a:t>При виготовленні складних виробів виникає потреба з'єднати окремо зіткані полотна.  </a:t>
            </a:r>
          </a:p>
          <a:p>
            <a:r>
              <a:rPr lang="uk-UA" dirty="0" smtClean="0"/>
              <a:t> В такому випадку треба розташувати полотна таким чином, щоб співпадали бісерини верхнього та нижнього рядів і зшити їх голкою через крайні бісерини;</a:t>
            </a:r>
            <a:endParaRPr lang="uk-UA" dirty="0"/>
          </a:p>
        </p:txBody>
      </p:sp>
      <p:pic>
        <p:nvPicPr>
          <p:cNvPr id="3077" name="Picture 5" descr="http://photoshare.ru/data/36/36076/1/3xejpv-yi3.jpg?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51260" t="3226" r="23110" b="22581"/>
          <a:stretch>
            <a:fillRect/>
          </a:stretch>
        </p:blipFill>
        <p:spPr bwMode="auto">
          <a:xfrm>
            <a:off x="1000100" y="1857363"/>
            <a:ext cx="2000264" cy="38338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229600" cy="1143000"/>
          </a:xfrm>
        </p:spPr>
        <p:txBody>
          <a:bodyPr/>
          <a:lstStyle/>
          <a:p>
            <a:pPr algn="ctr"/>
            <a:r>
              <a:rPr lang="uk-UA" dirty="0" smtClean="0"/>
              <a:t>Заправка робочої нитки</a:t>
            </a:r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3286116" y="1857365"/>
            <a:ext cx="5400684" cy="449756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dirty="0" smtClean="0"/>
              <a:t>При виготовленні великих полотен робоча нитка часто закінчується. Тому, щоб не зіпсувати зовнішній вигляд роботи, її потрібно правильно закріпити:</a:t>
            </a:r>
          </a:p>
          <a:p>
            <a:r>
              <a:rPr lang="uk-UA" dirty="0" smtClean="0"/>
              <a:t>Після останнього сплетеного ряду пропустити нитку через 2 – 3 бісерини передостаннього ряду зліва направо;</a:t>
            </a:r>
          </a:p>
          <a:p>
            <a:r>
              <a:rPr lang="uk-UA" dirty="0" smtClean="0"/>
              <a:t>Нову робочу нитку протягти через 2 – 3 бісерини останнього ряду </a:t>
            </a:r>
            <a:r>
              <a:rPr lang="uk-UA" dirty="0" err="1" smtClean="0"/>
              <a:t>зправа</a:t>
            </a:r>
            <a:r>
              <a:rPr lang="uk-UA" dirty="0" smtClean="0"/>
              <a:t> наліво і закріпити на крайній лівій нитці основи </a:t>
            </a:r>
            <a:r>
              <a:rPr lang="uk-UA" dirty="0" err="1" smtClean="0"/>
              <a:t>“сковзаючим”</a:t>
            </a:r>
            <a:r>
              <a:rPr lang="uk-UA" dirty="0" smtClean="0"/>
              <a:t> вузлом;</a:t>
            </a:r>
          </a:p>
          <a:p>
            <a:pPr>
              <a:buNone/>
            </a:pPr>
            <a:r>
              <a:rPr lang="uk-UA" dirty="0" smtClean="0"/>
              <a:t>Якщо виріб </a:t>
            </a:r>
            <a:r>
              <a:rPr lang="uk-UA" dirty="0" smtClean="0"/>
              <a:t>дозволяє </a:t>
            </a:r>
            <a:r>
              <a:rPr lang="uk-UA" dirty="0" smtClean="0"/>
              <a:t>зробити декілька таких </a:t>
            </a:r>
            <a:r>
              <a:rPr lang="uk-UA" dirty="0" smtClean="0"/>
              <a:t>вузлів, </a:t>
            </a:r>
            <a:r>
              <a:rPr lang="uk-UA" dirty="0" smtClean="0"/>
              <a:t>щоб закріпити нитку, розташовуючи їх між бісеринами для непомітності. </a:t>
            </a:r>
          </a:p>
          <a:p>
            <a:endParaRPr lang="uk-UA" dirty="0"/>
          </a:p>
        </p:txBody>
      </p:sp>
      <p:pic>
        <p:nvPicPr>
          <p:cNvPr id="7169" name="Picture 1" descr="F:\СЕМИНАР\МК бісерне ткацтво\Нова папка\siava.ru_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4360" t="3985" r="23691"/>
          <a:stretch>
            <a:fillRect/>
          </a:stretch>
        </p:blipFill>
        <p:spPr bwMode="auto">
          <a:xfrm>
            <a:off x="714348" y="1785927"/>
            <a:ext cx="2152836" cy="1571636"/>
          </a:xfrm>
          <a:prstGeom prst="rect">
            <a:avLst/>
          </a:prstGeom>
          <a:noFill/>
        </p:spPr>
      </p:pic>
      <p:pic>
        <p:nvPicPr>
          <p:cNvPr id="7170" name="Picture 2" descr="F:\СЕМИНАР\МК бісерне ткацтво\Нова папка\siava.ru_8.jpg"/>
          <p:cNvPicPr>
            <a:picLocks noChangeAspect="1" noChangeArrowheads="1"/>
          </p:cNvPicPr>
          <p:nvPr/>
        </p:nvPicPr>
        <p:blipFill>
          <a:blip r:embed="rId3" cstate="print"/>
          <a:srcRect l="1816" t="50626" r="52784" b="8124"/>
          <a:stretch>
            <a:fillRect/>
          </a:stretch>
        </p:blipFill>
        <p:spPr bwMode="auto">
          <a:xfrm>
            <a:off x="714348" y="3429000"/>
            <a:ext cx="1660500" cy="1461240"/>
          </a:xfrm>
          <a:prstGeom prst="rect">
            <a:avLst/>
          </a:prstGeom>
          <a:noFill/>
        </p:spPr>
      </p:pic>
      <p:pic>
        <p:nvPicPr>
          <p:cNvPr id="7171" name="Picture 3" descr="F:\СЕМИНАР\МК бісерне ткацтво\Нова папка\siava.ru_8.jpg"/>
          <p:cNvPicPr>
            <a:picLocks noChangeAspect="1" noChangeArrowheads="1"/>
          </p:cNvPicPr>
          <p:nvPr/>
        </p:nvPicPr>
        <p:blipFill>
          <a:blip r:embed="rId3" cstate="print"/>
          <a:srcRect l="3632" t="1875" r="40072" b="58750"/>
          <a:stretch>
            <a:fillRect/>
          </a:stretch>
        </p:blipFill>
        <p:spPr bwMode="auto">
          <a:xfrm>
            <a:off x="714348" y="5000636"/>
            <a:ext cx="2214578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Обробка країв виробу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214810" y="2214554"/>
            <a:ext cx="4471990" cy="2928958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Бісерними підвісками або окремими намистинами можна прикрасити край як готової роботи, так і зробити це в процесі  </a:t>
            </a:r>
            <a:r>
              <a:rPr lang="uk-UA" dirty="0" err="1" smtClean="0"/>
              <a:t>виплітання</a:t>
            </a:r>
            <a:r>
              <a:rPr lang="uk-UA" dirty="0" smtClean="0"/>
              <a:t>. </a:t>
            </a:r>
            <a:endParaRPr lang="uk-UA" dirty="0"/>
          </a:p>
        </p:txBody>
      </p:sp>
      <p:pic>
        <p:nvPicPr>
          <p:cNvPr id="5" name="Picture 1" descr="F:\СЕМИНАР\МК бісерне ткацтво\Нова папка\siava.ru_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3334284" cy="4433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Кінцева обробка виробів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214423"/>
            <a:ext cx="3400420" cy="4929222"/>
          </a:xfrm>
        </p:spPr>
        <p:txBody>
          <a:bodyPr>
            <a:normAutofit/>
          </a:bodyPr>
          <a:lstStyle/>
          <a:p>
            <a:r>
              <a:rPr lang="uk-UA" dirty="0" smtClean="0"/>
              <a:t>Після зняття виробу зі станка нитки основи приховують, протягуючи їх через бісерини;</a:t>
            </a:r>
          </a:p>
          <a:p>
            <a:r>
              <a:rPr lang="uk-UA" dirty="0" smtClean="0"/>
              <a:t>Краї виробів оформлюють  торочками, підвісками, фурнітурою.</a:t>
            </a:r>
            <a:endParaRPr lang="uk-UA" dirty="0"/>
          </a:p>
        </p:txBody>
      </p:sp>
      <p:sp>
        <p:nvSpPr>
          <p:cNvPr id="10" name="Місце для вмісту 9"/>
          <p:cNvSpPr>
            <a:spLocks noGrp="1"/>
          </p:cNvSpPr>
          <p:nvPr>
            <p:ph sz="half" idx="2"/>
          </p:nvPr>
        </p:nvSpPr>
        <p:spPr>
          <a:xfrm>
            <a:off x="3929058" y="1142984"/>
            <a:ext cx="4857784" cy="5429288"/>
          </a:xfrm>
        </p:spPr>
        <p:txBody>
          <a:bodyPr>
            <a:normAutofit/>
          </a:bodyPr>
          <a:lstStyle/>
          <a:p>
            <a:r>
              <a:rPr lang="uk-UA" sz="1800" dirty="0" smtClean="0"/>
              <a:t>Заправка першої нитки основи</a:t>
            </a:r>
          </a:p>
          <a:p>
            <a:endParaRPr lang="uk-UA" sz="1800" dirty="0" smtClean="0"/>
          </a:p>
          <a:p>
            <a:endParaRPr lang="uk-UA" sz="1800" dirty="0" smtClean="0"/>
          </a:p>
          <a:p>
            <a:endParaRPr lang="uk-UA" sz="1800" dirty="0" smtClean="0"/>
          </a:p>
          <a:p>
            <a:pPr>
              <a:buNone/>
            </a:pPr>
            <a:endParaRPr lang="uk-UA" sz="1800" dirty="0" smtClean="0"/>
          </a:p>
          <a:p>
            <a:endParaRPr lang="uk-UA" sz="1800" dirty="0" smtClean="0"/>
          </a:p>
          <a:p>
            <a:endParaRPr lang="uk-UA" sz="1800" dirty="0" smtClean="0"/>
          </a:p>
          <a:p>
            <a:endParaRPr lang="uk-UA" sz="1800" dirty="0" smtClean="0"/>
          </a:p>
          <a:p>
            <a:endParaRPr lang="uk-UA" sz="1800" dirty="0" smtClean="0"/>
          </a:p>
          <a:p>
            <a:r>
              <a:rPr lang="uk-UA" sz="1800" dirty="0" smtClean="0"/>
              <a:t>Заправка наступних ниток основи</a:t>
            </a:r>
          </a:p>
          <a:p>
            <a:endParaRPr lang="uk-UA" sz="1800" dirty="0" smtClean="0"/>
          </a:p>
          <a:p>
            <a:endParaRPr lang="uk-UA" sz="1800" dirty="0" smtClean="0"/>
          </a:p>
          <a:p>
            <a:endParaRPr lang="uk-UA" dirty="0"/>
          </a:p>
        </p:txBody>
      </p:sp>
      <p:pic>
        <p:nvPicPr>
          <p:cNvPr id="11" name="Picture 5" descr="F:\СЕМИНАР\МК бісерне ткацтво\Нова папка\siava.ru_18.jpg"/>
          <p:cNvPicPr>
            <a:picLocks noChangeAspect="1" noChangeArrowheads="1"/>
          </p:cNvPicPr>
          <p:nvPr/>
        </p:nvPicPr>
        <p:blipFill>
          <a:blip r:embed="rId2" cstate="print"/>
          <a:srcRect t="11539" r="38900" b="46922"/>
          <a:stretch>
            <a:fillRect/>
          </a:stretch>
        </p:blipFill>
        <p:spPr bwMode="auto">
          <a:xfrm>
            <a:off x="5000628" y="1571612"/>
            <a:ext cx="2643206" cy="2378912"/>
          </a:xfrm>
          <a:prstGeom prst="rect">
            <a:avLst/>
          </a:prstGeom>
          <a:noFill/>
        </p:spPr>
      </p:pic>
      <p:pic>
        <p:nvPicPr>
          <p:cNvPr id="12" name="Picture 6" descr="F:\СЕМИНАР\МК бісерне ткацтво\Нова папка\siava.ru_18.jpg"/>
          <p:cNvPicPr>
            <a:picLocks noChangeAspect="1" noChangeArrowheads="1"/>
          </p:cNvPicPr>
          <p:nvPr/>
        </p:nvPicPr>
        <p:blipFill>
          <a:blip r:embed="rId2" cstate="print"/>
          <a:srcRect l="39715" t="60000" r="6822" b="1922"/>
          <a:stretch>
            <a:fillRect/>
          </a:stretch>
        </p:blipFill>
        <p:spPr bwMode="auto">
          <a:xfrm>
            <a:off x="5143504" y="4429132"/>
            <a:ext cx="2428892" cy="2290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Використана література: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rmAutofit fontScale="85000" lnSpcReduction="20000"/>
          </a:bodyPr>
          <a:lstStyle/>
          <a:p>
            <a:endParaRPr lang="uk-UA" dirty="0" smtClean="0"/>
          </a:p>
          <a:p>
            <a:r>
              <a:rPr lang="ru-RU" u="sng" dirty="0" err="1" smtClean="0">
                <a:solidFill>
                  <a:schemeClr val="accent1">
                    <a:lumMod val="75000"/>
                  </a:schemeClr>
                </a:solidFill>
                <a:hlinkClick r:id="rId2"/>
              </a:rPr>
              <a:t>Ляукина</a:t>
            </a:r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  <a:hlinkClick r:id="rId2"/>
              </a:rPr>
              <a:t> М.В.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  <a:hlinkClick r:id="rId3"/>
              </a:rPr>
              <a:t>Бисер. Техника. Приемы. Изделия</a:t>
            </a:r>
            <a:endParaRPr lang="ru-RU" b="1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  <a:hlinkClick r:id="rId4"/>
              </a:rPr>
              <a:t>Терешкович Т.А.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  <a:hlinkClick r:id="rId5"/>
              </a:rPr>
              <a:t>Школа вязания крючком</a:t>
            </a:r>
            <a:endParaRPr lang="ru-RU" b="1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u="sng" dirty="0" err="1" smtClean="0">
                <a:solidFill>
                  <a:schemeClr val="accent1">
                    <a:lumMod val="75000"/>
                  </a:schemeClr>
                </a:solidFill>
                <a:hlinkClick r:id="rId6"/>
              </a:rPr>
              <a:t>Кэмбелл</a:t>
            </a:r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  <a:hlinkClick r:id="rId6"/>
              </a:rPr>
              <a:t> Д.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  <a:hlinkClick r:id="rId7"/>
              </a:rPr>
              <a:t>Серьги. 30 различных дизайнов</a:t>
            </a:r>
            <a:endParaRPr lang="ru-RU" b="1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  <a:hlinkClick r:id="rId8"/>
              </a:rPr>
              <a:t>Кузьмина Е.В.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ru-RU" u="sng" dirty="0" err="1" smtClean="0">
                <a:solidFill>
                  <a:schemeClr val="accent1">
                    <a:lumMod val="75000"/>
                  </a:schemeClr>
                </a:solidFill>
                <a:hlinkClick r:id="rId9"/>
              </a:rPr>
              <a:t>Четина</a:t>
            </a:r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  <a:hlinkClick r:id="rId9"/>
              </a:rPr>
              <a:t> Е.В.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  <a:hlinkClick r:id="rId10"/>
              </a:rPr>
              <a:t>Бисер в интерьере</a:t>
            </a:r>
            <a:endParaRPr lang="ru-RU" b="1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  <a:hlinkClick r:id="rId11"/>
              </a:rPr>
              <a:t>Тимченко Э.А.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  <a:hlinkClick r:id="rId12"/>
              </a:rPr>
              <a:t>Энциклопедия бисерного рукоделия</a:t>
            </a:r>
            <a:endParaRPr lang="ru-RU" b="1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hlinkClick r:id="rId13"/>
              </a:rPr>
              <a:t>https://siava.ru/forum/viewtopic.php?p=407474#407474</a:t>
            </a:r>
            <a:endParaRPr lang="uk-UA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hlinkClick r:id="rId14"/>
              </a:rPr>
              <a:t>https://infourok.ru/master-klass-po-tehnologii-tkachestvo-s-biserom-562309.html</a:t>
            </a:r>
            <a:endParaRPr lang="uk-UA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hlinkClick r:id="rId15"/>
              </a:rPr>
              <a:t>http://stranamasterov.ru/node/745163</a:t>
            </a:r>
            <a:endParaRPr lang="uk-UA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pPr>
              <a:buNone/>
            </a:pPr>
            <a:endParaRPr lang="uk-UA" dirty="0" smtClean="0"/>
          </a:p>
          <a:p>
            <a:pPr algn="ctr">
              <a:buNone/>
            </a:pP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Дякую за увагу!</a:t>
            </a:r>
          </a:p>
          <a:p>
            <a:pPr>
              <a:buNone/>
            </a:pPr>
            <a:endParaRPr lang="uk-UA" dirty="0" smtClean="0"/>
          </a:p>
          <a:p>
            <a:pPr algn="ctr">
              <a:buNone/>
            </a:pP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Бажаю Вам натхнення</a:t>
            </a:r>
          </a:p>
          <a:p>
            <a:pPr algn="ctr">
              <a:buNone/>
            </a:pP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у творчому пошуку </a:t>
            </a:r>
          </a:p>
          <a:p>
            <a:pPr algn="ctr">
              <a:buNone/>
            </a:pP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 щоб не згасло прагнення</a:t>
            </a:r>
          </a:p>
          <a:p>
            <a:pPr algn="ctr">
              <a:buNone/>
            </a:pP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пізнавати нове</a:t>
            </a:r>
          </a:p>
          <a:p>
            <a:pPr algn="ctr">
              <a:buNone/>
            </a:pPr>
            <a:endParaRPr lang="uk-UA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42876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		</a:t>
            </a:r>
            <a:r>
              <a:rPr lang="ru-RU" sz="2200" b="1" dirty="0" smtClean="0"/>
              <a:t>МОДА </a:t>
            </a:r>
            <a:r>
              <a:rPr lang="uk-UA" sz="2200" b="1" dirty="0" smtClean="0"/>
              <a:t>РАНО ЧИ ПІЗНО ВИХОДИТЬ ІЗ МОДИ,</a:t>
            </a:r>
            <a:br>
              <a:rPr lang="uk-UA" sz="2200" b="1" dirty="0" smtClean="0"/>
            </a:br>
            <a:r>
              <a:rPr lang="uk-UA" sz="2200" b="1" dirty="0" smtClean="0"/>
              <a:t> 				А СТИЛЬ – НІКОЛИ.</a:t>
            </a:r>
            <a:br>
              <a:rPr lang="uk-UA" sz="2200" b="1" dirty="0" smtClean="0"/>
            </a:br>
            <a:r>
              <a:rPr lang="uk-UA" sz="2200" b="1" dirty="0" smtClean="0"/>
              <a:t>							КОКО ШАНЕЛЬ</a:t>
            </a:r>
            <a:r>
              <a:rPr lang="uk-UA" sz="2200" dirty="0" smtClean="0"/>
              <a:t/>
            </a:r>
            <a:br>
              <a:rPr lang="uk-UA" sz="2200" dirty="0" smtClean="0"/>
            </a:br>
            <a:r>
              <a:rPr lang="uk-UA" sz="2000" dirty="0" smtClean="0"/>
              <a:t> А що може бути стильніше за ексклюзивний аксесуар ручної роботи?</a:t>
            </a:r>
            <a:endParaRPr lang="uk-UA" sz="2000" dirty="0"/>
          </a:p>
        </p:txBody>
      </p:sp>
      <p:pic>
        <p:nvPicPr>
          <p:cNvPr id="2050" name="Picture 2" descr="F:\СЕМИНАР\МК бісерне ткацтво\Слайд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43798" r="1175"/>
          <a:stretch>
            <a:fillRect/>
          </a:stretch>
        </p:blipFill>
        <p:spPr bwMode="auto">
          <a:xfrm>
            <a:off x="285720" y="2643182"/>
            <a:ext cx="8709287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F:\СЕМИНАР\e8ca7952a3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4793254" cy="3718196"/>
          </a:xfrm>
          <a:prstGeom prst="rect">
            <a:avLst/>
          </a:prstGeom>
          <a:noFill/>
        </p:spPr>
      </p:pic>
      <p:pic>
        <p:nvPicPr>
          <p:cNvPr id="3075" name="Picture 3" descr="F:\СЕМИНАР\МК бісерне ткацтво\Моделі-аналоги\origina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708920"/>
            <a:ext cx="5317824" cy="3988369"/>
          </a:xfrm>
          <a:prstGeom prst="rect">
            <a:avLst/>
          </a:prstGeom>
          <a:noFill/>
        </p:spPr>
      </p:pic>
      <p:pic>
        <p:nvPicPr>
          <p:cNvPr id="3077" name="Picture 5" descr="F:\СЕМИНАР\eoHnFsIlS8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9550" y="199719"/>
            <a:ext cx="4166827" cy="52455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28694"/>
          </a:xfrm>
        </p:spPr>
        <p:txBody>
          <a:bodyPr/>
          <a:lstStyle/>
          <a:p>
            <a:pPr algn="ctr"/>
            <a:r>
              <a:rPr lang="uk-UA" dirty="0" smtClean="0"/>
              <a:t>Застосування бісеру: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286280"/>
          </a:xfrm>
        </p:spPr>
        <p:txBody>
          <a:bodyPr/>
          <a:lstStyle/>
          <a:p>
            <a:endParaRPr lang="uk-UA" dirty="0" smtClean="0"/>
          </a:p>
          <a:p>
            <a:endParaRPr lang="uk-UA" dirty="0" smtClean="0"/>
          </a:p>
          <a:p>
            <a:r>
              <a:rPr lang="uk-UA" dirty="0" smtClean="0"/>
              <a:t>Низання;</a:t>
            </a:r>
          </a:p>
          <a:p>
            <a:r>
              <a:rPr lang="uk-UA" dirty="0" smtClean="0"/>
              <a:t>Плетіння;</a:t>
            </a:r>
          </a:p>
          <a:p>
            <a:r>
              <a:rPr lang="uk-UA" dirty="0" smtClean="0"/>
              <a:t>Вишивка;</a:t>
            </a:r>
          </a:p>
          <a:p>
            <a:r>
              <a:rPr lang="uk-UA" dirty="0" smtClean="0"/>
              <a:t>Плетіння з бісером (спицями або гачком);</a:t>
            </a:r>
          </a:p>
          <a:p>
            <a:r>
              <a:rPr lang="uk-UA" dirty="0" smtClean="0"/>
              <a:t>Ткацтво.</a:t>
            </a:r>
          </a:p>
          <a:p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Плетіння, низання</a:t>
            </a:r>
            <a:endParaRPr lang="uk-UA" dirty="0"/>
          </a:p>
        </p:txBody>
      </p:sp>
      <p:sp>
        <p:nvSpPr>
          <p:cNvPr id="5" name="Місце для вмісту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2530" name="Picture 2" descr="F:\СЕМИНАР\МК бісерне ткацтво\Нова папка\Нова папка\monastirckoe_pletenie_biserom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00109"/>
            <a:ext cx="3786214" cy="2521508"/>
          </a:xfrm>
          <a:prstGeom prst="rect">
            <a:avLst/>
          </a:prstGeom>
          <a:noFill/>
        </p:spPr>
      </p:pic>
      <p:pic>
        <p:nvPicPr>
          <p:cNvPr id="22532" name="Picture 4" descr="F:\СЕМИНАР\МК бісерне ткацтво\Нова папка\Нова папка\945dab0a115159210ab0e162e74c59e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643314"/>
            <a:ext cx="3857652" cy="2893239"/>
          </a:xfrm>
          <a:prstGeom prst="rect">
            <a:avLst/>
          </a:prstGeom>
          <a:noFill/>
        </p:spPr>
      </p:pic>
      <p:pic>
        <p:nvPicPr>
          <p:cNvPr id="22531" name="Picture 3" descr="F:\СЕМИНАР\МК бісерне ткацтво\Нова папка\Нова папка\10_82a1b5bd2cc6d0dcc7cd7890e8871982_1390751663.jpg"/>
          <p:cNvPicPr>
            <a:picLocks noChangeAspect="1" noChangeArrowheads="1"/>
          </p:cNvPicPr>
          <p:nvPr/>
        </p:nvPicPr>
        <p:blipFill>
          <a:blip r:embed="rId4" cstate="print"/>
          <a:srcRect l="6667" t="6289" r="2222" b="4094"/>
          <a:stretch>
            <a:fillRect/>
          </a:stretch>
        </p:blipFill>
        <p:spPr bwMode="auto">
          <a:xfrm>
            <a:off x="4114055" y="1052735"/>
            <a:ext cx="3698305" cy="5141545"/>
          </a:xfrm>
          <a:prstGeom prst="rect">
            <a:avLst/>
          </a:prstGeom>
          <a:noFill/>
        </p:spPr>
      </p:pic>
      <p:pic>
        <p:nvPicPr>
          <p:cNvPr id="22529" name="Picture 1" descr="F:\СЕМИНАР\МК бісерне ткацтво\Нова папка\Нова папка\biseropletenye_cvetov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5235" y="3573016"/>
            <a:ext cx="4181865" cy="3142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/>
          <a:lstStyle/>
          <a:p>
            <a:r>
              <a:rPr lang="uk-UA" dirty="0" smtClean="0"/>
              <a:t>Вишивка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21509" name="Picture 5" descr="F:\СЕМИНАР\МК бісерне ткацтво\Нова папка\Нова папка\8636_img_big.jpg"/>
          <p:cNvPicPr>
            <a:picLocks noChangeAspect="1" noChangeArrowheads="1"/>
          </p:cNvPicPr>
          <p:nvPr/>
        </p:nvPicPr>
        <p:blipFill>
          <a:blip r:embed="rId2" cstate="print"/>
          <a:srcRect r="-1105" b="1"/>
          <a:stretch>
            <a:fillRect/>
          </a:stretch>
        </p:blipFill>
        <p:spPr bwMode="auto">
          <a:xfrm>
            <a:off x="5504927" y="142852"/>
            <a:ext cx="3353321" cy="4870324"/>
          </a:xfrm>
          <a:prstGeom prst="rect">
            <a:avLst/>
          </a:prstGeom>
          <a:noFill/>
        </p:spPr>
      </p:pic>
      <p:pic>
        <p:nvPicPr>
          <p:cNvPr id="21507" name="Picture 3" descr="F:\СЕМИНАР\МК бісерне ткацтво\Нова папка\Нова папка\e3c0b2416e411dd749686f2d328796d0.jpeg"/>
          <p:cNvPicPr>
            <a:picLocks noChangeAspect="1" noChangeArrowheads="1"/>
          </p:cNvPicPr>
          <p:nvPr/>
        </p:nvPicPr>
        <p:blipFill>
          <a:blip r:embed="rId3" cstate="print"/>
          <a:srcRect t="8621" b="10344"/>
          <a:stretch>
            <a:fillRect/>
          </a:stretch>
        </p:blipFill>
        <p:spPr bwMode="auto">
          <a:xfrm>
            <a:off x="142844" y="3286124"/>
            <a:ext cx="4143372" cy="3357586"/>
          </a:xfrm>
          <a:prstGeom prst="rect">
            <a:avLst/>
          </a:prstGeom>
          <a:noFill/>
        </p:spPr>
      </p:pic>
      <p:pic>
        <p:nvPicPr>
          <p:cNvPr id="21505" name="Picture 1" descr="F:\СЕМИНАР\МК бісерне ткацтво\Нова папка\Нова папка\827letnee_lukoshko_sire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143248"/>
            <a:ext cx="4488334" cy="3429024"/>
          </a:xfrm>
          <a:prstGeom prst="rect">
            <a:avLst/>
          </a:prstGeom>
          <a:noFill/>
        </p:spPr>
      </p:pic>
      <p:pic>
        <p:nvPicPr>
          <p:cNvPr id="21506" name="Picture 2" descr="F:\СЕМИНАР\МК бісерне ткацтво\Нова папка\Нова папка\1132013.jpg"/>
          <p:cNvPicPr>
            <a:picLocks noChangeAspect="1" noChangeArrowheads="1"/>
          </p:cNvPicPr>
          <p:nvPr/>
        </p:nvPicPr>
        <p:blipFill>
          <a:blip r:embed="rId5" cstate="print"/>
          <a:srcRect l="9245" t="2311" r="12172" b="5238"/>
          <a:stretch>
            <a:fillRect/>
          </a:stretch>
        </p:blipFill>
        <p:spPr bwMode="auto">
          <a:xfrm>
            <a:off x="1331640" y="1196752"/>
            <a:ext cx="3643338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F:\СЕМИНАР\МК бісерне ткацтво\Нова папка\Нова папка\98129571_Alexander_McQueenbiserplate_krasnoebard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3929090" cy="4710864"/>
          </a:xfrm>
          <a:prstGeom prst="rect">
            <a:avLst/>
          </a:prstGeom>
          <a:noFill/>
        </p:spPr>
      </p:pic>
      <p:pic>
        <p:nvPicPr>
          <p:cNvPr id="11267" name="Picture 3" descr="F:\СЕМИНАР\МК бісерне ткацтво\Нова папка\Нова папка\balmain-rtw-fw2012-details-28_1355415363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071546"/>
            <a:ext cx="3896061" cy="5565801"/>
          </a:xfrm>
          <a:prstGeom prst="rect">
            <a:avLst/>
          </a:prstGeom>
          <a:noFill/>
        </p:spPr>
      </p:pic>
      <p:pic>
        <p:nvPicPr>
          <p:cNvPr id="11266" name="Picture 2" descr="F:\СЕМИНАР\МК бісерне ткацтво\Нова папка\Нова папка\9162295.jpg"/>
          <p:cNvPicPr>
            <a:picLocks noChangeAspect="1" noChangeArrowheads="1"/>
          </p:cNvPicPr>
          <p:nvPr/>
        </p:nvPicPr>
        <p:blipFill>
          <a:blip r:embed="rId4" cstate="print"/>
          <a:srcRect l="18095" r="14286"/>
          <a:stretch>
            <a:fillRect/>
          </a:stretch>
        </p:blipFill>
        <p:spPr bwMode="auto">
          <a:xfrm>
            <a:off x="4357686" y="142852"/>
            <a:ext cx="4637347" cy="4572032"/>
          </a:xfrm>
          <a:prstGeom prst="rect">
            <a:avLst/>
          </a:prstGeom>
          <a:noFill/>
        </p:spPr>
      </p:pic>
      <p:pic>
        <p:nvPicPr>
          <p:cNvPr id="11268" name="Picture 4" descr="F:\СЕМИНАР\МК бісерне ткацтво\Нова папка\Нова папка\Украшение-одежды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785926"/>
            <a:ext cx="4086890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Плетіння з бісером спицями і гачком</a:t>
            </a:r>
            <a:endParaRPr lang="uk-UA" dirty="0"/>
          </a:p>
        </p:txBody>
      </p:sp>
      <p:pic>
        <p:nvPicPr>
          <p:cNvPr id="20481" name="Picture 1" descr="F:\СЕМИНАР\МК бісерне ткацтво\Нова папка\Нова папка\cesitli.taki1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928670"/>
            <a:ext cx="3071834" cy="2521784"/>
          </a:xfrm>
          <a:prstGeom prst="rect">
            <a:avLst/>
          </a:prstGeom>
          <a:noFill/>
        </p:spPr>
      </p:pic>
      <p:pic>
        <p:nvPicPr>
          <p:cNvPr id="20483" name="Picture 3" descr="F:\СЕМИНАР\МК бісерне ткацтво\Нова папка\Нова папка\biser.info_45342646549f6dd3461dce_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357298"/>
            <a:ext cx="3619526" cy="2714644"/>
          </a:xfrm>
          <a:prstGeom prst="rect">
            <a:avLst/>
          </a:prstGeom>
          <a:noFill/>
        </p:spPr>
      </p:pic>
      <p:pic>
        <p:nvPicPr>
          <p:cNvPr id="20485" name="Picture 5" descr="F:\СЕМИНАР\МК бісерне ткацтво\Нова папка\Нова папка\68366_7603thumb5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3571876"/>
            <a:ext cx="2428892" cy="3036115"/>
          </a:xfrm>
          <a:prstGeom prst="rect">
            <a:avLst/>
          </a:prstGeom>
          <a:noFill/>
        </p:spPr>
      </p:pic>
      <p:pic>
        <p:nvPicPr>
          <p:cNvPr id="20482" name="Picture 2" descr="F:\СЕМИНАР\МК бісерне ткацтво\Нова папка\Нова папка\вязание-с-бисером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500306"/>
            <a:ext cx="3071834" cy="2736454"/>
          </a:xfrm>
          <a:prstGeom prst="rect">
            <a:avLst/>
          </a:prstGeom>
          <a:noFill/>
        </p:spPr>
      </p:pic>
      <p:pic>
        <p:nvPicPr>
          <p:cNvPr id="20484" name="Picture 4" descr="F:\СЕМИНАР\МК бісерне ткацтво\Нова папка\Нова папка\FF76Xlb9K6c (1)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5984" y="4286256"/>
            <a:ext cx="3286148" cy="2203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386</TotalTime>
  <Words>588</Words>
  <Application>Microsoft Office PowerPoint</Application>
  <PresentationFormat>Экран (4:3)</PresentationFormat>
  <Paragraphs>103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Майстер клас  «Основи техніки  бісерного ткацтва»  </vt:lpstr>
      <vt:lpstr>Слайд 2</vt:lpstr>
      <vt:lpstr>  МОДА РАНО ЧИ ПІЗНО ВИХОДИТЬ ІЗ МОДИ,      А СТИЛЬ – НІКОЛИ.        КОКО ШАНЕЛЬ  А що може бути стильніше за ексклюзивний аксесуар ручної роботи?</vt:lpstr>
      <vt:lpstr>Слайд 4</vt:lpstr>
      <vt:lpstr>Застосування бісеру:</vt:lpstr>
      <vt:lpstr>Плетіння, низання</vt:lpstr>
      <vt:lpstr>Вишивка</vt:lpstr>
      <vt:lpstr>Слайд 8</vt:lpstr>
      <vt:lpstr>Плетіння з бісером спицями і гачком</vt:lpstr>
      <vt:lpstr>Ткацтво</vt:lpstr>
      <vt:lpstr>Слайд 11</vt:lpstr>
      <vt:lpstr>Обладнання для ткацтва</vt:lpstr>
      <vt:lpstr>Види станків для бісерного ткацтва</vt:lpstr>
      <vt:lpstr>Слайд 14</vt:lpstr>
      <vt:lpstr>Схеми для ткацтва</vt:lpstr>
      <vt:lpstr>Правила безпечної праці  та санітарно-гігієнічні вимоги  під час виготовлення виробів з бісеру</vt:lpstr>
      <vt:lpstr>Ткацтво однією голкою декоративними нитками основи 1</vt:lpstr>
      <vt:lpstr>2</vt:lpstr>
      <vt:lpstr>3</vt:lpstr>
      <vt:lpstr>З'єднання окремо зітканих полотен </vt:lpstr>
      <vt:lpstr>Заправка робочої нитки</vt:lpstr>
      <vt:lpstr>Обробка країв виробу</vt:lpstr>
      <vt:lpstr>Кінцева обробка виробів</vt:lpstr>
      <vt:lpstr>Використана література: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Pc</cp:lastModifiedBy>
  <cp:revision>45</cp:revision>
  <dcterms:modified xsi:type="dcterms:W3CDTF">2017-02-15T07:59:49Z</dcterms:modified>
</cp:coreProperties>
</file>