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258" r:id="rId4"/>
    <p:sldId id="257" r:id="rId5"/>
    <p:sldId id="259" r:id="rId6"/>
    <p:sldId id="260" r:id="rId7"/>
    <p:sldId id="261" r:id="rId8"/>
    <p:sldId id="262" r:id="rId9"/>
    <p:sldId id="267" r:id="rId10"/>
    <p:sldId id="268" r:id="rId11"/>
    <p:sldId id="269" r:id="rId12"/>
    <p:sldId id="270" r:id="rId13"/>
    <p:sldId id="271" r:id="rId14"/>
    <p:sldId id="273" r:id="rId15"/>
    <p:sldId id="272" r:id="rId16"/>
    <p:sldId id="305" r:id="rId17"/>
    <p:sldId id="264" r:id="rId18"/>
    <p:sldId id="266" r:id="rId19"/>
    <p:sldId id="275" r:id="rId20"/>
    <p:sldId id="276" r:id="rId21"/>
    <p:sldId id="277" r:id="rId22"/>
    <p:sldId id="283" r:id="rId23"/>
    <p:sldId id="287" r:id="rId24"/>
    <p:sldId id="288" r:id="rId25"/>
    <p:sldId id="289" r:id="rId26"/>
    <p:sldId id="290" r:id="rId27"/>
    <p:sldId id="281" r:id="rId28"/>
    <p:sldId id="292" r:id="rId29"/>
    <p:sldId id="312" r:id="rId30"/>
    <p:sldId id="293" r:id="rId31"/>
    <p:sldId id="294" r:id="rId32"/>
    <p:sldId id="295" r:id="rId33"/>
    <p:sldId id="296" r:id="rId34"/>
    <p:sldId id="302" r:id="rId35"/>
    <p:sldId id="301" r:id="rId36"/>
    <p:sldId id="297" r:id="rId37"/>
    <p:sldId id="298" r:id="rId38"/>
    <p:sldId id="299" r:id="rId39"/>
    <p:sldId id="285" r:id="rId40"/>
    <p:sldId id="286" r:id="rId41"/>
    <p:sldId id="278" r:id="rId42"/>
    <p:sldId id="279" r:id="rId43"/>
    <p:sldId id="306" r:id="rId44"/>
    <p:sldId id="307" r:id="rId45"/>
    <p:sldId id="309" r:id="rId46"/>
    <p:sldId id="310" r:id="rId47"/>
    <p:sldId id="311" r:id="rId48"/>
    <p:sldId id="303" r:id="rId49"/>
    <p:sldId id="304" r:id="rId50"/>
  </p:sldIdLst>
  <p:sldSz cx="9144000" cy="6858000" type="screen4x3"/>
  <p:notesSz cx="6858000" cy="9144000"/>
  <p:custDataLst>
    <p:tags r:id="rId5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09622"/>
    <a:srgbClr val="CC9900"/>
    <a:srgbClr val="D68B1C"/>
    <a:srgbClr val="018AC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666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5832"/>
    </p:cViewPr>
  </p:sorter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ags" Target="tags/tag1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078821-1CF0-42EA-9F93-9A346A757B6B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EA4D42DE-CD47-4301-97E4-E3307F4ACC5A}">
      <dgm:prSet phldrT="[Текст]" custT="1"/>
      <dgm:spPr/>
      <dgm:t>
        <a:bodyPr/>
        <a:lstStyle/>
        <a:p>
          <a:r>
            <a:rPr lang="uk-UA" sz="3600" b="1" noProof="0" dirty="0" smtClean="0">
              <a:solidFill>
                <a:srgbClr val="002060"/>
              </a:solidFill>
            </a:rPr>
            <a:t>Використання ІКТ </a:t>
          </a:r>
          <a:endParaRPr lang="uk-UA" sz="3600" b="1" noProof="0" dirty="0">
            <a:solidFill>
              <a:srgbClr val="002060"/>
            </a:solidFill>
          </a:endParaRPr>
        </a:p>
      </dgm:t>
    </dgm:pt>
    <dgm:pt modelId="{5DF6E809-5B1C-4BA6-92A8-D5D2DE368771}" type="parTrans" cxnId="{5EE215F4-D603-47EF-8C13-9EF73E2061E8}">
      <dgm:prSet/>
      <dgm:spPr/>
      <dgm:t>
        <a:bodyPr/>
        <a:lstStyle/>
        <a:p>
          <a:endParaRPr lang="uk-UA"/>
        </a:p>
      </dgm:t>
    </dgm:pt>
    <dgm:pt modelId="{7DE59E39-3F7F-4D43-8474-5BB654865058}" type="sibTrans" cxnId="{5EE215F4-D603-47EF-8C13-9EF73E2061E8}">
      <dgm:prSet/>
      <dgm:spPr/>
      <dgm:t>
        <a:bodyPr/>
        <a:lstStyle/>
        <a:p>
          <a:endParaRPr lang="uk-UA"/>
        </a:p>
      </dgm:t>
    </dgm:pt>
    <dgm:pt modelId="{9708F3F1-E001-4E95-BF6D-C125972C3AF2}">
      <dgm:prSet phldrT="[Текст]"/>
      <dgm:spPr/>
      <dgm:t>
        <a:bodyPr/>
        <a:lstStyle/>
        <a:p>
          <a:r>
            <a:rPr lang="uk-UA" b="1" noProof="0" dirty="0" smtClean="0">
              <a:solidFill>
                <a:srgbClr val="002060"/>
              </a:solidFill>
            </a:rPr>
            <a:t>Використання різних видів діяльності, що розвивають бізнес – мислення  на уроках математики</a:t>
          </a:r>
          <a:endParaRPr lang="uk-UA" b="1" noProof="0" dirty="0">
            <a:solidFill>
              <a:srgbClr val="002060"/>
            </a:solidFill>
          </a:endParaRPr>
        </a:p>
      </dgm:t>
    </dgm:pt>
    <dgm:pt modelId="{3AFBBF7F-535D-4622-9715-DC670C79A48B}" type="parTrans" cxnId="{A2DA0CA6-7DF4-45E0-AD0D-242E04907283}">
      <dgm:prSet/>
      <dgm:spPr/>
      <dgm:t>
        <a:bodyPr/>
        <a:lstStyle/>
        <a:p>
          <a:endParaRPr lang="uk-UA"/>
        </a:p>
      </dgm:t>
    </dgm:pt>
    <dgm:pt modelId="{44355A9B-F8B7-4752-AED7-2E7FD51FEBB6}" type="sibTrans" cxnId="{A2DA0CA6-7DF4-45E0-AD0D-242E04907283}">
      <dgm:prSet/>
      <dgm:spPr/>
      <dgm:t>
        <a:bodyPr/>
        <a:lstStyle/>
        <a:p>
          <a:endParaRPr lang="uk-UA"/>
        </a:p>
      </dgm:t>
    </dgm:pt>
    <dgm:pt modelId="{45C21A47-CAB0-4734-AD69-ADE44B7F314A}">
      <dgm:prSet phldrT="[Текст]"/>
      <dgm:spPr/>
      <dgm:t>
        <a:bodyPr/>
        <a:lstStyle/>
        <a:p>
          <a:r>
            <a:rPr lang="uk-UA" b="1" noProof="0" dirty="0" smtClean="0">
              <a:solidFill>
                <a:srgbClr val="002060"/>
              </a:solidFill>
            </a:rPr>
            <a:t>Застосування </a:t>
          </a:r>
          <a:r>
            <a:rPr lang="uk-UA" b="1" noProof="0" dirty="0" err="1" smtClean="0">
              <a:solidFill>
                <a:srgbClr val="002060"/>
              </a:solidFill>
            </a:rPr>
            <a:t>проектно-</a:t>
          </a:r>
          <a:r>
            <a:rPr lang="uk-UA" b="1" noProof="0" dirty="0" smtClean="0">
              <a:solidFill>
                <a:srgbClr val="002060"/>
              </a:solidFill>
            </a:rPr>
            <a:t> дослідницької діяльності учнів</a:t>
          </a:r>
          <a:endParaRPr lang="uk-UA" b="1" noProof="0" dirty="0">
            <a:solidFill>
              <a:srgbClr val="002060"/>
            </a:solidFill>
          </a:endParaRPr>
        </a:p>
      </dgm:t>
    </dgm:pt>
    <dgm:pt modelId="{4FEA9B4A-0BEE-4FE4-B1B4-6B857DF68F98}" type="parTrans" cxnId="{223EC97A-3222-4CA2-904F-327AD7C8C285}">
      <dgm:prSet/>
      <dgm:spPr/>
      <dgm:t>
        <a:bodyPr/>
        <a:lstStyle/>
        <a:p>
          <a:endParaRPr lang="uk-UA"/>
        </a:p>
      </dgm:t>
    </dgm:pt>
    <dgm:pt modelId="{E267448C-BD34-484A-A3B3-402395AD88E2}" type="sibTrans" cxnId="{223EC97A-3222-4CA2-904F-327AD7C8C285}">
      <dgm:prSet/>
      <dgm:spPr/>
      <dgm:t>
        <a:bodyPr/>
        <a:lstStyle/>
        <a:p>
          <a:endParaRPr lang="uk-UA"/>
        </a:p>
      </dgm:t>
    </dgm:pt>
    <dgm:pt modelId="{642152DB-355A-48C5-B823-C8CD0ED33490}" type="pres">
      <dgm:prSet presAssocID="{6D078821-1CF0-42EA-9F93-9A346A757B6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31C62C92-5E94-4657-8E1C-6EA0EA8411DE}" type="pres">
      <dgm:prSet presAssocID="{EA4D42DE-CD47-4301-97E4-E3307F4ACC5A}" presName="node" presStyleLbl="node1" presStyleIdx="0" presStyleCnt="3" custScaleX="134201" custScaleY="130209" custRadScaleRad="107178" custRadScaleInc="162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A4565EE-F584-4DD9-9F74-11DCB8CAF3B9}" type="pres">
      <dgm:prSet presAssocID="{7DE59E39-3F7F-4D43-8474-5BB654865058}" presName="sibTrans" presStyleLbl="sibTrans2D1" presStyleIdx="0" presStyleCnt="3" custScaleX="233209" custScaleY="126664"/>
      <dgm:spPr/>
      <dgm:t>
        <a:bodyPr/>
        <a:lstStyle/>
        <a:p>
          <a:endParaRPr lang="uk-UA"/>
        </a:p>
      </dgm:t>
    </dgm:pt>
    <dgm:pt modelId="{4AAD9FFD-1F2A-4868-9D7B-E1E2E0220F07}" type="pres">
      <dgm:prSet presAssocID="{7DE59E39-3F7F-4D43-8474-5BB654865058}" presName="connectorText" presStyleLbl="sibTrans2D1" presStyleIdx="0" presStyleCnt="3"/>
      <dgm:spPr/>
      <dgm:t>
        <a:bodyPr/>
        <a:lstStyle/>
        <a:p>
          <a:endParaRPr lang="uk-UA"/>
        </a:p>
      </dgm:t>
    </dgm:pt>
    <dgm:pt modelId="{7C8397F6-5DF8-4592-B092-CAAF9FAF70D8}" type="pres">
      <dgm:prSet presAssocID="{9708F3F1-E001-4E95-BF6D-C125972C3AF2}" presName="node" presStyleLbl="node1" presStyleIdx="1" presStyleCnt="3" custScaleX="163758" custScaleY="138638" custRadScaleRad="113030" custRadScaleInc="-624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F3D6D33-383F-48EE-8D51-2B735F8A3B24}" type="pres">
      <dgm:prSet presAssocID="{44355A9B-F8B7-4752-AED7-2E7FD51FEBB6}" presName="sibTrans" presStyleLbl="sibTrans2D1" presStyleIdx="1" presStyleCnt="3" custScaleY="109430"/>
      <dgm:spPr/>
      <dgm:t>
        <a:bodyPr/>
        <a:lstStyle/>
        <a:p>
          <a:endParaRPr lang="uk-UA"/>
        </a:p>
      </dgm:t>
    </dgm:pt>
    <dgm:pt modelId="{35A1D403-8FFE-48D9-9CD3-688EEDAC5342}" type="pres">
      <dgm:prSet presAssocID="{44355A9B-F8B7-4752-AED7-2E7FD51FEBB6}" presName="connectorText" presStyleLbl="sibTrans2D1" presStyleIdx="1" presStyleCnt="3"/>
      <dgm:spPr/>
      <dgm:t>
        <a:bodyPr/>
        <a:lstStyle/>
        <a:p>
          <a:endParaRPr lang="uk-UA"/>
        </a:p>
      </dgm:t>
    </dgm:pt>
    <dgm:pt modelId="{B98251A4-E37E-47CC-9581-D8119A06F32E}" type="pres">
      <dgm:prSet presAssocID="{45C21A47-CAB0-4734-AD69-ADE44B7F314A}" presName="node" presStyleLbl="node1" presStyleIdx="2" presStyleCnt="3" custScaleX="154197" custScaleY="142918" custRadScaleRad="116611" custRadScaleInc="666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400826D-1D79-477A-926B-9BE7CA615D95}" type="pres">
      <dgm:prSet presAssocID="{E267448C-BD34-484A-A3B3-402395AD88E2}" presName="sibTrans" presStyleLbl="sibTrans2D1" presStyleIdx="2" presStyleCnt="3" custScaleX="235449" custScaleY="155458"/>
      <dgm:spPr/>
      <dgm:t>
        <a:bodyPr/>
        <a:lstStyle/>
        <a:p>
          <a:endParaRPr lang="uk-UA"/>
        </a:p>
      </dgm:t>
    </dgm:pt>
    <dgm:pt modelId="{6366CCCC-3436-452E-9EEA-AD19E4D1770D}" type="pres">
      <dgm:prSet presAssocID="{E267448C-BD34-484A-A3B3-402395AD88E2}" presName="connectorText" presStyleLbl="sibTrans2D1" presStyleIdx="2" presStyleCnt="3"/>
      <dgm:spPr/>
      <dgm:t>
        <a:bodyPr/>
        <a:lstStyle/>
        <a:p>
          <a:endParaRPr lang="uk-UA"/>
        </a:p>
      </dgm:t>
    </dgm:pt>
  </dgm:ptLst>
  <dgm:cxnLst>
    <dgm:cxn modelId="{0E1BB8E7-62E1-4D19-8381-F33F8A8A5458}" type="presOf" srcId="{45C21A47-CAB0-4734-AD69-ADE44B7F314A}" destId="{B98251A4-E37E-47CC-9581-D8119A06F32E}" srcOrd="0" destOrd="0" presId="urn:microsoft.com/office/officeart/2005/8/layout/cycle7"/>
    <dgm:cxn modelId="{032BD333-A689-49E1-B46B-AA5D080BA0ED}" type="presOf" srcId="{9708F3F1-E001-4E95-BF6D-C125972C3AF2}" destId="{7C8397F6-5DF8-4592-B092-CAAF9FAF70D8}" srcOrd="0" destOrd="0" presId="urn:microsoft.com/office/officeart/2005/8/layout/cycle7"/>
    <dgm:cxn modelId="{2BBE27BD-D434-49A8-9E3C-250FA3058847}" type="presOf" srcId="{E267448C-BD34-484A-A3B3-402395AD88E2}" destId="{6366CCCC-3436-452E-9EEA-AD19E4D1770D}" srcOrd="1" destOrd="0" presId="urn:microsoft.com/office/officeart/2005/8/layout/cycle7"/>
    <dgm:cxn modelId="{5EE215F4-D603-47EF-8C13-9EF73E2061E8}" srcId="{6D078821-1CF0-42EA-9F93-9A346A757B6B}" destId="{EA4D42DE-CD47-4301-97E4-E3307F4ACC5A}" srcOrd="0" destOrd="0" parTransId="{5DF6E809-5B1C-4BA6-92A8-D5D2DE368771}" sibTransId="{7DE59E39-3F7F-4D43-8474-5BB654865058}"/>
    <dgm:cxn modelId="{A2DA0CA6-7DF4-45E0-AD0D-242E04907283}" srcId="{6D078821-1CF0-42EA-9F93-9A346A757B6B}" destId="{9708F3F1-E001-4E95-BF6D-C125972C3AF2}" srcOrd="1" destOrd="0" parTransId="{3AFBBF7F-535D-4622-9715-DC670C79A48B}" sibTransId="{44355A9B-F8B7-4752-AED7-2E7FD51FEBB6}"/>
    <dgm:cxn modelId="{B42A4BA0-4AE6-4D85-8F08-D6B7859AE97B}" type="presOf" srcId="{7DE59E39-3F7F-4D43-8474-5BB654865058}" destId="{4AAD9FFD-1F2A-4868-9D7B-E1E2E0220F07}" srcOrd="1" destOrd="0" presId="urn:microsoft.com/office/officeart/2005/8/layout/cycle7"/>
    <dgm:cxn modelId="{9A945C85-FB53-4EDA-B091-DFF89287819C}" type="presOf" srcId="{EA4D42DE-CD47-4301-97E4-E3307F4ACC5A}" destId="{31C62C92-5E94-4657-8E1C-6EA0EA8411DE}" srcOrd="0" destOrd="0" presId="urn:microsoft.com/office/officeart/2005/8/layout/cycle7"/>
    <dgm:cxn modelId="{671B8FC1-D638-477C-BE1B-1562CD48E2A4}" type="presOf" srcId="{6D078821-1CF0-42EA-9F93-9A346A757B6B}" destId="{642152DB-355A-48C5-B823-C8CD0ED33490}" srcOrd="0" destOrd="0" presId="urn:microsoft.com/office/officeart/2005/8/layout/cycle7"/>
    <dgm:cxn modelId="{C370DE2C-F5E0-45B8-82F3-51F1DC1E9BCF}" type="presOf" srcId="{E267448C-BD34-484A-A3B3-402395AD88E2}" destId="{F400826D-1D79-477A-926B-9BE7CA615D95}" srcOrd="0" destOrd="0" presId="urn:microsoft.com/office/officeart/2005/8/layout/cycle7"/>
    <dgm:cxn modelId="{223EC97A-3222-4CA2-904F-327AD7C8C285}" srcId="{6D078821-1CF0-42EA-9F93-9A346A757B6B}" destId="{45C21A47-CAB0-4734-AD69-ADE44B7F314A}" srcOrd="2" destOrd="0" parTransId="{4FEA9B4A-0BEE-4FE4-B1B4-6B857DF68F98}" sibTransId="{E267448C-BD34-484A-A3B3-402395AD88E2}"/>
    <dgm:cxn modelId="{2542B894-CD1E-451A-9AF2-FC70E98055FF}" type="presOf" srcId="{7DE59E39-3F7F-4D43-8474-5BB654865058}" destId="{EA4565EE-F584-4DD9-9F74-11DCB8CAF3B9}" srcOrd="0" destOrd="0" presId="urn:microsoft.com/office/officeart/2005/8/layout/cycle7"/>
    <dgm:cxn modelId="{EC8D5537-D153-4E75-ACBC-99BE32F78FE6}" type="presOf" srcId="{44355A9B-F8B7-4752-AED7-2E7FD51FEBB6}" destId="{35A1D403-8FFE-48D9-9CD3-688EEDAC5342}" srcOrd="1" destOrd="0" presId="urn:microsoft.com/office/officeart/2005/8/layout/cycle7"/>
    <dgm:cxn modelId="{7B01E3F2-F05B-41C4-A932-69B89EE544DE}" type="presOf" srcId="{44355A9B-F8B7-4752-AED7-2E7FD51FEBB6}" destId="{8F3D6D33-383F-48EE-8D51-2B735F8A3B24}" srcOrd="0" destOrd="0" presId="urn:microsoft.com/office/officeart/2005/8/layout/cycle7"/>
    <dgm:cxn modelId="{8D6B763E-B99E-4AA3-AA46-3FEAF47709F0}" type="presParOf" srcId="{642152DB-355A-48C5-B823-C8CD0ED33490}" destId="{31C62C92-5E94-4657-8E1C-6EA0EA8411DE}" srcOrd="0" destOrd="0" presId="urn:microsoft.com/office/officeart/2005/8/layout/cycle7"/>
    <dgm:cxn modelId="{BFA1E098-15EB-4518-9C3D-482B9DED8C2B}" type="presParOf" srcId="{642152DB-355A-48C5-B823-C8CD0ED33490}" destId="{EA4565EE-F584-4DD9-9F74-11DCB8CAF3B9}" srcOrd="1" destOrd="0" presId="urn:microsoft.com/office/officeart/2005/8/layout/cycle7"/>
    <dgm:cxn modelId="{854588FE-3A4D-47DC-9C7F-D58BE330202E}" type="presParOf" srcId="{EA4565EE-F584-4DD9-9F74-11DCB8CAF3B9}" destId="{4AAD9FFD-1F2A-4868-9D7B-E1E2E0220F07}" srcOrd="0" destOrd="0" presId="urn:microsoft.com/office/officeart/2005/8/layout/cycle7"/>
    <dgm:cxn modelId="{0C71D4BD-D3FE-4234-800E-4292C1E69E42}" type="presParOf" srcId="{642152DB-355A-48C5-B823-C8CD0ED33490}" destId="{7C8397F6-5DF8-4592-B092-CAAF9FAF70D8}" srcOrd="2" destOrd="0" presId="urn:microsoft.com/office/officeart/2005/8/layout/cycle7"/>
    <dgm:cxn modelId="{97E4F294-4C81-48FF-8926-FD25DC271C9A}" type="presParOf" srcId="{642152DB-355A-48C5-B823-C8CD0ED33490}" destId="{8F3D6D33-383F-48EE-8D51-2B735F8A3B24}" srcOrd="3" destOrd="0" presId="urn:microsoft.com/office/officeart/2005/8/layout/cycle7"/>
    <dgm:cxn modelId="{1B068708-60C6-4C04-B7C1-65A1266994E6}" type="presParOf" srcId="{8F3D6D33-383F-48EE-8D51-2B735F8A3B24}" destId="{35A1D403-8FFE-48D9-9CD3-688EEDAC5342}" srcOrd="0" destOrd="0" presId="urn:microsoft.com/office/officeart/2005/8/layout/cycle7"/>
    <dgm:cxn modelId="{6E94658F-DFF5-4B74-8BA1-F416FC86FA15}" type="presParOf" srcId="{642152DB-355A-48C5-B823-C8CD0ED33490}" destId="{B98251A4-E37E-47CC-9581-D8119A06F32E}" srcOrd="4" destOrd="0" presId="urn:microsoft.com/office/officeart/2005/8/layout/cycle7"/>
    <dgm:cxn modelId="{3F7DA223-6A13-41C9-BCF4-C9AFDFC94069}" type="presParOf" srcId="{642152DB-355A-48C5-B823-C8CD0ED33490}" destId="{F400826D-1D79-477A-926B-9BE7CA615D95}" srcOrd="5" destOrd="0" presId="urn:microsoft.com/office/officeart/2005/8/layout/cycle7"/>
    <dgm:cxn modelId="{FB013454-3CD7-4FCB-810C-94C2A2FA1EC4}" type="presParOf" srcId="{F400826D-1D79-477A-926B-9BE7CA615D95}" destId="{6366CCCC-3436-452E-9EEA-AD19E4D1770D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0315C1-0662-440E-BABA-955CEEFB2788}" type="doc">
      <dgm:prSet loTypeId="urn:microsoft.com/office/officeart/2005/8/layout/cycle3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ACBBC84F-C201-48C6-880C-65B744EDA0E1}">
      <dgm:prSet phldrT="[Текст]" custT="1"/>
      <dgm:spPr/>
      <dgm:t>
        <a:bodyPr/>
        <a:lstStyle/>
        <a:p>
          <a:r>
            <a:rPr lang="uk-UA" sz="1800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Вивчити механізм формування підприємницької компетентності</a:t>
          </a:r>
          <a:endParaRPr lang="uk-UA" sz="1800" b="1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6BCD525-4F91-441D-8A32-ECFE06C68EA7}" type="parTrans" cxnId="{E7C20744-4484-44A2-8C03-36B28FF29129}">
      <dgm:prSet/>
      <dgm:spPr/>
      <dgm:t>
        <a:bodyPr/>
        <a:lstStyle/>
        <a:p>
          <a:endParaRPr lang="uk-UA"/>
        </a:p>
      </dgm:t>
    </dgm:pt>
    <dgm:pt modelId="{DE7B2A4A-3677-410F-BBCC-E68480ADE4B1}" type="sibTrans" cxnId="{E7C20744-4484-44A2-8C03-36B28FF29129}">
      <dgm:prSet/>
      <dgm:spPr/>
      <dgm:t>
        <a:bodyPr/>
        <a:lstStyle/>
        <a:p>
          <a:endParaRPr lang="uk-UA"/>
        </a:p>
      </dgm:t>
    </dgm:pt>
    <dgm:pt modelId="{574772B0-17EB-4FF0-9CA7-1F4AE9386065}">
      <dgm:prSet phldrT="[Текст]"/>
      <dgm:spPr/>
      <dgm:t>
        <a:bodyPr/>
        <a:lstStyle/>
        <a:p>
          <a:r>
            <a:rPr lang="uk-UA" b="1" noProof="0" dirty="0" smtClean="0">
              <a:solidFill>
                <a:srgbClr val="002060"/>
              </a:solidFill>
            </a:rPr>
            <a:t>Організувати навчання на основі підприємницького підходу</a:t>
          </a:r>
          <a:endParaRPr lang="uk-UA" b="1" noProof="0" dirty="0">
            <a:solidFill>
              <a:srgbClr val="002060"/>
            </a:solidFill>
          </a:endParaRPr>
        </a:p>
      </dgm:t>
    </dgm:pt>
    <dgm:pt modelId="{137DAB34-C0D2-46C8-A105-F758E721BA8A}" type="parTrans" cxnId="{C6A51E63-8FF7-459A-B780-7516F92CD948}">
      <dgm:prSet/>
      <dgm:spPr/>
      <dgm:t>
        <a:bodyPr/>
        <a:lstStyle/>
        <a:p>
          <a:endParaRPr lang="uk-UA"/>
        </a:p>
      </dgm:t>
    </dgm:pt>
    <dgm:pt modelId="{9F534867-07FC-4D8F-B62E-CE2C1CA9D9FD}" type="sibTrans" cxnId="{C6A51E63-8FF7-459A-B780-7516F92CD948}">
      <dgm:prSet/>
      <dgm:spPr/>
      <dgm:t>
        <a:bodyPr/>
        <a:lstStyle/>
        <a:p>
          <a:endParaRPr lang="uk-UA"/>
        </a:p>
      </dgm:t>
    </dgm:pt>
    <dgm:pt modelId="{DEA7DAFA-F184-41E6-8640-C05CF7C3C89B}">
      <dgm:prSet phldrT="[Текст]"/>
      <dgm:spPr/>
      <dgm:t>
        <a:bodyPr/>
        <a:lstStyle/>
        <a:p>
          <a:r>
            <a:rPr lang="uk-UA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Вміти грамотно  використовувати на практиці отриману інформацію</a:t>
          </a:r>
          <a:endParaRPr lang="uk-UA" b="1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E82E6C2-1163-4CC7-8C9B-7AB6C0D217F5}" type="parTrans" cxnId="{063533A2-6404-45D2-AACC-78D70C6BEA34}">
      <dgm:prSet/>
      <dgm:spPr/>
      <dgm:t>
        <a:bodyPr/>
        <a:lstStyle/>
        <a:p>
          <a:endParaRPr lang="uk-UA"/>
        </a:p>
      </dgm:t>
    </dgm:pt>
    <dgm:pt modelId="{DD3AC4AA-E0FC-4CFF-8EA3-2C20A800E73B}" type="sibTrans" cxnId="{063533A2-6404-45D2-AACC-78D70C6BEA34}">
      <dgm:prSet/>
      <dgm:spPr/>
      <dgm:t>
        <a:bodyPr/>
        <a:lstStyle/>
        <a:p>
          <a:endParaRPr lang="uk-UA"/>
        </a:p>
      </dgm:t>
    </dgm:pt>
    <dgm:pt modelId="{A0BE3DA8-7600-4B54-989F-75DE8C05C046}">
      <dgm:prSet phldrT="[Текст]"/>
      <dgm:spPr/>
      <dgm:t>
        <a:bodyPr/>
        <a:lstStyle/>
        <a:p>
          <a:r>
            <a:rPr lang="uk-UA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Виховувати  потребу та вміння самостійно здобувати знання</a:t>
          </a:r>
          <a:endParaRPr lang="uk-UA" b="1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F0E5696-E5BD-4F9A-B71B-16DA53BA8CCD}" type="parTrans" cxnId="{904AB669-4154-45DF-B31F-BA2305838651}">
      <dgm:prSet/>
      <dgm:spPr/>
      <dgm:t>
        <a:bodyPr/>
        <a:lstStyle/>
        <a:p>
          <a:endParaRPr lang="uk-UA"/>
        </a:p>
      </dgm:t>
    </dgm:pt>
    <dgm:pt modelId="{AB4B307B-6CB1-4A10-99E2-46FEEE6A779C}" type="sibTrans" cxnId="{904AB669-4154-45DF-B31F-BA2305838651}">
      <dgm:prSet/>
      <dgm:spPr/>
      <dgm:t>
        <a:bodyPr/>
        <a:lstStyle/>
        <a:p>
          <a:endParaRPr lang="uk-UA"/>
        </a:p>
      </dgm:t>
    </dgm:pt>
    <dgm:pt modelId="{8D95242C-29A4-4411-B82A-7E7692C56841}">
      <dgm:prSet phldrT="[Текст]" custT="1"/>
      <dgm:spPr/>
      <dgm:t>
        <a:bodyPr/>
        <a:lstStyle/>
        <a:p>
          <a:r>
            <a:rPr lang="uk-UA" sz="1800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Удосконалювати знання, уміння та навички, які формують підприємницьку компетентність</a:t>
          </a:r>
          <a:endParaRPr lang="uk-UA" sz="1800" b="1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DFA79BB-821F-4484-9F38-568033413D93}" type="parTrans" cxnId="{8B806878-F192-4992-9D0E-3A5148FB0D7F}">
      <dgm:prSet/>
      <dgm:spPr/>
      <dgm:t>
        <a:bodyPr/>
        <a:lstStyle/>
        <a:p>
          <a:endParaRPr lang="uk-UA"/>
        </a:p>
      </dgm:t>
    </dgm:pt>
    <dgm:pt modelId="{B676FC3F-2952-44B5-A9BD-055EE3228D32}" type="sibTrans" cxnId="{8B806878-F192-4992-9D0E-3A5148FB0D7F}">
      <dgm:prSet/>
      <dgm:spPr/>
      <dgm:t>
        <a:bodyPr/>
        <a:lstStyle/>
        <a:p>
          <a:endParaRPr lang="uk-UA"/>
        </a:p>
      </dgm:t>
    </dgm:pt>
    <dgm:pt modelId="{DC58FD4E-9F16-482E-A7B6-4B2182972848}" type="pres">
      <dgm:prSet presAssocID="{360315C1-0662-440E-BABA-955CEEFB278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F3864192-EEE0-452B-A3DE-BAAF74152498}" type="pres">
      <dgm:prSet presAssocID="{360315C1-0662-440E-BABA-955CEEFB2788}" presName="cycle" presStyleCnt="0"/>
      <dgm:spPr/>
    </dgm:pt>
    <dgm:pt modelId="{7BB27664-9252-4662-A1DA-AEBE478D9731}" type="pres">
      <dgm:prSet presAssocID="{ACBBC84F-C201-48C6-880C-65B744EDA0E1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59F7CD0-9B83-4634-BA01-80380B0E6A9B}" type="pres">
      <dgm:prSet presAssocID="{DE7B2A4A-3677-410F-BBCC-E68480ADE4B1}" presName="sibTransFirstNode" presStyleLbl="bgShp" presStyleIdx="0" presStyleCnt="1"/>
      <dgm:spPr/>
      <dgm:t>
        <a:bodyPr/>
        <a:lstStyle/>
        <a:p>
          <a:endParaRPr lang="uk-UA"/>
        </a:p>
      </dgm:t>
    </dgm:pt>
    <dgm:pt modelId="{4E895D6E-8080-4C73-8E77-B066F8A323CD}" type="pres">
      <dgm:prSet presAssocID="{574772B0-17EB-4FF0-9CA7-1F4AE9386065}" presName="nodeFollowingNodes" presStyleLbl="node1" presStyleIdx="1" presStyleCnt="5" custScaleX="108133" custScaleY="12946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8EA5A4F-5A25-4C83-8C9A-E0EF5A744AE1}" type="pres">
      <dgm:prSet presAssocID="{DEA7DAFA-F184-41E6-8640-C05CF7C3C89B}" presName="nodeFollowingNodes" presStyleLbl="node1" presStyleIdx="2" presStyleCnt="5" custScaleX="108061" custScaleY="130452" custRadScaleRad="121371" custRadScaleInc="-2603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25D01BC-E363-42B5-A119-77964A6581DA}" type="pres">
      <dgm:prSet presAssocID="{A0BE3DA8-7600-4B54-989F-75DE8C05C046}" presName="nodeFollowingNodes" presStyleLbl="node1" presStyleIdx="3" presStyleCnt="5" custScaleX="108061" custScaleY="120300" custRadScaleRad="120262" custRadScaleInc="2533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25E41E6-5A45-49DC-85AE-F4E42D179C07}" type="pres">
      <dgm:prSet presAssocID="{8D95242C-29A4-4411-B82A-7E7692C56841}" presName="nodeFollowingNodes" presStyleLbl="node1" presStyleIdx="4" presStyleCnt="5" custScaleX="108298" custScaleY="13053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B806878-F192-4992-9D0E-3A5148FB0D7F}" srcId="{360315C1-0662-440E-BABA-955CEEFB2788}" destId="{8D95242C-29A4-4411-B82A-7E7692C56841}" srcOrd="4" destOrd="0" parTransId="{EDFA79BB-821F-4484-9F38-568033413D93}" sibTransId="{B676FC3F-2952-44B5-A9BD-055EE3228D32}"/>
    <dgm:cxn modelId="{E2F93D0A-43E6-4757-8347-82F9821F9E77}" type="presOf" srcId="{A0BE3DA8-7600-4B54-989F-75DE8C05C046}" destId="{D25D01BC-E363-42B5-A119-77964A6581DA}" srcOrd="0" destOrd="0" presId="urn:microsoft.com/office/officeart/2005/8/layout/cycle3"/>
    <dgm:cxn modelId="{C6A51E63-8FF7-459A-B780-7516F92CD948}" srcId="{360315C1-0662-440E-BABA-955CEEFB2788}" destId="{574772B0-17EB-4FF0-9CA7-1F4AE9386065}" srcOrd="1" destOrd="0" parTransId="{137DAB34-C0D2-46C8-A105-F758E721BA8A}" sibTransId="{9F534867-07FC-4D8F-B62E-CE2C1CA9D9FD}"/>
    <dgm:cxn modelId="{904AB669-4154-45DF-B31F-BA2305838651}" srcId="{360315C1-0662-440E-BABA-955CEEFB2788}" destId="{A0BE3DA8-7600-4B54-989F-75DE8C05C046}" srcOrd="3" destOrd="0" parTransId="{7F0E5696-E5BD-4F9A-B71B-16DA53BA8CCD}" sibTransId="{AB4B307B-6CB1-4A10-99E2-46FEEE6A779C}"/>
    <dgm:cxn modelId="{063533A2-6404-45D2-AACC-78D70C6BEA34}" srcId="{360315C1-0662-440E-BABA-955CEEFB2788}" destId="{DEA7DAFA-F184-41E6-8640-C05CF7C3C89B}" srcOrd="2" destOrd="0" parTransId="{AE82E6C2-1163-4CC7-8C9B-7AB6C0D217F5}" sibTransId="{DD3AC4AA-E0FC-4CFF-8EA3-2C20A800E73B}"/>
    <dgm:cxn modelId="{F8B905F0-4D2B-4204-BE2D-67F35B67B270}" type="presOf" srcId="{8D95242C-29A4-4411-B82A-7E7692C56841}" destId="{425E41E6-5A45-49DC-85AE-F4E42D179C07}" srcOrd="0" destOrd="0" presId="urn:microsoft.com/office/officeart/2005/8/layout/cycle3"/>
    <dgm:cxn modelId="{895FA3D8-9982-44D1-8452-4625859E37EE}" type="presOf" srcId="{ACBBC84F-C201-48C6-880C-65B744EDA0E1}" destId="{7BB27664-9252-4662-A1DA-AEBE478D9731}" srcOrd="0" destOrd="0" presId="urn:microsoft.com/office/officeart/2005/8/layout/cycle3"/>
    <dgm:cxn modelId="{441EE72D-2144-46ED-8ED0-D6B23C404DC3}" type="presOf" srcId="{DEA7DAFA-F184-41E6-8640-C05CF7C3C89B}" destId="{08EA5A4F-5A25-4C83-8C9A-E0EF5A744AE1}" srcOrd="0" destOrd="0" presId="urn:microsoft.com/office/officeart/2005/8/layout/cycle3"/>
    <dgm:cxn modelId="{3B9FDD20-C1A7-4638-B89E-AC4C32109622}" type="presOf" srcId="{360315C1-0662-440E-BABA-955CEEFB2788}" destId="{DC58FD4E-9F16-482E-A7B6-4B2182972848}" srcOrd="0" destOrd="0" presId="urn:microsoft.com/office/officeart/2005/8/layout/cycle3"/>
    <dgm:cxn modelId="{78EFBFAB-656A-4C49-8BF0-BFFB7AF0E21A}" type="presOf" srcId="{574772B0-17EB-4FF0-9CA7-1F4AE9386065}" destId="{4E895D6E-8080-4C73-8E77-B066F8A323CD}" srcOrd="0" destOrd="0" presId="urn:microsoft.com/office/officeart/2005/8/layout/cycle3"/>
    <dgm:cxn modelId="{FFC86981-3B39-4941-B669-FF35C13DBA0C}" type="presOf" srcId="{DE7B2A4A-3677-410F-BBCC-E68480ADE4B1}" destId="{659F7CD0-9B83-4634-BA01-80380B0E6A9B}" srcOrd="0" destOrd="0" presId="urn:microsoft.com/office/officeart/2005/8/layout/cycle3"/>
    <dgm:cxn modelId="{E7C20744-4484-44A2-8C03-36B28FF29129}" srcId="{360315C1-0662-440E-BABA-955CEEFB2788}" destId="{ACBBC84F-C201-48C6-880C-65B744EDA0E1}" srcOrd="0" destOrd="0" parTransId="{C6BCD525-4F91-441D-8A32-ECFE06C68EA7}" sibTransId="{DE7B2A4A-3677-410F-BBCC-E68480ADE4B1}"/>
    <dgm:cxn modelId="{6B4FE5DE-8FEE-49AB-9043-DB4DC566A5CB}" type="presParOf" srcId="{DC58FD4E-9F16-482E-A7B6-4B2182972848}" destId="{F3864192-EEE0-452B-A3DE-BAAF74152498}" srcOrd="0" destOrd="0" presId="urn:microsoft.com/office/officeart/2005/8/layout/cycle3"/>
    <dgm:cxn modelId="{6437C3B4-365C-41EA-8430-2421F3DCDEEE}" type="presParOf" srcId="{F3864192-EEE0-452B-A3DE-BAAF74152498}" destId="{7BB27664-9252-4662-A1DA-AEBE478D9731}" srcOrd="0" destOrd="0" presId="urn:microsoft.com/office/officeart/2005/8/layout/cycle3"/>
    <dgm:cxn modelId="{4B23053B-4D57-499E-97A0-32CD9436C1FE}" type="presParOf" srcId="{F3864192-EEE0-452B-A3DE-BAAF74152498}" destId="{659F7CD0-9B83-4634-BA01-80380B0E6A9B}" srcOrd="1" destOrd="0" presId="urn:microsoft.com/office/officeart/2005/8/layout/cycle3"/>
    <dgm:cxn modelId="{0D35EBA2-E677-42B4-9007-6672B5641E76}" type="presParOf" srcId="{F3864192-EEE0-452B-A3DE-BAAF74152498}" destId="{4E895D6E-8080-4C73-8E77-B066F8A323CD}" srcOrd="2" destOrd="0" presId="urn:microsoft.com/office/officeart/2005/8/layout/cycle3"/>
    <dgm:cxn modelId="{97DF48D4-B241-4F7F-AFF9-0452158C3B56}" type="presParOf" srcId="{F3864192-EEE0-452B-A3DE-BAAF74152498}" destId="{08EA5A4F-5A25-4C83-8C9A-E0EF5A744AE1}" srcOrd="3" destOrd="0" presId="urn:microsoft.com/office/officeart/2005/8/layout/cycle3"/>
    <dgm:cxn modelId="{A979F4B8-7F00-416F-ADFF-632D1F137643}" type="presParOf" srcId="{F3864192-EEE0-452B-A3DE-BAAF74152498}" destId="{D25D01BC-E363-42B5-A119-77964A6581DA}" srcOrd="4" destOrd="0" presId="urn:microsoft.com/office/officeart/2005/8/layout/cycle3"/>
    <dgm:cxn modelId="{3245BA84-1FE4-4801-92A5-91FE20BB2E31}" type="presParOf" srcId="{F3864192-EEE0-452B-A3DE-BAAF74152498}" destId="{425E41E6-5A45-49DC-85AE-F4E42D179C07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4ED59D-4ADF-49F3-9E48-22B218BA00BA}" type="doc">
      <dgm:prSet loTypeId="urn:microsoft.com/office/officeart/2005/8/layout/h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751731F2-E8A3-4DC1-BAF9-2A492DF2D6D8}">
      <dgm:prSet phldrT="[Текст]" custT="1"/>
      <dgm:spPr/>
      <dgm:t>
        <a:bodyPr/>
        <a:lstStyle/>
        <a:p>
          <a:r>
            <a:rPr lang="uk-UA" sz="2000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Підвищити якості знань учнів.</a:t>
          </a:r>
          <a:endParaRPr lang="uk-UA" sz="2000" b="1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6AF80CD-CF2C-431B-80A8-984F858BA075}" type="parTrans" cxnId="{457FFB0A-53D7-48CF-9FA1-64A24B76E953}">
      <dgm:prSet/>
      <dgm:spPr/>
      <dgm:t>
        <a:bodyPr/>
        <a:lstStyle/>
        <a:p>
          <a:endParaRPr lang="uk-UA"/>
        </a:p>
      </dgm:t>
    </dgm:pt>
    <dgm:pt modelId="{1DB61713-76AA-4792-9BBC-FDB2823ED43C}" type="sibTrans" cxnId="{457FFB0A-53D7-48CF-9FA1-64A24B76E953}">
      <dgm:prSet/>
      <dgm:spPr/>
      <dgm:t>
        <a:bodyPr/>
        <a:lstStyle/>
        <a:p>
          <a:endParaRPr lang="uk-UA"/>
        </a:p>
      </dgm:t>
    </dgm:pt>
    <dgm:pt modelId="{F9B3B37D-BAC6-4582-9FD5-49A7999E79BB}">
      <dgm:prSet phldrT="[Текст]" custT="1"/>
      <dgm:spPr/>
      <dgm:t>
        <a:bodyPr/>
        <a:lstStyle/>
        <a:p>
          <a:r>
            <a:rPr lang="uk-UA" sz="1300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uk-UA" sz="1800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Активізувати дослідницьку діяльність учнів. </a:t>
          </a:r>
          <a:endParaRPr lang="uk-UA" sz="1800" b="1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22B45C3-D3E9-464D-969D-BA4571E67C1E}" type="parTrans" cxnId="{C8DE95F1-F1D2-41CE-9BC2-BECE9F5FEA52}">
      <dgm:prSet/>
      <dgm:spPr/>
      <dgm:t>
        <a:bodyPr/>
        <a:lstStyle/>
        <a:p>
          <a:endParaRPr lang="uk-UA"/>
        </a:p>
      </dgm:t>
    </dgm:pt>
    <dgm:pt modelId="{D82FAF21-85E4-4C3B-AD1E-31A17B15BC4F}" type="sibTrans" cxnId="{C8DE95F1-F1D2-41CE-9BC2-BECE9F5FEA52}">
      <dgm:prSet/>
      <dgm:spPr/>
      <dgm:t>
        <a:bodyPr/>
        <a:lstStyle/>
        <a:p>
          <a:endParaRPr lang="uk-UA"/>
        </a:p>
      </dgm:t>
    </dgm:pt>
    <dgm:pt modelId="{D9704037-3FF9-46FC-88DF-747814F1022D}">
      <dgm:prSet phldrT="[Текст]"/>
      <dgm:spPr/>
      <dgm:t>
        <a:bodyPr/>
        <a:lstStyle/>
        <a:p>
          <a:r>
            <a:rPr lang="uk-UA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Навчити застосувати отримані знання при вирішенні проблем, що виникають в повсякденному житті.</a:t>
          </a:r>
          <a:endParaRPr lang="uk-UA" b="1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1893B3C-C03C-49E0-BED1-D6C29FD198E9}" type="sibTrans" cxnId="{53CD787A-F91D-4065-82A3-84DF32E6359A}">
      <dgm:prSet/>
      <dgm:spPr/>
      <dgm:t>
        <a:bodyPr/>
        <a:lstStyle/>
        <a:p>
          <a:endParaRPr lang="uk-UA"/>
        </a:p>
      </dgm:t>
    </dgm:pt>
    <dgm:pt modelId="{94E2BD45-638D-48B2-A198-A96E0CD9610A}" type="parTrans" cxnId="{53CD787A-F91D-4065-82A3-84DF32E6359A}">
      <dgm:prSet/>
      <dgm:spPr/>
      <dgm:t>
        <a:bodyPr/>
        <a:lstStyle/>
        <a:p>
          <a:endParaRPr lang="uk-UA"/>
        </a:p>
      </dgm:t>
    </dgm:pt>
    <dgm:pt modelId="{268CF75C-35EF-45F4-B70C-6A52860F8FC7}">
      <dgm:prSet phldrT="[Текст]"/>
      <dgm:spPr/>
      <dgm:t>
        <a:bodyPr/>
        <a:lstStyle/>
        <a:p>
          <a:r>
            <a:rPr lang="uk-UA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Навчити учнів вирішувати поставлені задачі нестандартними способами.</a:t>
          </a:r>
          <a:endParaRPr lang="uk-UA" dirty="0"/>
        </a:p>
      </dgm:t>
    </dgm:pt>
    <dgm:pt modelId="{7A0E3E51-E7FF-4FC8-A4BB-4D7BFCAE70E2}" type="parTrans" cxnId="{023E9A11-7672-4281-84C2-03FC866F7F5B}">
      <dgm:prSet/>
      <dgm:spPr/>
      <dgm:t>
        <a:bodyPr/>
        <a:lstStyle/>
        <a:p>
          <a:endParaRPr lang="uk-UA"/>
        </a:p>
      </dgm:t>
    </dgm:pt>
    <dgm:pt modelId="{2B48CD56-D67D-478F-9A4B-F8E5B7267E33}" type="sibTrans" cxnId="{023E9A11-7672-4281-84C2-03FC866F7F5B}">
      <dgm:prSet/>
      <dgm:spPr/>
      <dgm:t>
        <a:bodyPr/>
        <a:lstStyle/>
        <a:p>
          <a:endParaRPr lang="uk-UA"/>
        </a:p>
      </dgm:t>
    </dgm:pt>
    <dgm:pt modelId="{3A13DED4-6ACD-429C-AD9B-4FCD90650D45}" type="pres">
      <dgm:prSet presAssocID="{F54ED59D-4ADF-49F3-9E48-22B218BA00B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3CA856A-440C-4803-92E3-11BE20DD4880}" type="pres">
      <dgm:prSet presAssocID="{751731F2-E8A3-4DC1-BAF9-2A492DF2D6D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641621C-B7A7-47DD-8299-AF3DEA2663BF}" type="pres">
      <dgm:prSet presAssocID="{1DB61713-76AA-4792-9BBC-FDB2823ED43C}" presName="sibTrans" presStyleCnt="0"/>
      <dgm:spPr/>
    </dgm:pt>
    <dgm:pt modelId="{1E86CCB1-1732-44AE-A36E-20F4D0D19C2C}" type="pres">
      <dgm:prSet presAssocID="{D9704037-3FF9-46FC-88DF-747814F1022D}" presName="node" presStyleLbl="node1" presStyleIdx="1" presStyleCnt="4" custScaleX="11436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BF73C19-765A-4720-B654-B52F3965330E}" type="pres">
      <dgm:prSet presAssocID="{31893B3C-C03C-49E0-BED1-D6C29FD198E9}" presName="sibTrans" presStyleCnt="0"/>
      <dgm:spPr/>
    </dgm:pt>
    <dgm:pt modelId="{069FAB46-40CC-4CAA-BF11-FC93E5AEDEEE}" type="pres">
      <dgm:prSet presAssocID="{F9B3B37D-BAC6-4582-9FD5-49A7999E79BB}" presName="node" presStyleLbl="node1" presStyleIdx="2" presStyleCnt="4" custScaleX="11343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90B254C-5C9C-404A-B0F6-53509BA8FF33}" type="pres">
      <dgm:prSet presAssocID="{D82FAF21-85E4-4C3B-AD1E-31A17B15BC4F}" presName="sibTrans" presStyleCnt="0"/>
      <dgm:spPr/>
    </dgm:pt>
    <dgm:pt modelId="{AD4F9325-1409-4112-975B-C79CA332C0D6}" type="pres">
      <dgm:prSet presAssocID="{268CF75C-35EF-45F4-B70C-6A52860F8FC7}" presName="node" presStyleLbl="node1" presStyleIdx="3" presStyleCnt="4" custScaleX="10447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CEB81524-12C0-4239-9D23-1C5FA2FF6806}" type="presOf" srcId="{D9704037-3FF9-46FC-88DF-747814F1022D}" destId="{1E86CCB1-1732-44AE-A36E-20F4D0D19C2C}" srcOrd="0" destOrd="0" presId="urn:microsoft.com/office/officeart/2005/8/layout/hList6"/>
    <dgm:cxn modelId="{3189CD69-1576-45EE-B9D1-B56D6654C2A0}" type="presOf" srcId="{F9B3B37D-BAC6-4582-9FD5-49A7999E79BB}" destId="{069FAB46-40CC-4CAA-BF11-FC93E5AEDEEE}" srcOrd="0" destOrd="0" presId="urn:microsoft.com/office/officeart/2005/8/layout/hList6"/>
    <dgm:cxn modelId="{023E9A11-7672-4281-84C2-03FC866F7F5B}" srcId="{F54ED59D-4ADF-49F3-9E48-22B218BA00BA}" destId="{268CF75C-35EF-45F4-B70C-6A52860F8FC7}" srcOrd="3" destOrd="0" parTransId="{7A0E3E51-E7FF-4FC8-A4BB-4D7BFCAE70E2}" sibTransId="{2B48CD56-D67D-478F-9A4B-F8E5B7267E33}"/>
    <dgm:cxn modelId="{ACAF5084-1F18-4AD2-9606-BAC2525E3607}" type="presOf" srcId="{F54ED59D-4ADF-49F3-9E48-22B218BA00BA}" destId="{3A13DED4-6ACD-429C-AD9B-4FCD90650D45}" srcOrd="0" destOrd="0" presId="urn:microsoft.com/office/officeart/2005/8/layout/hList6"/>
    <dgm:cxn modelId="{C8DE95F1-F1D2-41CE-9BC2-BECE9F5FEA52}" srcId="{F54ED59D-4ADF-49F3-9E48-22B218BA00BA}" destId="{F9B3B37D-BAC6-4582-9FD5-49A7999E79BB}" srcOrd="2" destOrd="0" parTransId="{822B45C3-D3E9-464D-969D-BA4571E67C1E}" sibTransId="{D82FAF21-85E4-4C3B-AD1E-31A17B15BC4F}"/>
    <dgm:cxn modelId="{1C74426D-1F4A-4BBE-A2D4-951A5A913B0E}" type="presOf" srcId="{268CF75C-35EF-45F4-B70C-6A52860F8FC7}" destId="{AD4F9325-1409-4112-975B-C79CA332C0D6}" srcOrd="0" destOrd="0" presId="urn:microsoft.com/office/officeart/2005/8/layout/hList6"/>
    <dgm:cxn modelId="{53CD787A-F91D-4065-82A3-84DF32E6359A}" srcId="{F54ED59D-4ADF-49F3-9E48-22B218BA00BA}" destId="{D9704037-3FF9-46FC-88DF-747814F1022D}" srcOrd="1" destOrd="0" parTransId="{94E2BD45-638D-48B2-A198-A96E0CD9610A}" sibTransId="{31893B3C-C03C-49E0-BED1-D6C29FD198E9}"/>
    <dgm:cxn modelId="{4EDA7FC1-01E2-47A3-836C-ABB1A0C2A9EE}" type="presOf" srcId="{751731F2-E8A3-4DC1-BAF9-2A492DF2D6D8}" destId="{43CA856A-440C-4803-92E3-11BE20DD4880}" srcOrd="0" destOrd="0" presId="urn:microsoft.com/office/officeart/2005/8/layout/hList6"/>
    <dgm:cxn modelId="{457FFB0A-53D7-48CF-9FA1-64A24B76E953}" srcId="{F54ED59D-4ADF-49F3-9E48-22B218BA00BA}" destId="{751731F2-E8A3-4DC1-BAF9-2A492DF2D6D8}" srcOrd="0" destOrd="0" parTransId="{46AF80CD-CF2C-431B-80A8-984F858BA075}" sibTransId="{1DB61713-76AA-4792-9BBC-FDB2823ED43C}"/>
    <dgm:cxn modelId="{29B39BB5-2860-4374-AA6E-86ADAEFC9A70}" type="presParOf" srcId="{3A13DED4-6ACD-429C-AD9B-4FCD90650D45}" destId="{43CA856A-440C-4803-92E3-11BE20DD4880}" srcOrd="0" destOrd="0" presId="urn:microsoft.com/office/officeart/2005/8/layout/hList6"/>
    <dgm:cxn modelId="{0A82B983-872D-43F5-8370-1A1D314F771C}" type="presParOf" srcId="{3A13DED4-6ACD-429C-AD9B-4FCD90650D45}" destId="{4641621C-B7A7-47DD-8299-AF3DEA2663BF}" srcOrd="1" destOrd="0" presId="urn:microsoft.com/office/officeart/2005/8/layout/hList6"/>
    <dgm:cxn modelId="{0DCADCB0-08C7-46B8-BDEC-1F7F13AC70CA}" type="presParOf" srcId="{3A13DED4-6ACD-429C-AD9B-4FCD90650D45}" destId="{1E86CCB1-1732-44AE-A36E-20F4D0D19C2C}" srcOrd="2" destOrd="0" presId="urn:microsoft.com/office/officeart/2005/8/layout/hList6"/>
    <dgm:cxn modelId="{DE05823E-3C0A-43B2-B813-B994AE5CDEAC}" type="presParOf" srcId="{3A13DED4-6ACD-429C-AD9B-4FCD90650D45}" destId="{CBF73C19-765A-4720-B654-B52F3965330E}" srcOrd="3" destOrd="0" presId="urn:microsoft.com/office/officeart/2005/8/layout/hList6"/>
    <dgm:cxn modelId="{B04A0114-BBB9-4FDA-A2A2-0EDD6A8F0B77}" type="presParOf" srcId="{3A13DED4-6ACD-429C-AD9B-4FCD90650D45}" destId="{069FAB46-40CC-4CAA-BF11-FC93E5AEDEEE}" srcOrd="4" destOrd="0" presId="urn:microsoft.com/office/officeart/2005/8/layout/hList6"/>
    <dgm:cxn modelId="{BE97233F-06EE-4E0A-811F-FC9A5AE67903}" type="presParOf" srcId="{3A13DED4-6ACD-429C-AD9B-4FCD90650D45}" destId="{E90B254C-5C9C-404A-B0F6-53509BA8FF33}" srcOrd="5" destOrd="0" presId="urn:microsoft.com/office/officeart/2005/8/layout/hList6"/>
    <dgm:cxn modelId="{F0AAD1A8-47D1-417C-9D94-E5A35910B3BE}" type="presParOf" srcId="{3A13DED4-6ACD-429C-AD9B-4FCD90650D45}" destId="{AD4F9325-1409-4112-975B-C79CA332C0D6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88DE60-F69F-4C38-9146-C6A1F8E2CE13}" type="doc">
      <dgm:prSet loTypeId="urn:microsoft.com/office/officeart/2005/8/layout/radial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B02149E6-0BFB-4D88-BBEB-C8A45076DA7F}">
      <dgm:prSet phldrT="[Текст]" custT="1"/>
      <dgm:spPr/>
      <dgm:t>
        <a:bodyPr/>
        <a:lstStyle/>
        <a:p>
          <a:r>
            <a:rPr lang="uk-UA" sz="2800" b="1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Заходи направлені на формування  бізнес мислення</a:t>
          </a:r>
          <a:endParaRPr lang="uk-UA" sz="2800" b="1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4B67AF9-0DC0-411D-B69F-C190D68DB117}" type="parTrans" cxnId="{27357444-4DAE-407A-93F8-DC9EC054597D}">
      <dgm:prSet/>
      <dgm:spPr/>
      <dgm:t>
        <a:bodyPr/>
        <a:lstStyle/>
        <a:p>
          <a:endParaRPr lang="uk-UA"/>
        </a:p>
      </dgm:t>
    </dgm:pt>
    <dgm:pt modelId="{304FBAC0-96B2-4F0D-A728-59F46A269368}" type="sibTrans" cxnId="{27357444-4DAE-407A-93F8-DC9EC054597D}">
      <dgm:prSet/>
      <dgm:spPr/>
      <dgm:t>
        <a:bodyPr/>
        <a:lstStyle/>
        <a:p>
          <a:endParaRPr lang="uk-UA"/>
        </a:p>
      </dgm:t>
    </dgm:pt>
    <dgm:pt modelId="{8A9FA529-DAED-41F6-B87A-3A74F9B071B6}">
      <dgm:prSet phldrT="[Текст]" custT="1"/>
      <dgm:spPr/>
      <dgm:t>
        <a:bodyPr/>
        <a:lstStyle/>
        <a:p>
          <a:r>
            <a:rPr lang="uk-UA" sz="3200" b="1" noProof="0" dirty="0" smtClean="0">
              <a:solidFill>
                <a:srgbClr val="002060"/>
              </a:solidFill>
            </a:rPr>
            <a:t>Задачі на логіку.</a:t>
          </a:r>
          <a:endParaRPr lang="uk-UA" sz="3200" b="1" noProof="0" dirty="0">
            <a:solidFill>
              <a:srgbClr val="002060"/>
            </a:solidFill>
          </a:endParaRPr>
        </a:p>
      </dgm:t>
    </dgm:pt>
    <dgm:pt modelId="{3EB30BFD-5F5F-4DBD-93DA-0B46EEF185C9}" type="parTrans" cxnId="{9CCF694A-278E-4053-BFA6-6F571448309F}">
      <dgm:prSet/>
      <dgm:spPr/>
      <dgm:t>
        <a:bodyPr/>
        <a:lstStyle/>
        <a:p>
          <a:endParaRPr lang="uk-UA"/>
        </a:p>
      </dgm:t>
    </dgm:pt>
    <dgm:pt modelId="{B8F4648F-623D-4ADF-A24D-02F8E5BB28EB}" type="sibTrans" cxnId="{9CCF694A-278E-4053-BFA6-6F571448309F}">
      <dgm:prSet/>
      <dgm:spPr/>
      <dgm:t>
        <a:bodyPr/>
        <a:lstStyle/>
        <a:p>
          <a:endParaRPr lang="uk-UA"/>
        </a:p>
      </dgm:t>
    </dgm:pt>
    <dgm:pt modelId="{F9C6C86F-24B2-450C-9620-07180046CDC2}">
      <dgm:prSet phldrT="[Текст]" custT="1"/>
      <dgm:spPr/>
      <dgm:t>
        <a:bodyPr/>
        <a:lstStyle/>
        <a:p>
          <a:r>
            <a:rPr lang="uk-UA" sz="3200" b="1" noProof="0" dirty="0" smtClean="0">
              <a:solidFill>
                <a:srgbClr val="002060"/>
              </a:solidFill>
            </a:rPr>
            <a:t>Практичні роботи.</a:t>
          </a:r>
          <a:endParaRPr lang="uk-UA" sz="3200" b="1" noProof="0" dirty="0">
            <a:solidFill>
              <a:srgbClr val="002060"/>
            </a:solidFill>
          </a:endParaRPr>
        </a:p>
      </dgm:t>
    </dgm:pt>
    <dgm:pt modelId="{15216DDA-1803-48D3-9930-E77C3092318A}" type="parTrans" cxnId="{6A8AD9FF-6F52-4D3C-9238-C980D154C4CD}">
      <dgm:prSet/>
      <dgm:spPr/>
      <dgm:t>
        <a:bodyPr/>
        <a:lstStyle/>
        <a:p>
          <a:endParaRPr lang="uk-UA"/>
        </a:p>
      </dgm:t>
    </dgm:pt>
    <dgm:pt modelId="{064A381F-4F33-458D-9BEF-E695F6C2AB1F}" type="sibTrans" cxnId="{6A8AD9FF-6F52-4D3C-9238-C980D154C4CD}">
      <dgm:prSet/>
      <dgm:spPr/>
      <dgm:t>
        <a:bodyPr/>
        <a:lstStyle/>
        <a:p>
          <a:endParaRPr lang="uk-UA"/>
        </a:p>
      </dgm:t>
    </dgm:pt>
    <dgm:pt modelId="{5A90D26E-A437-4D77-B13E-593FB9BD22B9}">
      <dgm:prSet phldrT="[Текст]" custT="1"/>
      <dgm:spPr/>
      <dgm:t>
        <a:bodyPr/>
        <a:lstStyle/>
        <a:p>
          <a:r>
            <a:rPr lang="uk-UA" sz="3200" b="1" noProof="0" dirty="0" smtClean="0">
              <a:solidFill>
                <a:srgbClr val="002060"/>
              </a:solidFill>
            </a:rPr>
            <a:t>Проектна діяльність</a:t>
          </a:r>
          <a:endParaRPr lang="uk-UA" sz="3200" b="1" noProof="0" dirty="0">
            <a:solidFill>
              <a:srgbClr val="002060"/>
            </a:solidFill>
          </a:endParaRPr>
        </a:p>
      </dgm:t>
    </dgm:pt>
    <dgm:pt modelId="{483D431D-1F02-4933-8072-49F0352340A6}" type="parTrans" cxnId="{508C827B-C89E-491F-BC2E-50029622A9BD}">
      <dgm:prSet/>
      <dgm:spPr/>
      <dgm:t>
        <a:bodyPr/>
        <a:lstStyle/>
        <a:p>
          <a:endParaRPr lang="uk-UA"/>
        </a:p>
      </dgm:t>
    </dgm:pt>
    <dgm:pt modelId="{D0CD9AE4-195A-4004-A0BE-5EC502557518}" type="sibTrans" cxnId="{508C827B-C89E-491F-BC2E-50029622A9BD}">
      <dgm:prSet/>
      <dgm:spPr/>
      <dgm:t>
        <a:bodyPr/>
        <a:lstStyle/>
        <a:p>
          <a:endParaRPr lang="uk-UA"/>
        </a:p>
      </dgm:t>
    </dgm:pt>
    <dgm:pt modelId="{18A8E9CE-35E2-4317-99B8-415F1382B195}">
      <dgm:prSet custT="1"/>
      <dgm:spPr/>
      <dgm:t>
        <a:bodyPr/>
        <a:lstStyle/>
        <a:p>
          <a:r>
            <a:rPr lang="uk-UA" sz="3200" b="1" noProof="0" dirty="0" smtClean="0">
              <a:solidFill>
                <a:srgbClr val="002060"/>
              </a:solidFill>
            </a:rPr>
            <a:t>Робота в групах.</a:t>
          </a:r>
          <a:endParaRPr lang="uk-UA" sz="3200" b="1" noProof="0" dirty="0">
            <a:solidFill>
              <a:srgbClr val="002060"/>
            </a:solidFill>
          </a:endParaRPr>
        </a:p>
      </dgm:t>
    </dgm:pt>
    <dgm:pt modelId="{A62A46F5-746D-4868-AB0B-7AD6B0E211E1}" type="parTrans" cxnId="{52ED6652-D1E4-4AAE-B663-BC4C579E898B}">
      <dgm:prSet/>
      <dgm:spPr/>
      <dgm:t>
        <a:bodyPr/>
        <a:lstStyle/>
        <a:p>
          <a:endParaRPr lang="uk-UA"/>
        </a:p>
      </dgm:t>
    </dgm:pt>
    <dgm:pt modelId="{DADAC9AD-0AD8-4070-BC5E-5C3B0C83C268}" type="sibTrans" cxnId="{52ED6652-D1E4-4AAE-B663-BC4C579E898B}">
      <dgm:prSet/>
      <dgm:spPr/>
      <dgm:t>
        <a:bodyPr/>
        <a:lstStyle/>
        <a:p>
          <a:endParaRPr lang="uk-UA"/>
        </a:p>
      </dgm:t>
    </dgm:pt>
    <dgm:pt modelId="{A017D868-1748-416C-A9D8-DBF5740227B6}">
      <dgm:prSet phldrT="[Текст]" custScaleY="78321" custRadScaleRad="112688" custRadScaleInc="45062"/>
      <dgm:spPr/>
      <dgm:t>
        <a:bodyPr/>
        <a:lstStyle/>
        <a:p>
          <a:endParaRPr lang="ru-RU"/>
        </a:p>
      </dgm:t>
    </dgm:pt>
    <dgm:pt modelId="{066D5DA2-36F7-4D91-97D8-63DFB6DA9BE1}" type="parTrans" cxnId="{2F232A9F-BA1D-44BE-86BD-86CA06780EEA}">
      <dgm:prSet/>
      <dgm:spPr/>
      <dgm:t>
        <a:bodyPr/>
        <a:lstStyle/>
        <a:p>
          <a:endParaRPr lang="uk-UA"/>
        </a:p>
      </dgm:t>
    </dgm:pt>
    <dgm:pt modelId="{6F5D9D86-8020-4231-9DAA-AA6C6F109C83}" type="sibTrans" cxnId="{2F232A9F-BA1D-44BE-86BD-86CA06780EEA}">
      <dgm:prSet/>
      <dgm:spPr/>
      <dgm:t>
        <a:bodyPr/>
        <a:lstStyle/>
        <a:p>
          <a:endParaRPr lang="uk-UA"/>
        </a:p>
      </dgm:t>
    </dgm:pt>
    <dgm:pt modelId="{E06E52B6-4749-43BC-A9CE-8E4B47F9A896}">
      <dgm:prSet phldrT="[Текст]" custScaleX="132453"/>
      <dgm:spPr>
        <a:solidFill>
          <a:srgbClr val="D09622"/>
        </a:solidFill>
        <a:ln>
          <a:solidFill>
            <a:srgbClr val="CC9900"/>
          </a:solidFill>
        </a:ln>
      </dgm:spPr>
      <dgm:t>
        <a:bodyPr/>
        <a:lstStyle/>
        <a:p>
          <a:endParaRPr lang="ru-RU"/>
        </a:p>
      </dgm:t>
    </dgm:pt>
    <dgm:pt modelId="{6C58DC5F-FDE4-47C8-8D9C-3F1A75D9E8C2}" type="parTrans" cxnId="{8C5F249C-6532-4160-9E2F-33DED056B604}">
      <dgm:prSet/>
      <dgm:spPr/>
      <dgm:t>
        <a:bodyPr/>
        <a:lstStyle/>
        <a:p>
          <a:endParaRPr lang="uk-UA"/>
        </a:p>
      </dgm:t>
    </dgm:pt>
    <dgm:pt modelId="{48C81368-EBD6-478B-8CFD-F83166D58A7E}" type="sibTrans" cxnId="{8C5F249C-6532-4160-9E2F-33DED056B604}">
      <dgm:prSet/>
      <dgm:spPr/>
      <dgm:t>
        <a:bodyPr/>
        <a:lstStyle/>
        <a:p>
          <a:endParaRPr lang="uk-UA"/>
        </a:p>
      </dgm:t>
    </dgm:pt>
    <dgm:pt modelId="{C8CC0DD2-A6AC-4F61-8469-5092688B6229}" type="pres">
      <dgm:prSet presAssocID="{8B88DE60-F69F-4C38-9146-C6A1F8E2CE1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CFBB0F-4795-4DA9-A5ED-B46B874F2F98}" type="pres">
      <dgm:prSet presAssocID="{B02149E6-0BFB-4D88-BBEB-C8A45076DA7F}" presName="centerShape" presStyleLbl="node0" presStyleIdx="0" presStyleCnt="1" custScaleX="127506" custScaleY="103516" custLinFactNeighborX="-746" custLinFactNeighborY="-19509"/>
      <dgm:spPr/>
      <dgm:t>
        <a:bodyPr/>
        <a:lstStyle/>
        <a:p>
          <a:endParaRPr lang="ru-RU"/>
        </a:p>
      </dgm:t>
    </dgm:pt>
    <dgm:pt modelId="{6A0FA847-7564-4612-AA79-AC3E04D43631}" type="pres">
      <dgm:prSet presAssocID="{3EB30BFD-5F5F-4DBD-93DA-0B46EEF185C9}" presName="parTrans" presStyleLbl="bgSibTrans2D1" presStyleIdx="0" presStyleCnt="4" custLinFactNeighborX="16918" custLinFactNeighborY="-27727"/>
      <dgm:spPr/>
      <dgm:t>
        <a:bodyPr/>
        <a:lstStyle/>
        <a:p>
          <a:endParaRPr lang="ru-RU"/>
        </a:p>
      </dgm:t>
    </dgm:pt>
    <dgm:pt modelId="{F138DC40-DE3B-467B-B2C4-E26E7B072405}" type="pres">
      <dgm:prSet presAssocID="{8A9FA529-DAED-41F6-B87A-3A74F9B071B6}" presName="node" presStyleLbl="node1" presStyleIdx="0" presStyleCnt="4" custScaleY="78321" custRadScaleRad="112688" custRadScaleInc="450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3A6776-8B88-4237-9160-DA7E959EA4B2}" type="pres">
      <dgm:prSet presAssocID="{15216DDA-1803-48D3-9930-E77C3092318A}" presName="parTrans" presStyleLbl="bgSibTrans2D1" presStyleIdx="1" presStyleCnt="4" custLinFactNeighborX="-440" custLinFactNeighborY="6789"/>
      <dgm:spPr/>
      <dgm:t>
        <a:bodyPr/>
        <a:lstStyle/>
        <a:p>
          <a:endParaRPr lang="ru-RU"/>
        </a:p>
      </dgm:t>
    </dgm:pt>
    <dgm:pt modelId="{B73B702C-EDC4-4775-ADBD-154B4CA38352}" type="pres">
      <dgm:prSet presAssocID="{F9C6C86F-24B2-450C-9620-07180046CDC2}" presName="node" presStyleLbl="node1" presStyleIdx="1" presStyleCnt="4" custScaleY="84811" custRadScaleRad="110266" custRadScaleInc="475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0BC8DE-AAC9-4F9E-87F5-574B6876E077}" type="pres">
      <dgm:prSet presAssocID="{A62A46F5-746D-4868-AB0B-7AD6B0E211E1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0F61E8D1-FA7F-4A0C-8C1F-ECB665D68623}" type="pres">
      <dgm:prSet presAssocID="{18A8E9CE-35E2-4317-99B8-415F1382B195}" presName="node" presStyleLbl="node1" presStyleIdx="2" presStyleCnt="4" custScaleX="108856" custScaleY="78319" custRadScaleRad="32134" custRadScaleInc="3477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BB1A31-F0E9-4691-BF6D-C04F1A99B978}" type="pres">
      <dgm:prSet presAssocID="{483D431D-1F02-4933-8072-49F0352340A6}" presName="parTrans" presStyleLbl="bgSibTrans2D1" presStyleIdx="3" presStyleCnt="4" custScaleX="63656" custLinFactNeighborX="-31341" custLinFactNeighborY="-16457"/>
      <dgm:spPr/>
      <dgm:t>
        <a:bodyPr/>
        <a:lstStyle/>
        <a:p>
          <a:endParaRPr lang="ru-RU"/>
        </a:p>
      </dgm:t>
    </dgm:pt>
    <dgm:pt modelId="{0D3D3EAE-33AE-469D-BF99-1A3D4F266E92}" type="pres">
      <dgm:prSet presAssocID="{5A90D26E-A437-4D77-B13E-593FB9BD22B9}" presName="node" presStyleLbl="node1" presStyleIdx="3" presStyleCnt="4" custScaleX="108856" custScaleY="79351" custRadScaleRad="110120" custRadScaleInc="-4717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C5F249C-6532-4160-9E2F-33DED056B604}" srcId="{8B88DE60-F69F-4C38-9146-C6A1F8E2CE13}" destId="{E06E52B6-4749-43BC-A9CE-8E4B47F9A896}" srcOrd="2" destOrd="0" parTransId="{6C58DC5F-FDE4-47C8-8D9C-3F1A75D9E8C2}" sibTransId="{48C81368-EBD6-478B-8CFD-F83166D58A7E}"/>
    <dgm:cxn modelId="{4C0A4964-0675-4A76-BA69-2DDD6772CBDB}" type="presOf" srcId="{A62A46F5-746D-4868-AB0B-7AD6B0E211E1}" destId="{1D0BC8DE-AAC9-4F9E-87F5-574B6876E077}" srcOrd="0" destOrd="0" presId="urn:microsoft.com/office/officeart/2005/8/layout/radial4"/>
    <dgm:cxn modelId="{6A0BA317-A03B-41BD-9557-70C2C5058BA7}" type="presOf" srcId="{483D431D-1F02-4933-8072-49F0352340A6}" destId="{EDBB1A31-F0E9-4691-BF6D-C04F1A99B978}" srcOrd="0" destOrd="0" presId="urn:microsoft.com/office/officeart/2005/8/layout/radial4"/>
    <dgm:cxn modelId="{508C827B-C89E-491F-BC2E-50029622A9BD}" srcId="{B02149E6-0BFB-4D88-BBEB-C8A45076DA7F}" destId="{5A90D26E-A437-4D77-B13E-593FB9BD22B9}" srcOrd="3" destOrd="0" parTransId="{483D431D-1F02-4933-8072-49F0352340A6}" sibTransId="{D0CD9AE4-195A-4004-A0BE-5EC502557518}"/>
    <dgm:cxn modelId="{9CCF694A-278E-4053-BFA6-6F571448309F}" srcId="{B02149E6-0BFB-4D88-BBEB-C8A45076DA7F}" destId="{8A9FA529-DAED-41F6-B87A-3A74F9B071B6}" srcOrd="0" destOrd="0" parTransId="{3EB30BFD-5F5F-4DBD-93DA-0B46EEF185C9}" sibTransId="{B8F4648F-623D-4ADF-A24D-02F8E5BB28EB}"/>
    <dgm:cxn modelId="{2327D997-861D-4654-8235-9EA7BC9394B2}" type="presOf" srcId="{18A8E9CE-35E2-4317-99B8-415F1382B195}" destId="{0F61E8D1-FA7F-4A0C-8C1F-ECB665D68623}" srcOrd="0" destOrd="0" presId="urn:microsoft.com/office/officeart/2005/8/layout/radial4"/>
    <dgm:cxn modelId="{2F232A9F-BA1D-44BE-86BD-86CA06780EEA}" srcId="{8B88DE60-F69F-4C38-9146-C6A1F8E2CE13}" destId="{A017D868-1748-416C-A9D8-DBF5740227B6}" srcOrd="1" destOrd="0" parTransId="{066D5DA2-36F7-4D91-97D8-63DFB6DA9BE1}" sibTransId="{6F5D9D86-8020-4231-9DAA-AA6C6F109C83}"/>
    <dgm:cxn modelId="{5CE44CBC-C1B1-4FF2-8B63-F08360C56A16}" type="presOf" srcId="{8B88DE60-F69F-4C38-9146-C6A1F8E2CE13}" destId="{C8CC0DD2-A6AC-4F61-8469-5092688B6229}" srcOrd="0" destOrd="0" presId="urn:microsoft.com/office/officeart/2005/8/layout/radial4"/>
    <dgm:cxn modelId="{FC580692-F893-4131-ADBA-022BE47D3641}" type="presOf" srcId="{8A9FA529-DAED-41F6-B87A-3A74F9B071B6}" destId="{F138DC40-DE3B-467B-B2C4-E26E7B072405}" srcOrd="0" destOrd="0" presId="urn:microsoft.com/office/officeart/2005/8/layout/radial4"/>
    <dgm:cxn modelId="{A6553C50-A3FD-4926-9E88-ED43C655DB4F}" type="presOf" srcId="{F9C6C86F-24B2-450C-9620-07180046CDC2}" destId="{B73B702C-EDC4-4775-ADBD-154B4CA38352}" srcOrd="0" destOrd="0" presId="urn:microsoft.com/office/officeart/2005/8/layout/radial4"/>
    <dgm:cxn modelId="{39343604-9A7A-4591-A7AD-C239A66372D0}" type="presOf" srcId="{15216DDA-1803-48D3-9930-E77C3092318A}" destId="{8D3A6776-8B88-4237-9160-DA7E959EA4B2}" srcOrd="0" destOrd="0" presId="urn:microsoft.com/office/officeart/2005/8/layout/radial4"/>
    <dgm:cxn modelId="{81CB9C7B-B77B-40EF-B00C-39A1CEE35EE2}" type="presOf" srcId="{3EB30BFD-5F5F-4DBD-93DA-0B46EEF185C9}" destId="{6A0FA847-7564-4612-AA79-AC3E04D43631}" srcOrd="0" destOrd="0" presId="urn:microsoft.com/office/officeart/2005/8/layout/radial4"/>
    <dgm:cxn modelId="{27357444-4DAE-407A-93F8-DC9EC054597D}" srcId="{8B88DE60-F69F-4C38-9146-C6A1F8E2CE13}" destId="{B02149E6-0BFB-4D88-BBEB-C8A45076DA7F}" srcOrd="0" destOrd="0" parTransId="{A4B67AF9-0DC0-411D-B69F-C190D68DB117}" sibTransId="{304FBAC0-96B2-4F0D-A728-59F46A269368}"/>
    <dgm:cxn modelId="{64A7C730-D7CD-4600-82D6-97AB1C174041}" type="presOf" srcId="{B02149E6-0BFB-4D88-BBEB-C8A45076DA7F}" destId="{12CFBB0F-4795-4DA9-A5ED-B46B874F2F98}" srcOrd="0" destOrd="0" presId="urn:microsoft.com/office/officeart/2005/8/layout/radial4"/>
    <dgm:cxn modelId="{8F2F49FD-551C-4692-8037-3C7D8675497D}" type="presOf" srcId="{5A90D26E-A437-4D77-B13E-593FB9BD22B9}" destId="{0D3D3EAE-33AE-469D-BF99-1A3D4F266E92}" srcOrd="0" destOrd="0" presId="urn:microsoft.com/office/officeart/2005/8/layout/radial4"/>
    <dgm:cxn modelId="{6A8AD9FF-6F52-4D3C-9238-C980D154C4CD}" srcId="{B02149E6-0BFB-4D88-BBEB-C8A45076DA7F}" destId="{F9C6C86F-24B2-450C-9620-07180046CDC2}" srcOrd="1" destOrd="0" parTransId="{15216DDA-1803-48D3-9930-E77C3092318A}" sibTransId="{064A381F-4F33-458D-9BEF-E695F6C2AB1F}"/>
    <dgm:cxn modelId="{52ED6652-D1E4-4AAE-B663-BC4C579E898B}" srcId="{B02149E6-0BFB-4D88-BBEB-C8A45076DA7F}" destId="{18A8E9CE-35E2-4317-99B8-415F1382B195}" srcOrd="2" destOrd="0" parTransId="{A62A46F5-746D-4868-AB0B-7AD6B0E211E1}" sibTransId="{DADAC9AD-0AD8-4070-BC5E-5C3B0C83C268}"/>
    <dgm:cxn modelId="{46C9A952-9909-4EF1-97B6-BB596F6D4305}" type="presParOf" srcId="{C8CC0DD2-A6AC-4F61-8469-5092688B6229}" destId="{12CFBB0F-4795-4DA9-A5ED-B46B874F2F98}" srcOrd="0" destOrd="0" presId="urn:microsoft.com/office/officeart/2005/8/layout/radial4"/>
    <dgm:cxn modelId="{A571EEAC-4707-4B20-8390-27126FDEF1E0}" type="presParOf" srcId="{C8CC0DD2-A6AC-4F61-8469-5092688B6229}" destId="{6A0FA847-7564-4612-AA79-AC3E04D43631}" srcOrd="1" destOrd="0" presId="urn:microsoft.com/office/officeart/2005/8/layout/radial4"/>
    <dgm:cxn modelId="{7AE0BF64-305D-4F36-BF2C-69EBBD816CD5}" type="presParOf" srcId="{C8CC0DD2-A6AC-4F61-8469-5092688B6229}" destId="{F138DC40-DE3B-467B-B2C4-E26E7B072405}" srcOrd="2" destOrd="0" presId="urn:microsoft.com/office/officeart/2005/8/layout/radial4"/>
    <dgm:cxn modelId="{5863CCB6-90FF-44C6-8214-724BC7946372}" type="presParOf" srcId="{C8CC0DD2-A6AC-4F61-8469-5092688B6229}" destId="{8D3A6776-8B88-4237-9160-DA7E959EA4B2}" srcOrd="3" destOrd="0" presId="urn:microsoft.com/office/officeart/2005/8/layout/radial4"/>
    <dgm:cxn modelId="{CB26A2A2-D139-4041-A08C-9B711FA56B29}" type="presParOf" srcId="{C8CC0DD2-A6AC-4F61-8469-5092688B6229}" destId="{B73B702C-EDC4-4775-ADBD-154B4CA38352}" srcOrd="4" destOrd="0" presId="urn:microsoft.com/office/officeart/2005/8/layout/radial4"/>
    <dgm:cxn modelId="{71F86A1A-4996-4316-BD31-16B9F37B04C4}" type="presParOf" srcId="{C8CC0DD2-A6AC-4F61-8469-5092688B6229}" destId="{1D0BC8DE-AAC9-4F9E-87F5-574B6876E077}" srcOrd="5" destOrd="0" presId="urn:microsoft.com/office/officeart/2005/8/layout/radial4"/>
    <dgm:cxn modelId="{CDE36A61-E707-4DD4-B55B-305FD5FA8482}" type="presParOf" srcId="{C8CC0DD2-A6AC-4F61-8469-5092688B6229}" destId="{0F61E8D1-FA7F-4A0C-8C1F-ECB665D68623}" srcOrd="6" destOrd="0" presId="urn:microsoft.com/office/officeart/2005/8/layout/radial4"/>
    <dgm:cxn modelId="{CCDE39A2-2ECD-4107-A833-1B719EAFD674}" type="presParOf" srcId="{C8CC0DD2-A6AC-4F61-8469-5092688B6229}" destId="{EDBB1A31-F0E9-4691-BF6D-C04F1A99B978}" srcOrd="7" destOrd="0" presId="urn:microsoft.com/office/officeart/2005/8/layout/radial4"/>
    <dgm:cxn modelId="{8B51F073-03E6-4D5C-8825-5ADBF37A1021}" type="presParOf" srcId="{C8CC0DD2-A6AC-4F61-8469-5092688B6229}" destId="{0D3D3EAE-33AE-469D-BF99-1A3D4F266E92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1C62C92-5E94-4657-8E1C-6EA0EA8411DE}">
      <dsp:nvSpPr>
        <dsp:cNvPr id="0" name=""/>
        <dsp:cNvSpPr/>
      </dsp:nvSpPr>
      <dsp:spPr>
        <a:xfrm>
          <a:off x="2731438" y="-237401"/>
          <a:ext cx="3503291" cy="16995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noProof="0" dirty="0" smtClean="0">
              <a:solidFill>
                <a:srgbClr val="002060"/>
              </a:solidFill>
            </a:rPr>
            <a:t>Використання ІКТ </a:t>
          </a:r>
          <a:endParaRPr lang="uk-UA" sz="3600" b="1" kern="1200" noProof="0" dirty="0">
            <a:solidFill>
              <a:srgbClr val="002060"/>
            </a:solidFill>
          </a:endParaRPr>
        </a:p>
      </dsp:txBody>
      <dsp:txXfrm>
        <a:off x="2731438" y="-237401"/>
        <a:ext cx="3503291" cy="1699540"/>
      </dsp:txXfrm>
    </dsp:sp>
    <dsp:sp modelId="{EA4565EE-F584-4DD9-9F74-11DCB8CAF3B9}">
      <dsp:nvSpPr>
        <dsp:cNvPr id="0" name=""/>
        <dsp:cNvSpPr/>
      </dsp:nvSpPr>
      <dsp:spPr>
        <a:xfrm rot="3448269">
          <a:off x="5002247" y="2161335"/>
          <a:ext cx="1306513" cy="57864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100" kern="1200"/>
        </a:p>
      </dsp:txBody>
      <dsp:txXfrm rot="3448269">
        <a:off x="5002247" y="2161335"/>
        <a:ext cx="1306513" cy="578644"/>
      </dsp:txXfrm>
    </dsp:sp>
    <dsp:sp modelId="{7C8397F6-5DF8-4592-B092-CAAF9FAF70D8}">
      <dsp:nvSpPr>
        <dsp:cNvPr id="0" name=""/>
        <dsp:cNvSpPr/>
      </dsp:nvSpPr>
      <dsp:spPr>
        <a:xfrm>
          <a:off x="4725574" y="3439176"/>
          <a:ext cx="4274870" cy="1809559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noProof="0" dirty="0" smtClean="0">
              <a:solidFill>
                <a:srgbClr val="002060"/>
              </a:solidFill>
            </a:rPr>
            <a:t>Використання різних видів діяльності, що розвивають бізнес – мислення  на уроках математики</a:t>
          </a:r>
          <a:endParaRPr lang="uk-UA" sz="2600" b="1" kern="1200" noProof="0" dirty="0">
            <a:solidFill>
              <a:srgbClr val="002060"/>
            </a:solidFill>
          </a:endParaRPr>
        </a:p>
      </dsp:txBody>
      <dsp:txXfrm>
        <a:off x="4725574" y="3439176"/>
        <a:ext cx="4274870" cy="1809559"/>
      </dsp:txXfrm>
    </dsp:sp>
    <dsp:sp modelId="{8F3D6D33-383F-48EE-8D51-2B735F8A3B24}">
      <dsp:nvSpPr>
        <dsp:cNvPr id="0" name=""/>
        <dsp:cNvSpPr/>
      </dsp:nvSpPr>
      <dsp:spPr>
        <a:xfrm rot="10800000">
          <a:off x="4095311" y="4093998"/>
          <a:ext cx="560233" cy="49991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100" kern="1200"/>
        </a:p>
      </dsp:txBody>
      <dsp:txXfrm rot="10800000">
        <a:off x="4095311" y="4093998"/>
        <a:ext cx="560233" cy="499913"/>
      </dsp:txXfrm>
    </dsp:sp>
    <dsp:sp modelId="{B98251A4-E37E-47CC-9581-D8119A06F32E}">
      <dsp:nvSpPr>
        <dsp:cNvPr id="0" name=""/>
        <dsp:cNvSpPr/>
      </dsp:nvSpPr>
      <dsp:spPr>
        <a:xfrm>
          <a:off x="0" y="3411244"/>
          <a:ext cx="4025282" cy="1865423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noProof="0" dirty="0" smtClean="0">
              <a:solidFill>
                <a:srgbClr val="002060"/>
              </a:solidFill>
            </a:rPr>
            <a:t>Застосування </a:t>
          </a:r>
          <a:r>
            <a:rPr lang="uk-UA" sz="2600" b="1" kern="1200" noProof="0" dirty="0" err="1" smtClean="0">
              <a:solidFill>
                <a:srgbClr val="002060"/>
              </a:solidFill>
            </a:rPr>
            <a:t>проектно-</a:t>
          </a:r>
          <a:r>
            <a:rPr lang="uk-UA" sz="2600" b="1" kern="1200" noProof="0" dirty="0" smtClean="0">
              <a:solidFill>
                <a:srgbClr val="002060"/>
              </a:solidFill>
            </a:rPr>
            <a:t> дослідницької діяльності учнів</a:t>
          </a:r>
          <a:endParaRPr lang="uk-UA" sz="2600" b="1" kern="1200" noProof="0" dirty="0">
            <a:solidFill>
              <a:srgbClr val="002060"/>
            </a:solidFill>
          </a:endParaRPr>
        </a:p>
      </dsp:txBody>
      <dsp:txXfrm>
        <a:off x="0" y="3411244"/>
        <a:ext cx="4025282" cy="1865423"/>
      </dsp:txXfrm>
    </dsp:sp>
    <dsp:sp modelId="{F400826D-1D79-477A-926B-9BE7CA615D95}">
      <dsp:nvSpPr>
        <dsp:cNvPr id="0" name=""/>
        <dsp:cNvSpPr/>
      </dsp:nvSpPr>
      <dsp:spPr>
        <a:xfrm rot="18210358">
          <a:off x="2615786" y="2081598"/>
          <a:ext cx="1319063" cy="71018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100" kern="1200"/>
        </a:p>
      </dsp:txBody>
      <dsp:txXfrm rot="18210358">
        <a:off x="2615786" y="2081598"/>
        <a:ext cx="1319063" cy="71018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59F7CD0-9B83-4634-BA01-80380B0E6A9B}">
      <dsp:nvSpPr>
        <dsp:cNvPr id="0" name=""/>
        <dsp:cNvSpPr/>
      </dsp:nvSpPr>
      <dsp:spPr>
        <a:xfrm>
          <a:off x="1461482" y="-127814"/>
          <a:ext cx="5308694" cy="5308694"/>
        </a:xfrm>
        <a:prstGeom prst="circularArrow">
          <a:avLst>
            <a:gd name="adj1" fmla="val 5544"/>
            <a:gd name="adj2" fmla="val 330680"/>
            <a:gd name="adj3" fmla="val 13767027"/>
            <a:gd name="adj4" fmla="val 17391382"/>
            <a:gd name="adj5" fmla="val 5757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27664-9252-4662-A1DA-AEBE478D9731}">
      <dsp:nvSpPr>
        <dsp:cNvPr id="0" name=""/>
        <dsp:cNvSpPr/>
      </dsp:nvSpPr>
      <dsp:spPr>
        <a:xfrm>
          <a:off x="2868128" y="-93912"/>
          <a:ext cx="2495401" cy="12477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Вивчити механізм формування підприємницької компетентності</a:t>
          </a:r>
          <a:endParaRPr lang="uk-UA" sz="1800" b="1" kern="1200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68128" y="-93912"/>
        <a:ext cx="2495401" cy="1247700"/>
      </dsp:txXfrm>
    </dsp:sp>
    <dsp:sp modelId="{4E895D6E-8080-4C73-8E77-B066F8A323CD}">
      <dsp:nvSpPr>
        <dsp:cNvPr id="0" name=""/>
        <dsp:cNvSpPr/>
      </dsp:nvSpPr>
      <dsp:spPr>
        <a:xfrm>
          <a:off x="4919688" y="1286529"/>
          <a:ext cx="2698352" cy="1615360"/>
        </a:xfrm>
        <a:prstGeom prst="roundRect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noProof="0" dirty="0" smtClean="0">
              <a:solidFill>
                <a:srgbClr val="002060"/>
              </a:solidFill>
            </a:rPr>
            <a:t>Організувати навчання на основі підприємницького підходу</a:t>
          </a:r>
          <a:endParaRPr lang="uk-UA" sz="1900" b="1" kern="1200" noProof="0" dirty="0">
            <a:solidFill>
              <a:srgbClr val="002060"/>
            </a:solidFill>
          </a:endParaRPr>
        </a:p>
      </dsp:txBody>
      <dsp:txXfrm>
        <a:off x="4919688" y="1286529"/>
        <a:ext cx="2698352" cy="1615360"/>
      </dsp:txXfrm>
    </dsp:sp>
    <dsp:sp modelId="{08EA5A4F-5A25-4C83-8C9A-E0EF5A744AE1}">
      <dsp:nvSpPr>
        <dsp:cNvPr id="0" name=""/>
        <dsp:cNvSpPr/>
      </dsp:nvSpPr>
      <dsp:spPr>
        <a:xfrm>
          <a:off x="4921484" y="3685848"/>
          <a:ext cx="2696555" cy="1627650"/>
        </a:xfrm>
        <a:prstGeom prst="round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Вміти грамотно  використовувати на практиці отриману інформацію</a:t>
          </a:r>
          <a:endParaRPr lang="uk-UA" sz="1900" b="1" kern="1200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21484" y="3685848"/>
        <a:ext cx="2696555" cy="1627650"/>
      </dsp:txXfrm>
    </dsp:sp>
    <dsp:sp modelId="{D25D01BC-E363-42B5-A119-77964A6581DA}">
      <dsp:nvSpPr>
        <dsp:cNvPr id="0" name=""/>
        <dsp:cNvSpPr/>
      </dsp:nvSpPr>
      <dsp:spPr>
        <a:xfrm>
          <a:off x="645747" y="3749194"/>
          <a:ext cx="2696555" cy="1500983"/>
        </a:xfrm>
        <a:prstGeom prst="roundRect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Виховувати  потребу та вміння самостійно здобувати знання</a:t>
          </a:r>
          <a:endParaRPr lang="uk-UA" sz="1900" b="1" kern="1200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45747" y="3749194"/>
        <a:ext cx="2696555" cy="1500983"/>
      </dsp:txXfrm>
    </dsp:sp>
    <dsp:sp modelId="{425E41E6-5A45-49DC-85AE-F4E42D179C07}">
      <dsp:nvSpPr>
        <dsp:cNvPr id="0" name=""/>
        <dsp:cNvSpPr/>
      </dsp:nvSpPr>
      <dsp:spPr>
        <a:xfrm>
          <a:off x="611559" y="1279847"/>
          <a:ext cx="2702469" cy="1628723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Удосконалювати знання, уміння та навички, які формують підприємницьку компетентність</a:t>
          </a:r>
          <a:endParaRPr lang="uk-UA" sz="1800" b="1" kern="1200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1559" y="1279847"/>
        <a:ext cx="2702469" cy="162872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CA856A-440C-4803-92E3-11BE20DD4880}">
      <dsp:nvSpPr>
        <dsp:cNvPr id="0" name=""/>
        <dsp:cNvSpPr/>
      </dsp:nvSpPr>
      <dsp:spPr>
        <a:xfrm rot="16200000">
          <a:off x="-1636689" y="1639960"/>
          <a:ext cx="5192462" cy="1912540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Підвищити якості знань учнів.</a:t>
          </a:r>
          <a:endParaRPr lang="uk-UA" sz="2000" b="1" kern="1200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-1636689" y="1639960"/>
        <a:ext cx="5192462" cy="1912540"/>
      </dsp:txXfrm>
    </dsp:sp>
    <dsp:sp modelId="{1E86CCB1-1732-44AE-A36E-20F4D0D19C2C}">
      <dsp:nvSpPr>
        <dsp:cNvPr id="0" name=""/>
        <dsp:cNvSpPr/>
      </dsp:nvSpPr>
      <dsp:spPr>
        <a:xfrm rot="16200000">
          <a:off x="556622" y="1502630"/>
          <a:ext cx="5192462" cy="2187200"/>
        </a:xfrm>
        <a:prstGeom prst="flowChartManualOperation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88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Навчити застосувати отримані знання при вирішенні проблем, що виникають в повсякденному житті.</a:t>
          </a:r>
          <a:endParaRPr lang="uk-UA" sz="1800" b="1" kern="1200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556622" y="1502630"/>
        <a:ext cx="5192462" cy="2187200"/>
      </dsp:txXfrm>
    </dsp:sp>
    <dsp:sp modelId="{069FAB46-40CC-4CAA-BF11-FC93E5AEDEEE}">
      <dsp:nvSpPr>
        <dsp:cNvPr id="0" name=""/>
        <dsp:cNvSpPr/>
      </dsp:nvSpPr>
      <dsp:spPr>
        <a:xfrm rot="16200000">
          <a:off x="2878417" y="1511476"/>
          <a:ext cx="5192462" cy="2169509"/>
        </a:xfrm>
        <a:prstGeom prst="flowChartManualOperation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255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uk-UA" sz="18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Активізувати дослідницьку діяльність учнів. </a:t>
          </a:r>
          <a:endParaRPr lang="uk-UA" sz="1800" b="1" kern="1200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2878417" y="1511476"/>
        <a:ext cx="5192462" cy="2169509"/>
      </dsp:txXfrm>
    </dsp:sp>
    <dsp:sp modelId="{AD4F9325-1409-4112-975B-C79CA332C0D6}">
      <dsp:nvSpPr>
        <dsp:cNvPr id="0" name=""/>
        <dsp:cNvSpPr/>
      </dsp:nvSpPr>
      <dsp:spPr>
        <a:xfrm rot="16200000">
          <a:off x="5105647" y="1597196"/>
          <a:ext cx="5192462" cy="1998069"/>
        </a:xfrm>
        <a:prstGeom prst="flowChartManualOperation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88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Навчити учнів вирішувати поставлені задачі нестандартними способами.</a:t>
          </a:r>
          <a:endParaRPr lang="uk-UA" sz="1800" kern="1200" dirty="0"/>
        </a:p>
      </dsp:txBody>
      <dsp:txXfrm rot="16200000">
        <a:off x="5105647" y="1597196"/>
        <a:ext cx="5192462" cy="199806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2CFBB0F-4795-4DA9-A5ED-B46B874F2F98}">
      <dsp:nvSpPr>
        <dsp:cNvPr id="0" name=""/>
        <dsp:cNvSpPr/>
      </dsp:nvSpPr>
      <dsp:spPr>
        <a:xfrm>
          <a:off x="2706102" y="1993466"/>
          <a:ext cx="2943985" cy="239008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noProof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Заходи направлені на формування  бізнес мислення</a:t>
          </a:r>
          <a:endParaRPr lang="uk-UA" sz="2800" b="1" kern="1200" noProof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706102" y="1993466"/>
        <a:ext cx="2943985" cy="2390080"/>
      </dsp:txXfrm>
    </dsp:sp>
    <dsp:sp modelId="{6A0FA847-7564-4612-AA79-AC3E04D43631}">
      <dsp:nvSpPr>
        <dsp:cNvPr id="0" name=""/>
        <dsp:cNvSpPr/>
      </dsp:nvSpPr>
      <dsp:spPr>
        <a:xfrm rot="11763969">
          <a:off x="1434865" y="2035963"/>
          <a:ext cx="1563548" cy="65803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38DC40-DE3B-467B-B2C4-E26E7B072405}">
      <dsp:nvSpPr>
        <dsp:cNvPr id="0" name=""/>
        <dsp:cNvSpPr/>
      </dsp:nvSpPr>
      <dsp:spPr>
        <a:xfrm>
          <a:off x="104150" y="1643908"/>
          <a:ext cx="2193454" cy="137434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noProof="0" dirty="0" smtClean="0">
              <a:solidFill>
                <a:srgbClr val="002060"/>
              </a:solidFill>
            </a:rPr>
            <a:t>Задачі на логіку.</a:t>
          </a:r>
          <a:endParaRPr lang="uk-UA" sz="3200" b="1" kern="1200" noProof="0" dirty="0">
            <a:solidFill>
              <a:srgbClr val="002060"/>
            </a:solidFill>
          </a:endParaRPr>
        </a:p>
      </dsp:txBody>
      <dsp:txXfrm>
        <a:off x="104150" y="1643908"/>
        <a:ext cx="2193454" cy="1374348"/>
      </dsp:txXfrm>
    </dsp:sp>
    <dsp:sp modelId="{8D3A6776-8B88-4237-9160-DA7E959EA4B2}">
      <dsp:nvSpPr>
        <dsp:cNvPr id="0" name=""/>
        <dsp:cNvSpPr/>
      </dsp:nvSpPr>
      <dsp:spPr>
        <a:xfrm rot="15935724">
          <a:off x="3492895" y="1108058"/>
          <a:ext cx="1084162" cy="65803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3B702C-EDC4-4775-ADBD-154B4CA38352}">
      <dsp:nvSpPr>
        <dsp:cNvPr id="0" name=""/>
        <dsp:cNvSpPr/>
      </dsp:nvSpPr>
      <dsp:spPr>
        <a:xfrm>
          <a:off x="2901388" y="107806"/>
          <a:ext cx="2193454" cy="1488232"/>
        </a:xfrm>
        <a:prstGeom prst="roundRect">
          <a:avLst>
            <a:gd name="adj" fmla="val 1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noProof="0" dirty="0" smtClean="0">
              <a:solidFill>
                <a:srgbClr val="002060"/>
              </a:solidFill>
            </a:rPr>
            <a:t>Практичні роботи.</a:t>
          </a:r>
          <a:endParaRPr lang="uk-UA" sz="3200" b="1" kern="1200" noProof="0" dirty="0">
            <a:solidFill>
              <a:srgbClr val="002060"/>
            </a:solidFill>
          </a:endParaRPr>
        </a:p>
      </dsp:txBody>
      <dsp:txXfrm>
        <a:off x="2901388" y="107806"/>
        <a:ext cx="2193454" cy="1488232"/>
      </dsp:txXfrm>
    </dsp:sp>
    <dsp:sp modelId="{1D0BC8DE-AAC9-4F9E-87F5-574B6876E077}">
      <dsp:nvSpPr>
        <dsp:cNvPr id="0" name=""/>
        <dsp:cNvSpPr/>
      </dsp:nvSpPr>
      <dsp:spPr>
        <a:xfrm rot="5368724">
          <a:off x="3653290" y="4658637"/>
          <a:ext cx="1082346" cy="65803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61E8D1-FA7F-4A0C-8C1F-ECB665D68623}">
      <dsp:nvSpPr>
        <dsp:cNvPr id="0" name=""/>
        <dsp:cNvSpPr/>
      </dsp:nvSpPr>
      <dsp:spPr>
        <a:xfrm>
          <a:off x="3005533" y="4841649"/>
          <a:ext cx="2387706" cy="1374313"/>
        </a:xfrm>
        <a:prstGeom prst="roundRect">
          <a:avLst>
            <a:gd name="adj" fmla="val 1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noProof="0" dirty="0" smtClean="0">
              <a:solidFill>
                <a:srgbClr val="002060"/>
              </a:solidFill>
            </a:rPr>
            <a:t>Робота в групах.</a:t>
          </a:r>
          <a:endParaRPr lang="uk-UA" sz="3200" b="1" kern="1200" noProof="0" dirty="0">
            <a:solidFill>
              <a:srgbClr val="002060"/>
            </a:solidFill>
          </a:endParaRPr>
        </a:p>
      </dsp:txBody>
      <dsp:txXfrm>
        <a:off x="3005533" y="4841649"/>
        <a:ext cx="2387706" cy="1374313"/>
      </dsp:txXfrm>
    </dsp:sp>
    <dsp:sp modelId="{EDBB1A31-F0E9-4691-BF6D-C04F1A99B978}">
      <dsp:nvSpPr>
        <dsp:cNvPr id="0" name=""/>
        <dsp:cNvSpPr/>
      </dsp:nvSpPr>
      <dsp:spPr>
        <a:xfrm rot="20634180">
          <a:off x="5416454" y="2109774"/>
          <a:ext cx="991921" cy="65803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3D3EAE-33AE-469D-BF99-1A3D4F266E92}">
      <dsp:nvSpPr>
        <dsp:cNvPr id="0" name=""/>
        <dsp:cNvSpPr/>
      </dsp:nvSpPr>
      <dsp:spPr>
        <a:xfrm>
          <a:off x="5955513" y="1634850"/>
          <a:ext cx="2387706" cy="1392422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noProof="0" dirty="0" smtClean="0">
              <a:solidFill>
                <a:srgbClr val="002060"/>
              </a:solidFill>
            </a:rPr>
            <a:t>Проектна діяльність</a:t>
          </a:r>
          <a:endParaRPr lang="uk-UA" sz="3200" b="1" kern="1200" noProof="0" dirty="0">
            <a:solidFill>
              <a:srgbClr val="002060"/>
            </a:solidFill>
          </a:endParaRPr>
        </a:p>
      </dsp:txBody>
      <dsp:txXfrm>
        <a:off x="5955513" y="1634850"/>
        <a:ext cx="2387706" cy="13924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59785" y="1901950"/>
            <a:ext cx="7772400" cy="162273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4130" y="3887114"/>
            <a:ext cx="6400800" cy="1374345"/>
          </a:xfrm>
        </p:spPr>
        <p:txBody>
          <a:bodyPr>
            <a:normAutofit/>
          </a:bodyPr>
          <a:lstStyle>
            <a:lvl1pPr marL="0" indent="0" algn="r">
              <a:buNone/>
              <a:defRPr sz="26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</a:t>
            </a:r>
          </a:p>
          <a:p>
            <a:r>
              <a:rPr lang="en-US" dirty="0" smtClean="0"/>
              <a:t>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5387517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680310"/>
            <a:ext cx="8229600" cy="45811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3918803"/>
          </a:xfrm>
        </p:spPr>
        <p:txBody>
          <a:bodyPr/>
          <a:lstStyle>
            <a:lvl1pPr>
              <a:defRPr sz="2800">
                <a:solidFill>
                  <a:srgbClr val="018ACF"/>
                </a:solidFill>
              </a:defRPr>
            </a:lvl1pPr>
            <a:lvl2pPr>
              <a:defRPr>
                <a:solidFill>
                  <a:srgbClr val="018ACF"/>
                </a:solidFill>
              </a:defRPr>
            </a:lvl2pPr>
            <a:lvl3pPr>
              <a:defRPr>
                <a:solidFill>
                  <a:srgbClr val="018ACF"/>
                </a:solidFill>
              </a:defRPr>
            </a:lvl3pPr>
            <a:lvl4pPr>
              <a:defRPr>
                <a:solidFill>
                  <a:srgbClr val="018ACF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6447136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527605"/>
            <a:ext cx="7016195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18AC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1" y="1138425"/>
            <a:ext cx="7016195" cy="4275740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29391393"/>
      </p:ext>
    </p:extLst>
  </p:cSld>
  <p:clrMapOvr>
    <a:masterClrMapping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3441575"/>
      </p:ext>
    </p:extLst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5679183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527605"/>
            <a:ext cx="8229600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272087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18AC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1901950"/>
            <a:ext cx="4040188" cy="3035058"/>
          </a:xfrm>
        </p:spPr>
        <p:txBody>
          <a:bodyPr/>
          <a:lstStyle>
            <a:lvl1pPr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272087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18AC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1901950"/>
            <a:ext cx="4041775" cy="3035058"/>
          </a:xfrm>
        </p:spPr>
        <p:txBody>
          <a:bodyPr/>
          <a:lstStyle>
            <a:lvl1pPr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2291198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29773110"/>
      </p:ext>
    </p:extLst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51864075"/>
      </p:ext>
    </p:extLst>
  </p:cSld>
  <p:clrMapOvr>
    <a:masterClrMapping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74452648"/>
      </p:ext>
    </p:extLst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77607843"/>
      </p:ext>
    </p:extLst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28665726"/>
      </p:ext>
    </p:extLst>
  </p:cSld>
  <p:clrMapOvr>
    <a:masterClrMapping/>
  </p:clrMapOvr>
  <p:transition>
    <p:pull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93609949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>
    <p:pull dir="r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9785" y="1138425"/>
            <a:ext cx="7772400" cy="2386255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tx2"/>
                </a:solidFill>
              </a:rPr>
              <a:t>Навчальний проект : </a:t>
            </a:r>
            <a:r>
              <a:rPr lang="en-US" b="1" dirty="0" smtClean="0">
                <a:solidFill>
                  <a:schemeClr val="tx2"/>
                </a:solidFill>
              </a:rPr>
              <a:t/>
            </a:r>
            <a:br>
              <a:rPr lang="en-US" b="1" dirty="0" smtClean="0">
                <a:solidFill>
                  <a:schemeClr val="tx2"/>
                </a:solidFill>
              </a:rPr>
            </a:br>
            <a:r>
              <a:rPr lang="uk-UA" b="1" dirty="0" smtClean="0">
                <a:solidFill>
                  <a:srgbClr val="FF0000"/>
                </a:solidFill>
              </a:rPr>
              <a:t>« </a:t>
            </a:r>
            <a:r>
              <a:rPr lang="uk-UA" sz="5300" b="1" dirty="0" smtClean="0">
                <a:solidFill>
                  <a:srgbClr val="FF0000"/>
                </a:solidFill>
              </a:rPr>
              <a:t>Розвиток бізнес-мислення</a:t>
            </a:r>
            <a:r>
              <a:rPr lang="en-US" sz="5300" b="1" dirty="0" smtClean="0">
                <a:solidFill>
                  <a:srgbClr val="FF0000"/>
                </a:solidFill>
              </a:rPr>
              <a:t> </a:t>
            </a:r>
            <a:r>
              <a:rPr lang="uk-UA" sz="5300" b="1" dirty="0" smtClean="0">
                <a:solidFill>
                  <a:srgbClr val="FF0000"/>
                </a:solidFill>
              </a:rPr>
              <a:t>на уроках</a:t>
            </a:r>
            <a:r>
              <a:rPr lang="en-US" sz="5300" b="1" dirty="0" smtClean="0">
                <a:solidFill>
                  <a:srgbClr val="FF0000"/>
                </a:solidFill>
              </a:rPr>
              <a:t> </a:t>
            </a:r>
            <a:r>
              <a:rPr lang="uk-UA" sz="5300" b="1" dirty="0" smtClean="0">
                <a:solidFill>
                  <a:srgbClr val="FF0000"/>
                </a:solidFill>
              </a:rPr>
              <a:t> математики</a:t>
            </a:r>
            <a:r>
              <a:rPr lang="uk-UA" b="1" dirty="0" smtClean="0">
                <a:solidFill>
                  <a:srgbClr val="FF0000"/>
                </a:solidFill>
              </a:rPr>
              <a:t>»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4130" y="4345230"/>
            <a:ext cx="6400800" cy="1374345"/>
          </a:xfrm>
        </p:spPr>
        <p:txBody>
          <a:bodyPr>
            <a:normAutofit lnSpcReduction="10000"/>
          </a:bodyPr>
          <a:lstStyle/>
          <a:p>
            <a:r>
              <a:rPr lang="uk-UA" b="1" i="1" dirty="0" smtClean="0">
                <a:solidFill>
                  <a:schemeClr val="tx2"/>
                </a:solidFill>
              </a:rPr>
              <a:t>Вчитель математики</a:t>
            </a:r>
          </a:p>
          <a:p>
            <a:r>
              <a:rPr lang="uk-UA" b="1" i="1" dirty="0" smtClean="0">
                <a:solidFill>
                  <a:schemeClr val="tx2"/>
                </a:solidFill>
              </a:rPr>
              <a:t>Одеської ЗОШ№80</a:t>
            </a:r>
          </a:p>
          <a:p>
            <a:r>
              <a:rPr lang="uk-UA" b="1" i="1" dirty="0" err="1" smtClean="0">
                <a:solidFill>
                  <a:schemeClr val="tx2"/>
                </a:solidFill>
              </a:rPr>
              <a:t>Жовмір</a:t>
            </a:r>
            <a:r>
              <a:rPr lang="uk-UA" b="1" i="1" dirty="0" smtClean="0">
                <a:solidFill>
                  <a:schemeClr val="tx2"/>
                </a:solidFill>
              </a:rPr>
              <a:t> Олена Олександрівна</a:t>
            </a:r>
          </a:p>
        </p:txBody>
      </p:sp>
    </p:spTree>
    <p:extLst>
      <p:ext uri="{BB962C8B-B14F-4D97-AF65-F5344CB8AC3E}">
        <p14:creationId xmlns="" xmlns:p14="http://schemas.microsoft.com/office/powerpoint/2010/main" val="36392037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6"/>
            <a:ext cx="8229600" cy="91623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Пітер </a:t>
            </a:r>
            <a:r>
              <a:rPr lang="uk-UA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Друкер</a:t>
            </a:r>
            <a:r>
              <a:rPr lang="uk-UA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( 19.11.1909-11.11.2005)</a:t>
            </a:r>
            <a:endParaRPr lang="uk-U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1919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« Час , що наближається, - це епоха інтелектуального працівника, який , крім  формальної освіти, володіє ще й практичним застосуванням знань та навичками неперервного навчання».</a:t>
            </a:r>
          </a:p>
          <a:p>
            <a:pPr>
              <a:buNone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User\Desktop\навчальний проект\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32558">
            <a:off x="5133143" y="3966152"/>
            <a:ext cx="3911557" cy="294385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5"/>
            <a:ext cx="8229600" cy="763526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002060"/>
                </a:solidFill>
              </a:rPr>
              <a:t>    </a:t>
            </a:r>
            <a:r>
              <a:rPr lang="uk-UA" sz="6600" b="1" i="1" dirty="0" smtClean="0">
                <a:solidFill>
                  <a:schemeClr val="tx2"/>
                </a:solidFill>
              </a:rPr>
              <a:t> Актуальність</a:t>
            </a:r>
            <a:endParaRPr lang="ru-RU" sz="6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191970"/>
          </a:xfrm>
        </p:spPr>
        <p:txBody>
          <a:bodyPr>
            <a:normAutofit/>
          </a:bodyPr>
          <a:lstStyle/>
          <a:p>
            <a:r>
              <a:rPr lang="uk-UA" sz="3200" b="1" i="1" dirty="0" smtClean="0"/>
              <a:t>Особливість нашого часу – це потреба в ділових та компетентних спеціалістах у всіх сферах життя – суспільній,соціальній,економічній та підприємницькій. До освіти у сучасному світі ставлять нові вимоги. Якщо раніше вважалося що учень ,закінчуючи школу,повинен був володіти певними знаннями,вміннями та навичками,то сьогодні чекають випускника,який :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6600" b="1" i="1" dirty="0" smtClean="0">
                <a:solidFill>
                  <a:schemeClr val="tx2"/>
                </a:solidFill>
              </a:rPr>
              <a:t>Актуальність</a:t>
            </a:r>
            <a:endParaRPr lang="uk-UA" sz="6600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91130"/>
            <a:ext cx="4038600" cy="5191970"/>
          </a:xfrm>
        </p:spPr>
        <p:txBody>
          <a:bodyPr>
            <a:noAutofit/>
          </a:bodyPr>
          <a:lstStyle/>
          <a:p>
            <a:r>
              <a:rPr lang="uk-UA" b="1" i="1" dirty="0" smtClean="0">
                <a:solidFill>
                  <a:srgbClr val="00B0F0"/>
                </a:solidFill>
              </a:rPr>
              <a:t>- вміє орієнтуватися у змінних життєвих обставинах,</a:t>
            </a:r>
          </a:p>
          <a:p>
            <a:r>
              <a:rPr lang="uk-UA" b="1" i="1" dirty="0" smtClean="0">
                <a:solidFill>
                  <a:srgbClr val="00B0F0"/>
                </a:solidFill>
              </a:rPr>
              <a:t>- гнучкий до прийняття рішень,</a:t>
            </a:r>
          </a:p>
          <a:p>
            <a:r>
              <a:rPr lang="uk-UA" b="1" i="1" dirty="0" smtClean="0">
                <a:solidFill>
                  <a:srgbClr val="00B0F0"/>
                </a:solidFill>
              </a:rPr>
              <a:t>- вміє шукати відповіді на поставлені запитання,</a:t>
            </a:r>
          </a:p>
          <a:p>
            <a:r>
              <a:rPr lang="uk-UA" b="1" i="1" dirty="0" smtClean="0">
                <a:solidFill>
                  <a:srgbClr val="00B0F0"/>
                </a:solidFill>
              </a:rPr>
              <a:t>- вміє орієнтуватися у інформаційному просторі</a:t>
            </a:r>
            <a:r>
              <a:rPr lang="uk-UA" sz="2400" b="1" i="1" dirty="0" smtClean="0">
                <a:solidFill>
                  <a:srgbClr val="00B0F0"/>
                </a:solidFill>
              </a:rPr>
              <a:t>.</a:t>
            </a:r>
            <a:endParaRPr lang="uk-UA" sz="2400" b="1" i="1" dirty="0">
              <a:solidFill>
                <a:srgbClr val="00B0F0"/>
              </a:solidFill>
            </a:endParaRPr>
          </a:p>
        </p:txBody>
      </p:sp>
      <p:pic>
        <p:nvPicPr>
          <p:cNvPr id="5" name="Содержимое 4" descr="73333826_0_42e94_9c60005c_L[1]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749245"/>
            <a:ext cx="4214994" cy="4443078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6"/>
            <a:ext cx="8229600" cy="916230"/>
          </a:xfrm>
        </p:spPr>
        <p:txBody>
          <a:bodyPr>
            <a:noAutofit/>
          </a:bodyPr>
          <a:lstStyle/>
          <a:p>
            <a:r>
              <a:rPr lang="ru-RU" sz="6600" dirty="0" smtClean="0">
                <a:solidFill>
                  <a:srgbClr val="002060"/>
                </a:solidFill>
              </a:rPr>
              <a:t>          </a:t>
            </a:r>
            <a:r>
              <a:rPr lang="ru-RU" sz="6600" b="1" i="1" dirty="0" smtClean="0">
                <a:solidFill>
                  <a:schemeClr val="tx2"/>
                </a:solidFill>
              </a:rPr>
              <a:t> Новизна</a:t>
            </a:r>
            <a:endParaRPr lang="ru-RU" sz="6600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55" y="1291130"/>
            <a:ext cx="7787955" cy="5191970"/>
          </a:xfrm>
        </p:spPr>
        <p:txBody>
          <a:bodyPr>
            <a:normAutofit fontScale="92500"/>
          </a:bodyPr>
          <a:lstStyle/>
          <a:p>
            <a:r>
              <a:rPr lang="uk-UA" b="1" i="1" dirty="0" err="1" smtClean="0"/>
              <a:t>Компетентнісний</a:t>
            </a:r>
            <a:r>
              <a:rPr lang="uk-UA" b="1" i="1" dirty="0" smtClean="0"/>
              <a:t> підхід до навчання підсилює практичну складову сучасного навчального процесу. Розвиток  компетентності – процес довготривалий , він не переривається протягом всього життя людини.</a:t>
            </a:r>
            <a:endParaRPr lang="en-US" b="1" i="1" dirty="0" smtClean="0"/>
          </a:p>
          <a:p>
            <a:pPr>
              <a:buNone/>
            </a:pPr>
            <a:endParaRPr lang="uk-UA" b="1" i="1" dirty="0" smtClean="0"/>
          </a:p>
          <a:p>
            <a:r>
              <a:rPr lang="uk-UA" b="1" i="1" dirty="0" smtClean="0"/>
              <a:t>Важливу роль у цьому процесі займає математика, як наука  та навчальний предмет  оскільки компетентності ,що формуються на уроках математики , можуть бути перенесені на вивчення інших предметів з метою створення цілісного навчального середовища.</a:t>
            </a:r>
            <a:endParaRPr lang="uk-UA" b="1" i="1" dirty="0"/>
          </a:p>
        </p:txBody>
      </p:sp>
      <p:pic>
        <p:nvPicPr>
          <p:cNvPr id="46082" name="Picture 2" descr="http://www.gornovosti.ru/static/images/archive/2472/evrika-20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6950" y="833015"/>
            <a:ext cx="1527050" cy="3359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374900"/>
            <a:ext cx="8229600" cy="763525"/>
          </a:xfrm>
        </p:spPr>
        <p:txBody>
          <a:bodyPr>
            <a:noAutofit/>
          </a:bodyPr>
          <a:lstStyle/>
          <a:p>
            <a:r>
              <a:rPr lang="uk-UA" sz="4800" b="1" i="1" dirty="0" smtClean="0">
                <a:solidFill>
                  <a:schemeClr val="tx2"/>
                </a:solidFill>
              </a:rPr>
              <a:t>Теоретичне </a:t>
            </a:r>
            <a:r>
              <a:rPr lang="uk-UA" sz="4800" b="1" i="1" dirty="0" err="1" smtClean="0">
                <a:solidFill>
                  <a:schemeClr val="tx2"/>
                </a:solidFill>
              </a:rPr>
              <a:t>обгрунтування</a:t>
            </a:r>
            <a:endParaRPr lang="uk-UA" sz="4800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6260" y="1291130"/>
            <a:ext cx="8551479" cy="5191970"/>
          </a:xfrm>
        </p:spPr>
        <p:txBody>
          <a:bodyPr>
            <a:normAutofit fontScale="92500" lnSpcReduction="10000"/>
          </a:bodyPr>
          <a:lstStyle/>
          <a:p>
            <a:r>
              <a:rPr lang="uk-UA" b="1" i="1" dirty="0" smtClean="0"/>
              <a:t>Про потребу впровадження </a:t>
            </a:r>
            <a:r>
              <a:rPr lang="uk-UA" b="1" i="1" dirty="0" err="1" smtClean="0"/>
              <a:t>компетентнісного</a:t>
            </a:r>
            <a:r>
              <a:rPr lang="uk-UA" b="1" i="1" dirty="0" smtClean="0"/>
              <a:t> підходу в Європі заговорили вже на початку 2000-х, а в 2006 року з</a:t>
            </a:r>
            <a:r>
              <a:rPr lang="en-US" b="1" i="1" dirty="0" smtClean="0"/>
              <a:t>’</a:t>
            </a:r>
            <a:r>
              <a:rPr lang="uk-UA" b="1" i="1" dirty="0" smtClean="0"/>
              <a:t>явився резонансний документ  </a:t>
            </a:r>
            <a:r>
              <a:rPr lang="uk-UA" b="1" i="1" dirty="0" err="1" smtClean="0">
                <a:solidFill>
                  <a:srgbClr val="FF0000"/>
                </a:solidFill>
              </a:rPr>
              <a:t>“Рекомендації</a:t>
            </a:r>
            <a:r>
              <a:rPr lang="uk-UA" b="1" i="1" dirty="0" smtClean="0">
                <a:solidFill>
                  <a:srgbClr val="FF0000"/>
                </a:solidFill>
              </a:rPr>
              <a:t> Європейського парламенту та Ради Європи щодо формування ключових </a:t>
            </a:r>
            <a:r>
              <a:rPr lang="uk-UA" b="1" i="1" dirty="0" err="1" smtClean="0">
                <a:solidFill>
                  <a:srgbClr val="FF0000"/>
                </a:solidFill>
              </a:rPr>
              <a:t>компетентностей</a:t>
            </a:r>
            <a:r>
              <a:rPr lang="uk-UA" b="1" i="1" dirty="0" smtClean="0">
                <a:solidFill>
                  <a:srgbClr val="FF0000"/>
                </a:solidFill>
              </a:rPr>
              <a:t>  </a:t>
            </a:r>
            <a:r>
              <a:rPr lang="uk-UA" b="1" i="1" dirty="0" err="1" smtClean="0">
                <a:solidFill>
                  <a:srgbClr val="FF0000"/>
                </a:solidFill>
              </a:rPr>
              <a:t>ціложиттєвої</a:t>
            </a:r>
            <a:r>
              <a:rPr lang="uk-UA" b="1" i="1" dirty="0" smtClean="0">
                <a:solidFill>
                  <a:srgbClr val="FF0000"/>
                </a:solidFill>
              </a:rPr>
              <a:t>  освіти “ </a:t>
            </a:r>
            <a:r>
              <a:rPr lang="uk-UA" b="1" i="1" dirty="0" smtClean="0"/>
              <a:t>, у яких зазначено, що вкрай необхідно ,  щоб молодь після здобуття базової освіти та відповідного навчання в школі мала ключові компетентності ,потрібні їй у дорослому житті для подальшого навчання та роботи, і щоб дорослі могли розвивати власні ключові компетентності впродовж усього життя, пристосовуючи їх до змінних умов світу .</a:t>
            </a:r>
            <a:endParaRPr lang="uk-UA" b="1" i="1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5400" b="1" i="1" dirty="0" smtClean="0">
                <a:solidFill>
                  <a:schemeClr val="tx2"/>
                </a:solidFill>
              </a:rPr>
              <a:t>Теоретичне </a:t>
            </a:r>
            <a:r>
              <a:rPr lang="uk-UA" sz="5400" b="1" i="1" dirty="0" err="1" smtClean="0">
                <a:solidFill>
                  <a:schemeClr val="tx2"/>
                </a:solidFill>
              </a:rPr>
              <a:t>обгрунтування</a:t>
            </a:r>
            <a:endParaRPr lang="uk-UA" sz="54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96261" y="1600200"/>
            <a:ext cx="4733854" cy="4882900"/>
          </a:xfrm>
        </p:spPr>
        <p:txBody>
          <a:bodyPr>
            <a:normAutofit lnSpcReduction="10000"/>
          </a:bodyPr>
          <a:lstStyle/>
          <a:p>
            <a:r>
              <a:rPr lang="uk-UA" sz="3200" i="1" dirty="0" smtClean="0">
                <a:solidFill>
                  <a:srgbClr val="0070C0"/>
                </a:solidFill>
              </a:rPr>
              <a:t>- </a:t>
            </a:r>
            <a:r>
              <a:rPr lang="uk-UA" sz="3600" b="1" i="1" dirty="0" smtClean="0">
                <a:solidFill>
                  <a:srgbClr val="0070C0"/>
                </a:solidFill>
              </a:rPr>
              <a:t>навчатися , щоб   знати,</a:t>
            </a:r>
          </a:p>
          <a:p>
            <a:r>
              <a:rPr lang="uk-UA" sz="3600" b="1" i="1" dirty="0" smtClean="0">
                <a:solidFill>
                  <a:srgbClr val="0070C0"/>
                </a:solidFill>
              </a:rPr>
              <a:t>- навчатися, щоб діяти,</a:t>
            </a:r>
          </a:p>
          <a:p>
            <a:r>
              <a:rPr lang="uk-UA" sz="3600" b="1" i="1" dirty="0" smtClean="0">
                <a:solidFill>
                  <a:srgbClr val="0070C0"/>
                </a:solidFill>
              </a:rPr>
              <a:t>- навчатися, щоб жити разом, жити з іншими,</a:t>
            </a:r>
          </a:p>
          <a:p>
            <a:r>
              <a:rPr lang="uk-UA" sz="3600" b="1" i="1" dirty="0" smtClean="0">
                <a:solidFill>
                  <a:srgbClr val="0070C0"/>
                </a:solidFill>
              </a:rPr>
              <a:t>- навчатися, щоб бути</a:t>
            </a:r>
            <a:r>
              <a:rPr lang="ru-RU" sz="3600" b="1" i="1" dirty="0" smtClean="0">
                <a:solidFill>
                  <a:srgbClr val="0070C0"/>
                </a:solidFill>
              </a:rPr>
              <a:t>.</a:t>
            </a:r>
            <a:endParaRPr lang="uk-UA" sz="3600" b="1" i="1" dirty="0">
              <a:solidFill>
                <a:srgbClr val="0070C0"/>
              </a:solidFill>
            </a:endParaRPr>
          </a:p>
        </p:txBody>
      </p:sp>
      <p:pic>
        <p:nvPicPr>
          <p:cNvPr id="5" name="Содержимое 4" descr="142781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24705" y="1443835"/>
            <a:ext cx="4419295" cy="47338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6"/>
            <a:ext cx="8229600" cy="916230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002060"/>
                </a:solidFill>
              </a:rPr>
              <a:t>   </a:t>
            </a:r>
            <a:r>
              <a:rPr lang="uk-UA" sz="6600" b="1" i="1" dirty="0" smtClean="0">
                <a:solidFill>
                  <a:schemeClr val="tx2"/>
                </a:solidFill>
              </a:rPr>
              <a:t> Протиріччя</a:t>
            </a:r>
            <a:endParaRPr lang="uk-UA" sz="6600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344675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0070C0"/>
                </a:solidFill>
              </a:rPr>
              <a:t>- з одного боку вчитель прагне використати різні методи , щоб урізноманітнити навчання учнів, наблизити  його до життя;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з іншого над ним тягає надмірно складна , відірвана від реального життя і перевантажена навчальна програма , у рамках якої , коли майже </a:t>
            </a:r>
            <a:r>
              <a:rPr lang="uk-UA" b="1" i="1" dirty="0" smtClean="0">
                <a:solidFill>
                  <a:srgbClr val="0070C0"/>
                </a:solidFill>
              </a:rPr>
              <a:t>що</a:t>
            </a:r>
            <a:r>
              <a:rPr lang="en-US" b="1" i="1" dirty="0" smtClean="0">
                <a:solidFill>
                  <a:srgbClr val="0070C0"/>
                </a:solidFill>
              </a:rPr>
              <a:t> </a:t>
            </a:r>
            <a:r>
              <a:rPr lang="uk-UA" b="1" i="1" dirty="0" smtClean="0">
                <a:solidFill>
                  <a:srgbClr val="0070C0"/>
                </a:solidFill>
              </a:rPr>
              <a:t>уроку  </a:t>
            </a:r>
            <a:r>
              <a:rPr lang="uk-UA" b="1" i="1" dirty="0" smtClean="0">
                <a:solidFill>
                  <a:srgbClr val="0070C0"/>
                </a:solidFill>
              </a:rPr>
              <a:t>доводиться подавати нову тему , важко реалізувати навчальні проекти, впроваджувати інтерактивні методи , запрошувати до класу  громадян - експертів чи вивчати світ за межами класу.</a:t>
            </a:r>
            <a:endParaRPr lang="uk-UA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374900"/>
            <a:ext cx="8229600" cy="763525"/>
          </a:xfrm>
        </p:spPr>
        <p:txBody>
          <a:bodyPr>
            <a:noAutofit/>
          </a:bodyPr>
          <a:lstStyle/>
          <a:p>
            <a:r>
              <a:rPr lang="uk-UA" sz="6600" b="1" i="1" dirty="0" smtClean="0">
                <a:solidFill>
                  <a:schemeClr val="tx2"/>
                </a:solidFill>
              </a:rPr>
              <a:t>Проблема проекту </a:t>
            </a:r>
            <a:endParaRPr lang="uk-UA" sz="6600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428445"/>
          </a:xfrm>
        </p:spPr>
        <p:txBody>
          <a:bodyPr>
            <a:normAutofit fontScale="92500"/>
          </a:bodyPr>
          <a:lstStyle/>
          <a:p>
            <a:r>
              <a:rPr lang="uk-UA" b="1" i="1" dirty="0" smtClean="0"/>
              <a:t>У практичній діяльності навіть сильні учні, які мають непогане математичне мислення і великий запас знань, виявляються неготовими до роботи у нових для себе ситуаціях, не завжди можуть застосовувати знання і навички , які у них є, для рішення нестандартних задач, як на уроці так і в реальному житті. Так, як традиційне вивчення математики передбачає засвоєння знань, умінь та навичок і не пропонує якісного розвитку інтелектуально - творчого мислення.</a:t>
            </a:r>
            <a:endParaRPr lang="uk-UA" b="1" i="1" dirty="0"/>
          </a:p>
        </p:txBody>
      </p:sp>
      <p:pic>
        <p:nvPicPr>
          <p:cNvPr id="2050" name="Picture 2" descr="C:\Users\User\Desktop\навчальний проект\origina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24009" y="5108755"/>
            <a:ext cx="1919991" cy="15664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374900"/>
            <a:ext cx="8229600" cy="763525"/>
          </a:xfrm>
        </p:spPr>
        <p:txBody>
          <a:bodyPr>
            <a:noAutofit/>
          </a:bodyPr>
          <a:lstStyle/>
          <a:p>
            <a:r>
              <a:rPr lang="uk-UA" sz="4800" b="1" i="1" dirty="0" smtClean="0">
                <a:solidFill>
                  <a:schemeClr val="tx2"/>
                </a:solidFill>
              </a:rPr>
              <a:t>Шляхи вирішення проблеми</a:t>
            </a:r>
            <a:endParaRPr lang="uk-UA" sz="4800" b="1" i="1" dirty="0">
              <a:solidFill>
                <a:schemeClr val="tx2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43835"/>
          <a:ext cx="9000445" cy="5039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374900"/>
            <a:ext cx="8229600" cy="763525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002060"/>
                </a:solidFill>
              </a:rPr>
              <a:t>     </a:t>
            </a:r>
            <a:r>
              <a:rPr lang="uk-UA" sz="6600" b="1" i="1" dirty="0" smtClean="0">
                <a:solidFill>
                  <a:schemeClr val="tx2"/>
                </a:solidFill>
              </a:rPr>
              <a:t>Мета проекту</a:t>
            </a:r>
            <a:endParaRPr lang="uk-UA" sz="6600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03926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6600" b="1" dirty="0" smtClean="0"/>
              <a:t> “</a:t>
            </a:r>
            <a:r>
              <a:rPr lang="en-US" sz="6600" b="1" dirty="0" smtClean="0"/>
              <a:t> </a:t>
            </a:r>
            <a:r>
              <a:rPr lang="uk-UA" sz="5400" b="1" i="1" dirty="0" smtClean="0"/>
              <a:t>Створити  умови  для розвитку  бізнес – мислення  на  уроках  математики</a:t>
            </a:r>
            <a:r>
              <a:rPr lang="en-US" sz="5400" b="1" i="1" dirty="0" smtClean="0"/>
              <a:t> </a:t>
            </a:r>
            <a:r>
              <a:rPr lang="uk-UA" sz="5400" b="1" i="1" dirty="0" smtClean="0"/>
              <a:t>” </a:t>
            </a:r>
            <a:endParaRPr lang="uk-UA" sz="5400" b="1" i="1" dirty="0"/>
          </a:p>
        </p:txBody>
      </p:sp>
      <p:pic>
        <p:nvPicPr>
          <p:cNvPr id="39938" name="Picture 2" descr="http://autopalace.com.ua/wp-content/uploads/2015/07/tmpWbg_eZ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6345" y="3887114"/>
            <a:ext cx="2901395" cy="25959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6"/>
            <a:ext cx="8229600" cy="763524"/>
          </a:xfrm>
        </p:spPr>
        <p:txBody>
          <a:bodyPr>
            <a:noAutofit/>
          </a:bodyPr>
          <a:lstStyle/>
          <a:p>
            <a:pPr algn="ctr"/>
            <a:r>
              <a:rPr lang="uk-UA" sz="7200" b="1" i="1" dirty="0" smtClean="0">
                <a:solidFill>
                  <a:schemeClr val="tx2"/>
                </a:solidFill>
              </a:rPr>
              <a:t>           Задачі </a:t>
            </a:r>
            <a:endParaRPr lang="uk-UA" sz="7200" b="1" i="1" dirty="0">
              <a:solidFill>
                <a:schemeClr val="tx2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49263" y="1290638"/>
          <a:ext cx="8229600" cy="53451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2195"/>
            <a:ext cx="6108200" cy="916230"/>
          </a:xfrm>
        </p:spPr>
        <p:txBody>
          <a:bodyPr>
            <a:noAutofit/>
          </a:bodyPr>
          <a:lstStyle/>
          <a:p>
            <a:r>
              <a:rPr lang="ru-RU" sz="72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Гипотеза</a:t>
            </a:r>
            <a:endParaRPr lang="ru-RU" sz="72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1919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400" b="1" i="1" dirty="0" smtClean="0">
                <a:latin typeface="Times New Roman" pitchFamily="18" charset="0"/>
                <a:cs typeface="Times New Roman" pitchFamily="18" charset="0"/>
              </a:rPr>
              <a:t>Чи  буде формування підприємницької компетентності  сприяти розвитку  мотивації  до вивчення  математики , підвищенню  якості  знань учнів  з  математики?</a:t>
            </a:r>
            <a:endParaRPr lang="uk-UA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ttp://olden.misis.ru/netcat_files/Image/ques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7164" y="222196"/>
            <a:ext cx="2586835" cy="27486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596539"/>
          </a:xfrm>
        </p:spPr>
        <p:txBody>
          <a:bodyPr>
            <a:noAutofit/>
          </a:bodyPr>
          <a:lstStyle/>
          <a:p>
            <a:pPr algn="ctr"/>
            <a:r>
              <a:rPr lang="uk-UA" sz="4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Основні напрямки </a:t>
            </a:r>
            <a:br>
              <a:rPr lang="uk-UA" sz="4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реалізації проекту:</a:t>
            </a:r>
            <a:endParaRPr lang="uk-UA" sz="4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907080" y="1596540"/>
            <a:ext cx="7924190" cy="48170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  - підвищення мотивації до вивчення математики,</a:t>
            </a:r>
          </a:p>
          <a:p>
            <a:pPr>
              <a:buNone/>
            </a:pP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  - вміння використовувати отримані знання практично та в повсякденному житті,</a:t>
            </a:r>
          </a:p>
          <a:p>
            <a:pPr>
              <a:buNone/>
            </a:pP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  - підвищення якості знань, вмінь та навичок на уроках математики.</a:t>
            </a:r>
            <a:endParaRPr lang="uk-UA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 descr="http://science.donstu.ru/pls/apex/apex_util.get_blob_file?a=853&amp;s=2248659024671886&amp;p=11&amp;d=58540607332343499&amp;i=58537900283343496&amp;p_pk1=117631&amp;p_pk2=&amp;p_ck=8DBE35827819C9C928CB89BC7BBD8E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55" y="1596540"/>
            <a:ext cx="916230" cy="106893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2" descr="http://science.donstu.ru/pls/apex/apex_util.get_blob_file?a=853&amp;s=2248659024671886&amp;p=11&amp;d=58540607332343499&amp;i=58537900283343496&amp;p_pk1=117631&amp;p_pk2=&amp;p_ck=8DBE35827819C9C928CB89BC7BBD8E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55" y="2818179"/>
            <a:ext cx="916230" cy="106893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Picture 2" descr="http://science.donstu.ru/pls/apex/apex_util.get_blob_file?a=853&amp;s=2248659024671886&amp;p=11&amp;d=58540607332343499&amp;i=58537900283343496&amp;p_pk1=117631&amp;p_pk2=&amp;p_ck=8DBE35827819C9C928CB89BC7BBD8E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55" y="4345230"/>
            <a:ext cx="916230" cy="9162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374901"/>
            <a:ext cx="8229600" cy="610820"/>
          </a:xfrm>
        </p:spPr>
        <p:txBody>
          <a:bodyPr>
            <a:noAutofit/>
          </a:bodyPr>
          <a:lstStyle/>
          <a:p>
            <a:r>
              <a:rPr lang="uk-UA" sz="60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Очікувані результати</a:t>
            </a:r>
            <a:endParaRPr lang="uk-UA" sz="60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96260" y="1290638"/>
          <a:ext cx="8704185" cy="5192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74900"/>
            <a:ext cx="8856890" cy="61082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</a:rPr>
              <a:t>  </a:t>
            </a:r>
            <a:r>
              <a:rPr lang="uk-UA" sz="4000" b="1" i="1" dirty="0" smtClean="0">
                <a:solidFill>
                  <a:schemeClr val="tx2"/>
                </a:solidFill>
              </a:rPr>
              <a:t>Віра в себе , в свої можливості і сили</a:t>
            </a:r>
            <a:endParaRPr lang="uk-UA" sz="4000" b="1" i="1" dirty="0">
              <a:solidFill>
                <a:schemeClr val="tx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uk-UA" sz="3600" dirty="0" smtClean="0"/>
              <a:t> </a:t>
            </a:r>
            <a:r>
              <a:rPr lang="uk-UA" sz="3600" i="1" u="sng" dirty="0" smtClean="0"/>
              <a:t> Бізнес-мислення</a:t>
            </a:r>
            <a:endParaRPr lang="uk-UA" sz="3600" i="1" u="sng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43554" y="1901950"/>
            <a:ext cx="4123036" cy="4581150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0070C0"/>
                </a:solidFill>
              </a:rPr>
              <a:t>- бере відповідальність на себе,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ініціативний,</a:t>
            </a:r>
          </a:p>
          <a:p>
            <a:r>
              <a:rPr lang="ru-RU" b="1" i="1" dirty="0" smtClean="0">
                <a:solidFill>
                  <a:srgbClr val="0070C0"/>
                </a:solidFill>
              </a:rPr>
              <a:t>- </a:t>
            </a:r>
            <a:r>
              <a:rPr lang="uk-UA" b="1" i="1" dirty="0" smtClean="0">
                <a:solidFill>
                  <a:srgbClr val="0070C0"/>
                </a:solidFill>
              </a:rPr>
              <a:t>ризикує,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приймає рішення,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розуміє, що немає дороги назад,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відповідає за результат перед самим собою,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шукає рішення.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  </a:t>
            </a:r>
            <a:r>
              <a:rPr lang="uk-UA" sz="3200" i="1" u="sng" dirty="0" smtClean="0"/>
              <a:t>Соціальне мислення</a:t>
            </a:r>
            <a:endParaRPr lang="uk-UA" sz="3200" i="1" u="sng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82819" y="1901951"/>
            <a:ext cx="3664919" cy="4581150"/>
          </a:xfrm>
        </p:spPr>
        <p:txBody>
          <a:bodyPr>
            <a:normAutofit fontScale="925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- </a:t>
            </a:r>
            <a:r>
              <a:rPr lang="uk-UA" b="1" i="1" dirty="0" smtClean="0">
                <a:solidFill>
                  <a:srgbClr val="0070C0"/>
                </a:solidFill>
              </a:rPr>
              <a:t>перекладає відповідальність на інших,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безініціативний,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шукає безпечну гавань 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чекає вказівок,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може легко змінити роботу,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відповідає за результат перед шефом,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шукає виправдання.</a:t>
            </a:r>
          </a:p>
          <a:p>
            <a:endParaRPr lang="uk-UA" dirty="0"/>
          </a:p>
        </p:txBody>
      </p:sp>
      <p:pic>
        <p:nvPicPr>
          <p:cNvPr id="58370" name="Picture 2" descr="C:\Users\User\Desktop\навчальний проект\korporativ_sait2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7655" y="5261461"/>
            <a:ext cx="1985166" cy="15965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chemeClr val="tx2"/>
                </a:solidFill>
              </a:rPr>
              <a:t>Розвиток бізнес-мислення</a:t>
            </a:r>
            <a:endParaRPr lang="uk-UA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96260" y="1600200"/>
            <a:ext cx="519197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4400" u="sng" dirty="0" smtClean="0">
                <a:solidFill>
                  <a:srgbClr val="0070C0"/>
                </a:solidFill>
              </a:rPr>
              <a:t>   </a:t>
            </a:r>
            <a:r>
              <a:rPr lang="uk-UA" sz="4400" i="1" u="sng" dirty="0" smtClean="0">
                <a:solidFill>
                  <a:srgbClr val="0070C0"/>
                </a:solidFill>
              </a:rPr>
              <a:t>Ключова компетентність : </a:t>
            </a:r>
          </a:p>
          <a:p>
            <a:pPr>
              <a:buNone/>
            </a:pPr>
            <a:r>
              <a:rPr lang="uk-UA" sz="4400" b="1" i="1" dirty="0" smtClean="0">
                <a:solidFill>
                  <a:srgbClr val="0070C0"/>
                </a:solidFill>
              </a:rPr>
              <a:t>    ініціативність  і підприємливість</a:t>
            </a:r>
          </a:p>
          <a:p>
            <a:endParaRPr lang="ru-RU" dirty="0" smtClean="0">
              <a:solidFill>
                <a:srgbClr val="0070C0"/>
              </a:solidFill>
            </a:endParaRPr>
          </a:p>
          <a:p>
            <a:endParaRPr lang="ru-RU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uk-UA" dirty="0">
              <a:solidFill>
                <a:srgbClr val="0070C0"/>
              </a:solidFill>
            </a:endParaRPr>
          </a:p>
        </p:txBody>
      </p:sp>
      <p:pic>
        <p:nvPicPr>
          <p:cNvPr id="5" name="Содержимое 4" descr="10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29214" y="3429000"/>
            <a:ext cx="4162934" cy="31326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chemeClr val="tx2"/>
                </a:solidFill>
              </a:rPr>
              <a:t>Підприємливість</a:t>
            </a:r>
            <a:endParaRPr lang="uk-UA" sz="6000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48965" y="1291130"/>
            <a:ext cx="8237835" cy="4525963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0070C0"/>
                </a:solidFill>
              </a:rPr>
              <a:t>Підприємливість - важлива риса кожної успішної людини незалежно від того, в який галузі вона працює. Моделювання проблемних ситуацій на уроках математики і створення ситуації успіху для дитини</a:t>
            </a:r>
            <a:r>
              <a:rPr lang="ru-RU" b="1" i="1" dirty="0" smtClean="0">
                <a:solidFill>
                  <a:srgbClr val="0070C0"/>
                </a:solidFill>
              </a:rPr>
              <a:t> - ось мета </a:t>
            </a:r>
            <a:r>
              <a:rPr lang="uk-UA" b="1" i="1" dirty="0" smtClean="0">
                <a:solidFill>
                  <a:srgbClr val="0070C0"/>
                </a:solidFill>
              </a:rPr>
              <a:t>уроків , які направлені на розвиток бізнес – мислення учнів.</a:t>
            </a:r>
            <a:endParaRPr lang="uk-UA" b="1" i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User\Desktop\навчальний проект\iEVP3LEX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6835" y="4039821"/>
            <a:ext cx="4052489" cy="24432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Емоційний інтелект</a:t>
            </a:r>
            <a:endParaRPr lang="uk-UA" sz="60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20210" cy="4525963"/>
          </a:xfrm>
        </p:spPr>
        <p:txBody>
          <a:bodyPr>
            <a:normAutofit fontScale="92500"/>
          </a:bodyPr>
          <a:lstStyle/>
          <a:p>
            <a:r>
              <a:rPr lang="uk-UA" b="1" i="1" u="sng" dirty="0" smtClean="0">
                <a:solidFill>
                  <a:srgbClr val="0070C0"/>
                </a:solidFill>
              </a:rPr>
              <a:t>Емоційний інтелект  </a:t>
            </a:r>
            <a:r>
              <a:rPr lang="uk-UA" b="1" i="1" dirty="0" smtClean="0">
                <a:solidFill>
                  <a:srgbClr val="0070C0"/>
                </a:solidFill>
              </a:rPr>
              <a:t>є важливим компонентом  компетентності підприємливості. Це -  здатність виявляти свої почуття  та вміння читати почуття інших  людей і керувати ними за допомогою відповідної поведінки</a:t>
            </a:r>
            <a:r>
              <a:rPr lang="ru-RU" b="1" i="1" dirty="0" smtClean="0">
                <a:solidFill>
                  <a:srgbClr val="0070C0"/>
                </a:solidFill>
              </a:rPr>
              <a:t>.</a:t>
            </a:r>
            <a:endParaRPr lang="uk-UA" b="1" i="1" dirty="0">
              <a:solidFill>
                <a:srgbClr val="0070C0"/>
              </a:solidFill>
            </a:endParaRPr>
          </a:p>
        </p:txBody>
      </p:sp>
      <p:pic>
        <p:nvPicPr>
          <p:cNvPr id="7" name="Содержимое 6" descr="iEVP3LEXG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77410" y="2054655"/>
            <a:ext cx="4052490" cy="34895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4" y="222196"/>
            <a:ext cx="8398775" cy="106893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 </a:t>
            </a:r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Компетентність</a:t>
            </a:r>
            <a:b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i="1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« Підприємливість та  ініціативність»</a:t>
            </a:r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( якості вчителя) </a:t>
            </a:r>
            <a:endParaRPr lang="uk-UA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513325"/>
            <a:ext cx="8229600" cy="5344675"/>
          </a:xfrm>
        </p:spPr>
        <p:txBody>
          <a:bodyPr>
            <a:normAutofit lnSpcReduction="10000"/>
          </a:bodyPr>
          <a:lstStyle/>
          <a:p>
            <a:r>
              <a:rPr lang="uk-UA" sz="3900" b="1" i="1" dirty="0" smtClean="0">
                <a:latin typeface="Times New Roman" pitchFamily="18" charset="0"/>
                <a:cs typeface="Times New Roman" pitchFamily="18" charset="0"/>
              </a:rPr>
              <a:t>1. Домовленість  й встановлення принципів.</a:t>
            </a:r>
          </a:p>
          <a:p>
            <a:r>
              <a:rPr lang="uk-UA" sz="3900" b="1" i="1" dirty="0" smtClean="0">
                <a:latin typeface="Times New Roman" pitchFamily="18" charset="0"/>
                <a:cs typeface="Times New Roman" pitchFamily="18" charset="0"/>
              </a:rPr>
              <a:t>2. Взаєморозуміння.</a:t>
            </a:r>
          </a:p>
          <a:p>
            <a:r>
              <a:rPr lang="uk-UA" sz="3900" b="1" i="1" dirty="0" smtClean="0">
                <a:latin typeface="Times New Roman" pitchFamily="18" charset="0"/>
                <a:cs typeface="Times New Roman" pitchFamily="18" charset="0"/>
              </a:rPr>
              <a:t>3. Емоції у взаєминах.</a:t>
            </a:r>
          </a:p>
          <a:p>
            <a:r>
              <a:rPr lang="uk-UA" sz="3900" b="1" i="1" dirty="0" smtClean="0">
                <a:latin typeface="Times New Roman" pitchFamily="18" charset="0"/>
                <a:cs typeface="Times New Roman" pitchFamily="18" charset="0"/>
              </a:rPr>
              <a:t>4. Відмінності як потенціал групи.</a:t>
            </a:r>
          </a:p>
          <a:p>
            <a:r>
              <a:rPr lang="uk-UA" sz="3900" b="1" i="1" dirty="0" smtClean="0">
                <a:latin typeface="Times New Roman" pitchFamily="18" charset="0"/>
                <a:cs typeface="Times New Roman" pitchFamily="18" charset="0"/>
              </a:rPr>
              <a:t>5. Адекватний поділ завдань.</a:t>
            </a:r>
          </a:p>
          <a:p>
            <a:r>
              <a:rPr lang="uk-UA" sz="3900" b="1" i="1" dirty="0" smtClean="0">
                <a:latin typeface="Times New Roman" pitchFamily="18" charset="0"/>
                <a:cs typeface="Times New Roman" pitchFamily="18" charset="0"/>
              </a:rPr>
              <a:t>6. Особистий приклад учителя.</a:t>
            </a:r>
          </a:p>
          <a:p>
            <a:endParaRPr lang="uk-UA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54" y="222196"/>
            <a:ext cx="8704185" cy="916229"/>
          </a:xfrm>
        </p:spPr>
        <p:txBody>
          <a:bodyPr>
            <a:noAutofit/>
          </a:bodyPr>
          <a:lstStyle/>
          <a:p>
            <a:pPr algn="ctr"/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Творення підприємницького тла через зміст уроку:</a:t>
            </a:r>
            <a:endParaRPr lang="uk-UA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191970"/>
          </a:xfrm>
        </p:spPr>
        <p:txBody>
          <a:bodyPr>
            <a:noAutofit/>
          </a:bodyPr>
          <a:lstStyle/>
          <a:p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Інтегрованість змісту уроку.</a:t>
            </a:r>
          </a:p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. Пов’язаність змісту уроку з реальним світом.</a:t>
            </a:r>
          </a:p>
          <a:p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3. Практична цінність інформації мала б знаходити підтвердження через реальні факти, у змодельованих на уроці ситуаціях.</a:t>
            </a:r>
            <a:endParaRPr lang="uk-UA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6"/>
            <a:ext cx="8229600" cy="91623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Творення підприємницького тла через проектні технології</a:t>
            </a:r>
            <a:endParaRPr lang="uk-UA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191970"/>
          </a:xfrm>
        </p:spPr>
        <p:txBody>
          <a:bodyPr/>
          <a:lstStyle/>
          <a:p>
            <a:r>
              <a:rPr lang="uk-UA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 проектів  особливо важливий у вихованні підприємливості , ініціативності, активності. Саме завдяки навчальним проектам учні вчаться застосовувати знання на практиці, працювати в команді над конкретним завданням, презентувати, шукати інформацію з різних джерел, порівнювати й аналізувати, переконувати і вести за собою.</a:t>
            </a:r>
          </a:p>
          <a:p>
            <a:endParaRPr lang="uk-UA" dirty="0"/>
          </a:p>
        </p:txBody>
      </p:sp>
      <p:pic>
        <p:nvPicPr>
          <p:cNvPr id="39937" name="Picture 1" descr="C:\Users\User\Desktop\навчальний проект\iTVZC7NX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4459" y="5261461"/>
            <a:ext cx="2595985" cy="1596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Творення підприємницького тла через методи “ змішаного “ навчання</a:t>
            </a:r>
            <a:endParaRPr lang="uk-UA" sz="3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2286915"/>
          </a:xfrm>
        </p:spPr>
        <p:txBody>
          <a:bodyPr>
            <a:noAutofit/>
          </a:bodyPr>
          <a:lstStyle/>
          <a:p>
            <a:r>
              <a:rPr lang="uk-UA" b="1" i="1" dirty="0" smtClean="0">
                <a:solidFill>
                  <a:srgbClr val="0070C0"/>
                </a:solidFill>
              </a:rPr>
              <a:t>Суть методу – </a:t>
            </a:r>
            <a:r>
              <a:rPr lang="uk-UA" b="1" i="1" u="sng" dirty="0" smtClean="0">
                <a:solidFill>
                  <a:srgbClr val="0070C0"/>
                </a:solidFill>
              </a:rPr>
              <a:t>кооперативне навчання із застосуванням ІКТ </a:t>
            </a:r>
            <a:r>
              <a:rPr lang="uk-UA" b="1" i="1" dirty="0" smtClean="0">
                <a:solidFill>
                  <a:srgbClr val="0070C0"/>
                </a:solidFill>
              </a:rPr>
              <a:t>– якнайкраще  моделюють потреби сьогоднішнього світу.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035605"/>
          </a:xfrm>
        </p:spPr>
        <p:txBody>
          <a:bodyPr>
            <a:normAutofit fontScale="92500" lnSpcReduction="20000"/>
          </a:bodyPr>
          <a:lstStyle/>
          <a:p>
            <a:r>
              <a:rPr lang="uk-UA" b="1" i="1" dirty="0" smtClean="0">
                <a:solidFill>
                  <a:srgbClr val="0070C0"/>
                </a:solidFill>
              </a:rPr>
              <a:t>Учні працюють  невеликими командами в класі: одна група виконує пошукове завдання за комп’ютером, інша – серед книжок і друкованих матеріалів, ще одна - обговорює і графічно оформляє результати своєї праці, ще одна - працює разом з учителем.</a:t>
            </a:r>
          </a:p>
          <a:p>
            <a:endParaRPr lang="uk-UA" dirty="0"/>
          </a:p>
        </p:txBody>
      </p:sp>
      <p:pic>
        <p:nvPicPr>
          <p:cNvPr id="43010" name="Picture 2" descr="C:\Users\User\Desktop\навчальний проект\1139132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75" y="4192525"/>
            <a:ext cx="3664920" cy="2443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Творення підприємницького тла через вихід за межі класу</a:t>
            </a:r>
            <a:endParaRPr lang="uk-UA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uk-UA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Вийти за межі класу: на екскурсію до банку, на фірму, до лісу, на локальний ринок, створити літній навчальний табір чи школу. </a:t>
            </a:r>
            <a:endParaRPr lang="uk-UA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Gemeinsch1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19295" y="1901950"/>
            <a:ext cx="4552119" cy="39703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chemeClr val="tx2"/>
                </a:solidFill>
              </a:rPr>
              <a:t>Формуються вміння:</a:t>
            </a:r>
            <a:endParaRPr lang="uk-UA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2286915"/>
          </a:xfrm>
        </p:spPr>
        <p:txBody>
          <a:bodyPr>
            <a:normAutofit fontScale="85000" lnSpcReduction="20000"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Такі « польові дослідження» допоможуть переконати учнів у сенсі навчання, мотивують й активізують до пізнання нового.</a:t>
            </a:r>
          </a:p>
          <a:p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володіти здібностями самовизначення у ситуаціях вибору на підставі власних позицій,</a:t>
            </a:r>
          </a:p>
          <a:p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уміти приймати рішення,</a:t>
            </a:r>
          </a:p>
          <a:p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брати на себе відповідальність за їх наслідки,</a:t>
            </a:r>
          </a:p>
          <a:p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здійснювати дії та вчинки.</a:t>
            </a:r>
          </a:p>
          <a:p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 descr="C:\Users\User\Desktop\навчальний проект\1427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965" y="3734410"/>
            <a:ext cx="3817625" cy="29013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Творення підприємницького тла через відповідні форми оцінювання</a:t>
            </a:r>
            <a:endParaRPr lang="uk-UA" sz="3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48965" y="1443835"/>
            <a:ext cx="3817625" cy="427208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uk-UA" sz="3100" b="1" i="1" u="sng" dirty="0" smtClean="0">
                <a:solidFill>
                  <a:srgbClr val="0070C0"/>
                </a:solidFill>
              </a:rPr>
              <a:t>Найкраща форма оцінювання на уроці:</a:t>
            </a:r>
          </a:p>
          <a:p>
            <a:pPr algn="ctr"/>
            <a:endParaRPr lang="uk-UA" sz="31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uk-UA" sz="3100" b="1" i="1" dirty="0" smtClean="0">
                <a:solidFill>
                  <a:srgbClr val="FF0000"/>
                </a:solidFill>
              </a:rPr>
              <a:t>    50%  </a:t>
            </a:r>
            <a:r>
              <a:rPr lang="uk-UA" sz="3100" b="1" i="1" dirty="0" err="1" smtClean="0">
                <a:solidFill>
                  <a:srgbClr val="FF0000"/>
                </a:solidFill>
              </a:rPr>
              <a:t>самооцінювання</a:t>
            </a:r>
            <a:r>
              <a:rPr lang="uk-UA" sz="3100" b="1" i="1" dirty="0" smtClean="0">
                <a:solidFill>
                  <a:srgbClr val="FF0000"/>
                </a:solidFill>
              </a:rPr>
              <a:t> ,</a:t>
            </a:r>
          </a:p>
          <a:p>
            <a:pPr algn="ctr">
              <a:buNone/>
            </a:pPr>
            <a:r>
              <a:rPr lang="uk-UA" sz="3100" b="1" i="1" dirty="0" smtClean="0">
                <a:solidFill>
                  <a:srgbClr val="FF0000"/>
                </a:solidFill>
              </a:rPr>
              <a:t>+  30%  </a:t>
            </a:r>
            <a:r>
              <a:rPr lang="uk-UA" sz="3100" b="1" i="1" dirty="0" err="1" smtClean="0">
                <a:solidFill>
                  <a:srgbClr val="FF0000"/>
                </a:solidFill>
              </a:rPr>
              <a:t>взаємооцінювання</a:t>
            </a:r>
            <a:r>
              <a:rPr lang="uk-UA" sz="3100" b="1" i="1" dirty="0" smtClean="0">
                <a:solidFill>
                  <a:srgbClr val="FF0000"/>
                </a:solidFill>
              </a:rPr>
              <a:t>,</a:t>
            </a:r>
          </a:p>
          <a:p>
            <a:pPr algn="ctr">
              <a:buNone/>
            </a:pPr>
            <a:r>
              <a:rPr lang="uk-UA" sz="3100" b="1" i="1" dirty="0" smtClean="0">
                <a:solidFill>
                  <a:srgbClr val="FF0000"/>
                </a:solidFill>
              </a:rPr>
              <a:t>+  20% оцінювання вчителя</a:t>
            </a:r>
          </a:p>
          <a:p>
            <a:pPr algn="ctr">
              <a:buNone/>
            </a:pPr>
            <a:r>
              <a:rPr lang="uk-UA" sz="3100" b="1" i="1" dirty="0" smtClean="0">
                <a:solidFill>
                  <a:srgbClr val="FF0000"/>
                </a:solidFill>
              </a:rPr>
              <a:t>= 100%  успіху.</a:t>
            </a:r>
            <a:endParaRPr lang="uk-UA" sz="3100" b="1" i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19295" y="1600200"/>
            <a:ext cx="4428445" cy="5035605"/>
          </a:xfrm>
        </p:spPr>
        <p:txBody>
          <a:bodyPr>
            <a:normAutofit fontScale="77500" lnSpcReduction="20000"/>
          </a:bodyPr>
          <a:lstStyle/>
          <a:p>
            <a:r>
              <a:rPr lang="uk-UA" sz="3300" b="1" i="1" dirty="0" smtClean="0">
                <a:solidFill>
                  <a:srgbClr val="FF0000"/>
                </a:solidFill>
              </a:rPr>
              <a:t>Формує:</a:t>
            </a:r>
          </a:p>
          <a:p>
            <a:r>
              <a:rPr lang="uk-UA" sz="3300" b="1" i="1" dirty="0" smtClean="0">
                <a:solidFill>
                  <a:srgbClr val="0070C0"/>
                </a:solidFill>
              </a:rPr>
              <a:t>- самоаналіз, спостережливість за собою, вміння бачити і визначати перед собою свої помилки, щоб більше їх не повторювати,</a:t>
            </a:r>
          </a:p>
          <a:p>
            <a:r>
              <a:rPr lang="uk-UA" sz="3300" b="1" i="1" dirty="0" smtClean="0">
                <a:solidFill>
                  <a:srgbClr val="0070C0"/>
                </a:solidFill>
              </a:rPr>
              <a:t>- виховує відкритість до критики з боку інших, вміння слухати, залишатися друзями, попри критичні зауваження.</a:t>
            </a:r>
            <a:endParaRPr lang="uk-UA" sz="3300" b="1" i="1" dirty="0">
              <a:solidFill>
                <a:srgbClr val="0070C0"/>
              </a:solidFill>
            </a:endParaRPr>
          </a:p>
        </p:txBody>
      </p:sp>
      <p:pic>
        <p:nvPicPr>
          <p:cNvPr id="45058" name="Picture 2" descr="C:\Users\User\Desktop\навчальний проект\iEVP3LEX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965" y="4192525"/>
            <a:ext cx="3876995" cy="24432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Творення підприємницького тла через форми роботи на уроці:</a:t>
            </a:r>
            <a:endParaRPr lang="uk-UA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3962095" cy="452596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uk-UA" sz="4800" b="1" dirty="0" smtClean="0">
                <a:solidFill>
                  <a:srgbClr val="FF0000"/>
                </a:solidFill>
              </a:rPr>
              <a:t>    </a:t>
            </a:r>
            <a:r>
              <a:rPr lang="uk-UA" sz="4300" b="1" dirty="0" smtClean="0">
                <a:solidFill>
                  <a:srgbClr val="FF0000"/>
                </a:solidFill>
              </a:rPr>
              <a:t>90% практики + 10% таланту = 100% успіху</a:t>
            </a:r>
            <a:endParaRPr lang="uk-UA" sz="4300" b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600200"/>
            <a:ext cx="4275740" cy="5035605"/>
          </a:xfrm>
        </p:spPr>
        <p:txBody>
          <a:bodyPr>
            <a:normAutofit fontScale="92500" lnSpcReduction="10000"/>
          </a:bodyPr>
          <a:lstStyle/>
          <a:p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Перша засада – впровадження інтерактивних методів навчання.</a:t>
            </a:r>
          </a:p>
          <a:p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Рольові ігри, що виконують діти на уроці, переносять їх у таке бажане доросле життя,допомагають побачити світ і себе в ньому збоку, підвищують самооцінку  і попит на нове</a:t>
            </a:r>
          </a:p>
        </p:txBody>
      </p:sp>
      <p:pic>
        <p:nvPicPr>
          <p:cNvPr id="5123" name="Picture 3" descr="C:\Users\User\Desktop\навчальний проект\vox0KYpSrm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260" y="3429001"/>
            <a:ext cx="4275740" cy="3206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Творення підприємницького тла через інтерактивні методи навчання</a:t>
            </a:r>
            <a:endParaRPr lang="uk-UA" sz="3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55" y="1443835"/>
            <a:ext cx="4886559" cy="5191970"/>
          </a:xfrm>
        </p:spPr>
        <p:txBody>
          <a:bodyPr>
            <a:normAutofit fontScale="70000" lnSpcReduction="20000"/>
          </a:bodyPr>
          <a:lstStyle/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драма,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інсценізація,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моделювання,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дерево прийняття рішень,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робота в групі,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« мозковий штурм»,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« переваги,недоліки і те , що цікаве»,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аналіз  СВОТ,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4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пазли</a:t>
            </a:r>
            <a:r>
              <a:rPr lang="en-US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 « Ажурна пилка»,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карти асоціативних зв’язків</a:t>
            </a:r>
          </a:p>
          <a:p>
            <a:pPr>
              <a:buNone/>
            </a:pPr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 « Асоціативний кущ»),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лекції з презентацією , 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 дискусія  тощо.</a:t>
            </a:r>
          </a:p>
          <a:p>
            <a:pPr>
              <a:buNone/>
            </a:pP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82820" y="1600200"/>
            <a:ext cx="3503980" cy="243961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uk-UA" sz="4600" b="1" dirty="0" smtClean="0">
                <a:solidFill>
                  <a:srgbClr val="0070C0"/>
                </a:solidFill>
              </a:rPr>
              <a:t>   Робота в групі.</a:t>
            </a:r>
          </a:p>
          <a:p>
            <a:r>
              <a:rPr lang="uk-UA" sz="3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Основою навчання і розвитку людини є успіх, який вона досягає завдяки співпраці з іншими людьми. </a:t>
            </a:r>
            <a:endParaRPr lang="uk-UA" sz="3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C:\Users\User\Desktop\навчальний проект\pedsove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5525" y="4192525"/>
            <a:ext cx="3512215" cy="24432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uk-UA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96260" y="222196"/>
          <a:ext cx="8551480" cy="6413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Стрелка влево 11"/>
          <p:cNvSpPr/>
          <p:nvPr/>
        </p:nvSpPr>
        <p:spPr>
          <a:xfrm rot="9377246">
            <a:off x="2378509" y="4274393"/>
            <a:ext cx="996007" cy="595543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Стрелка влево 12"/>
          <p:cNvSpPr/>
          <p:nvPr/>
        </p:nvSpPr>
        <p:spPr>
          <a:xfrm rot="2402650">
            <a:off x="5727090" y="4106607"/>
            <a:ext cx="899327" cy="595543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7" name="Группа 26"/>
          <p:cNvGrpSpPr/>
          <p:nvPr/>
        </p:nvGrpSpPr>
        <p:grpSpPr>
          <a:xfrm>
            <a:off x="6251757" y="4497935"/>
            <a:ext cx="2595984" cy="1679755"/>
            <a:chOff x="5070344" y="916728"/>
            <a:chExt cx="1819938" cy="1358886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5191674" y="916728"/>
              <a:ext cx="1698608" cy="135888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Скругленный прямоугольник 4"/>
            <p:cNvSpPr/>
            <p:nvPr/>
          </p:nvSpPr>
          <p:spPr>
            <a:xfrm>
              <a:off x="5070344" y="956528"/>
              <a:ext cx="1780139" cy="12792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005" tIns="40005" rIns="40005" bIns="40005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200" b="1" kern="1200" noProof="0" dirty="0" smtClean="0">
                  <a:solidFill>
                    <a:srgbClr val="002060"/>
                  </a:solidFill>
                </a:rPr>
                <a:t>     Задачі прикладного характеру.</a:t>
              </a:r>
              <a:endParaRPr lang="uk-UA" sz="3200" b="1" kern="1200" noProof="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296260" y="4345230"/>
            <a:ext cx="2290575" cy="1664296"/>
            <a:chOff x="3403308" y="345"/>
            <a:chExt cx="1698608" cy="1358886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3403308" y="345"/>
              <a:ext cx="1698608" cy="1358886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3443108" y="40145"/>
              <a:ext cx="1619008" cy="12792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005" tIns="40005" rIns="40005" bIns="40005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200" b="1" kern="1200" noProof="0" dirty="0" smtClean="0">
                  <a:solidFill>
                    <a:srgbClr val="002060"/>
                  </a:solidFill>
                </a:rPr>
                <a:t>Ділова гра.</a:t>
              </a:r>
              <a:endParaRPr lang="uk-UA" sz="3200" b="1" kern="1200" noProof="0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9540" y="222195"/>
            <a:ext cx="5786320" cy="916230"/>
          </a:xfrm>
        </p:spPr>
        <p:txBody>
          <a:bodyPr>
            <a:noAutofit/>
          </a:bodyPr>
          <a:lstStyle/>
          <a:p>
            <a:r>
              <a:rPr lang="uk-UA" sz="60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endParaRPr lang="uk-UA" sz="60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96260" y="1596540"/>
            <a:ext cx="4038600" cy="503560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r>
              <a:rPr lang="uk-UA" sz="2400" b="1" u="sng" dirty="0" smtClean="0"/>
              <a:t>       </a:t>
            </a:r>
            <a:r>
              <a:rPr lang="uk-UA" sz="2400" b="1" i="1" u="sng" dirty="0" smtClean="0">
                <a:solidFill>
                  <a:srgbClr val="FF0000"/>
                </a:solidFill>
              </a:rPr>
              <a:t>Для групи слабких учнів.</a:t>
            </a:r>
          </a:p>
          <a:p>
            <a:pPr marL="514350" indent="-514350">
              <a:buAutoNum type="arabicPeriod"/>
            </a:pPr>
            <a:r>
              <a:rPr lang="uk-UA" sz="2400" b="1" dirty="0" smtClean="0">
                <a:solidFill>
                  <a:schemeClr val="tx2"/>
                </a:solidFill>
              </a:rPr>
              <a:t>Дано трикутник  ABC, с=3     см, &lt; А =75⁰, &lt;В=60⁰.Обчислити b.</a:t>
            </a:r>
          </a:p>
          <a:p>
            <a:pPr marL="514350" indent="-514350">
              <a:buNone/>
            </a:pPr>
            <a:r>
              <a:rPr lang="uk-UA" sz="2400" b="1" dirty="0" smtClean="0">
                <a:solidFill>
                  <a:schemeClr val="tx2"/>
                </a:solidFill>
              </a:rPr>
              <a:t>2. Дано трикутник  ABC, а=6      см, с=2 см, &lt;В=135⁰.Обчислити b.</a:t>
            </a:r>
          </a:p>
          <a:p>
            <a:pPr marL="514350" indent="-514350">
              <a:buNone/>
            </a:pPr>
            <a:r>
              <a:rPr lang="uk-UA" sz="2400" b="1" dirty="0" smtClean="0">
                <a:solidFill>
                  <a:schemeClr val="tx2"/>
                </a:solidFill>
              </a:rPr>
              <a:t>3. Дано трикутник  ABC, а=7 см,b=13 см, с=5      см. Обчислити &lt; А.</a:t>
            </a:r>
          </a:p>
          <a:p>
            <a:endParaRPr lang="uk-UA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199" y="1600200"/>
            <a:ext cx="4352245" cy="5035605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</a:rPr>
              <a:t>Для групи змішаного складу.</a:t>
            </a:r>
          </a:p>
          <a:p>
            <a:r>
              <a:rPr lang="uk-UA" sz="2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1.Сторони паралелограма дорівнюють</a:t>
            </a:r>
            <a:r>
              <a:rPr lang="uk-UA" sz="2200" b="1" dirty="0" smtClean="0">
                <a:solidFill>
                  <a:schemeClr val="tx2"/>
                </a:solidFill>
              </a:rPr>
              <a:t>       </a:t>
            </a:r>
            <a:r>
              <a:rPr lang="uk-UA" sz="2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см і 4 см,а кут між ними 30⁰.Обчислити діагональ паралелограма, яка лежить проти цього кута.</a:t>
            </a:r>
          </a:p>
          <a:p>
            <a:r>
              <a:rPr lang="uk-UA" sz="2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 У </a:t>
            </a:r>
            <a:r>
              <a:rPr lang="uk-UA" sz="2200" b="1" dirty="0" smtClean="0">
                <a:solidFill>
                  <a:schemeClr val="tx2"/>
                </a:solidFill>
              </a:rPr>
              <a:t>трикутник  ABC  а=       см,b=1 см, с=        см. Обчислити  найбільший кут трикутника.</a:t>
            </a:r>
          </a:p>
          <a:p>
            <a:r>
              <a:rPr lang="uk-UA" sz="2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 . У </a:t>
            </a:r>
            <a:r>
              <a:rPr lang="uk-UA" sz="2200" b="1" dirty="0" smtClean="0">
                <a:solidFill>
                  <a:schemeClr val="tx2"/>
                </a:solidFill>
              </a:rPr>
              <a:t>трикутник  ABC  АС =        см, ВС=        см, &lt;А=60⁰.Обчислити кут В та сторону АВ.</a:t>
            </a:r>
            <a:endParaRPr lang="uk-UA" sz="22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8476" y="4497935"/>
            <a:ext cx="305410" cy="559916"/>
          </a:xfrm>
          <a:prstGeom prst="rect">
            <a:avLst/>
          </a:prstGeom>
          <a:noFill/>
        </p:spPr>
      </p:pic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61180" y="3429000"/>
            <a:ext cx="305410" cy="610820"/>
          </a:xfrm>
          <a:prstGeom prst="rect">
            <a:avLst/>
          </a:prstGeom>
          <a:noFill/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8475" y="5414165"/>
            <a:ext cx="374822" cy="458115"/>
          </a:xfrm>
          <a:prstGeom prst="rect">
            <a:avLst/>
          </a:prstGeom>
          <a:noFill/>
        </p:spPr>
      </p:pic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47112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57165" y="2665475"/>
            <a:ext cx="305410" cy="373278"/>
          </a:xfrm>
          <a:prstGeom prst="rect">
            <a:avLst/>
          </a:prstGeom>
          <a:noFill/>
        </p:spPr>
      </p:pic>
      <p:sp>
        <p:nvSpPr>
          <p:cNvPr id="47114" name="Rectangle 10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47115" name="Picture 1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6100" y="3734410"/>
            <a:ext cx="305410" cy="373279"/>
          </a:xfrm>
          <a:prstGeom prst="rect">
            <a:avLst/>
          </a:prstGeom>
          <a:noFill/>
        </p:spPr>
      </p:pic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19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47118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3640" y="4192525"/>
            <a:ext cx="305410" cy="390246"/>
          </a:xfrm>
          <a:prstGeom prst="rect">
            <a:avLst/>
          </a:prstGeom>
          <a:noFill/>
        </p:spPr>
      </p:pic>
      <p:sp>
        <p:nvSpPr>
          <p:cNvPr id="47120" name="Rectangle 16"/>
          <p:cNvSpPr>
            <a:spLocks noChangeArrowheads="1"/>
          </p:cNvSpPr>
          <p:nvPr/>
        </p:nvSpPr>
        <p:spPr bwMode="auto">
          <a:xfrm>
            <a:off x="0" y="676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22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47121" name="Picture 1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31510" y="4803345"/>
            <a:ext cx="305410" cy="373279"/>
          </a:xfrm>
          <a:prstGeom prst="rect">
            <a:avLst/>
          </a:prstGeom>
          <a:noFill/>
        </p:spPr>
      </p:pic>
      <p:sp>
        <p:nvSpPr>
          <p:cNvPr id="47123" name="Rectangle 19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25" name="Rectangle 2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47124" name="Picture 2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8230" y="4956050"/>
            <a:ext cx="305410" cy="373279"/>
          </a:xfrm>
          <a:prstGeom prst="rect">
            <a:avLst/>
          </a:prstGeom>
          <a:noFill/>
        </p:spPr>
      </p:pic>
      <p:sp>
        <p:nvSpPr>
          <p:cNvPr id="47126" name="Rectangle 22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7127" name="Picture 23" descr="C:\Users\User\Desktop\навчальний проект\original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2195"/>
            <a:ext cx="3808475" cy="290139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endParaRPr lang="uk-UA" sz="6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96260" y="1291130"/>
            <a:ext cx="5191970" cy="53446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групи сильних учнів.</a:t>
            </a:r>
          </a:p>
          <a:p>
            <a:pPr marL="457200" indent="-457200">
              <a:buAutoNum type="arabicPeriod"/>
            </a:pPr>
            <a:r>
              <a:rPr lang="uk-UA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Кут при основі  рівнобедреного трикутника а , </a:t>
            </a:r>
            <a:r>
              <a:rPr lang="uk-UA" sz="2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бісектриса трикутника, проведена із цього кута, дорівнює 1.Знайти периметр трикутника.</a:t>
            </a:r>
          </a:p>
          <a:p>
            <a:pPr marL="457200" indent="-457200">
              <a:buNone/>
            </a:pPr>
            <a:r>
              <a:rPr lang="uk-UA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 У трапеції АВСД основи 60 см і 18 см, бічні сторони 28 см і 35 см. Обчислити кути трапеції.</a:t>
            </a:r>
          </a:p>
          <a:p>
            <a:pPr marL="457200" indent="-457200">
              <a:buNone/>
            </a:pPr>
            <a:r>
              <a:rPr lang="uk-UA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 Сторони трикутника утворюють арифметичну прогресію з різницею, що дорівнює 1.Косинус середнього за величиною кута цього трикутника дорівнює 2/3.Знайти периметр трикутника.</a:t>
            </a:r>
          </a:p>
          <a:p>
            <a:endParaRPr lang="uk-UA" sz="2000" dirty="0"/>
          </a:p>
        </p:txBody>
      </p:sp>
      <p:pic>
        <p:nvPicPr>
          <p:cNvPr id="5" name="Содержимое 4" descr="kommunikation-und-wahrnehmung-1280px-960px0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35524" y="1291130"/>
            <a:ext cx="3808475" cy="41230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2195"/>
            <a:ext cx="8229600" cy="1068935"/>
          </a:xfrm>
        </p:spPr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Формуються вміння:</a:t>
            </a:r>
            <a:endParaRPr lang="uk-UA" sz="6000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596540"/>
            <a:ext cx="5183735" cy="4525963"/>
          </a:xfrm>
        </p:spPr>
        <p:txBody>
          <a:bodyPr>
            <a:noAutofit/>
          </a:bodyPr>
          <a:lstStyle/>
          <a:p>
            <a:r>
              <a:rPr lang="uk-UA" b="1" i="1" dirty="0" smtClean="0">
                <a:solidFill>
                  <a:srgbClr val="0070C0"/>
                </a:solidFill>
              </a:rPr>
              <a:t>- робота в малих групах дає більшу свободу,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дозволяє постійно обмінюватися думками,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реагувати на те, що говорять інші,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краще розуміти проблеми,</a:t>
            </a:r>
          </a:p>
          <a:p>
            <a:r>
              <a:rPr lang="uk-UA" b="1" i="1" dirty="0" smtClean="0">
                <a:solidFill>
                  <a:srgbClr val="0070C0"/>
                </a:solidFill>
              </a:rPr>
              <a:t>- ефективніше використовувати час.</a:t>
            </a:r>
            <a:endParaRPr lang="uk-UA" b="1" i="1" dirty="0">
              <a:solidFill>
                <a:srgbClr val="0070C0"/>
              </a:solidFill>
            </a:endParaRPr>
          </a:p>
        </p:txBody>
      </p:sp>
      <p:pic>
        <p:nvPicPr>
          <p:cNvPr id="5" name="Содержимое 4" descr="teamwork-1024x1024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30115" y="1443834"/>
            <a:ext cx="4113885" cy="4113885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Площа прямокутника. </a:t>
            </a:r>
            <a:r>
              <a:rPr lang="en-US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Розв’язування практичних задач.</a:t>
            </a:r>
            <a:endParaRPr lang="uk-UA" sz="36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55" y="1600200"/>
            <a:ext cx="4352245" cy="5035605"/>
          </a:xfrm>
        </p:spPr>
        <p:txBody>
          <a:bodyPr>
            <a:normAutofit fontScale="92500" lnSpcReduction="10000"/>
          </a:bodyPr>
          <a:lstStyle/>
          <a:p>
            <a:r>
              <a:rPr lang="uk-UA" b="1" i="1" u="sng" dirty="0" smtClean="0">
                <a:solidFill>
                  <a:schemeClr val="tx2"/>
                </a:solidFill>
              </a:rPr>
              <a:t>Ви купили 3- кімнатну квартиру в новому будинку . Облаштуйте квартиру самостійно , а саме проведіть </a:t>
            </a:r>
            <a:r>
              <a:rPr lang="uk-UA" b="1" i="1" u="sng" dirty="0" err="1" smtClean="0">
                <a:solidFill>
                  <a:schemeClr val="tx2"/>
                </a:solidFill>
              </a:rPr>
              <a:t>ремонтно</a:t>
            </a:r>
            <a:r>
              <a:rPr lang="uk-UA" b="1" i="1" u="sng" dirty="0" smtClean="0">
                <a:solidFill>
                  <a:schemeClr val="tx2"/>
                </a:solidFill>
              </a:rPr>
              <a:t>  </a:t>
            </a:r>
            <a:r>
              <a:rPr lang="uk-UA" b="1" i="1" u="sng" dirty="0" err="1" smtClean="0">
                <a:solidFill>
                  <a:schemeClr val="tx2"/>
                </a:solidFill>
              </a:rPr>
              <a:t>–оздоблювальні</a:t>
            </a:r>
            <a:r>
              <a:rPr lang="uk-UA" b="1" i="1" u="sng" dirty="0" smtClean="0">
                <a:solidFill>
                  <a:schemeClr val="tx2"/>
                </a:solidFill>
              </a:rPr>
              <a:t>  роботи.</a:t>
            </a:r>
          </a:p>
          <a:p>
            <a:r>
              <a:rPr lang="uk-UA" b="1" i="1" dirty="0" smtClean="0">
                <a:solidFill>
                  <a:schemeClr val="tx2"/>
                </a:solidFill>
              </a:rPr>
              <a:t>Ви будите працювати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tx2"/>
                </a:solidFill>
              </a:rPr>
              <a:t> « кейс – методом». Темою кейсу є практичне застосування формули для обчислення площі прямокутника.</a:t>
            </a:r>
            <a:endParaRPr lang="uk-UA" b="1" i="1" dirty="0">
              <a:solidFill>
                <a:schemeClr val="tx2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2745029"/>
          </a:xfrm>
        </p:spPr>
        <p:txBody>
          <a:bodyPr>
            <a:normAutofit fontScale="92500" lnSpcReduction="10000"/>
          </a:bodyPr>
          <a:lstStyle/>
          <a:p>
            <a:r>
              <a:rPr lang="uk-UA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План – розгортка квартири( зображення стін, підлоги, стелі, вікон, дверей) . На папері у клітинку, дотримуючись масштабу 1 :100 см.</a:t>
            </a:r>
            <a:endParaRPr lang="uk-UA" sz="2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179" name="Picture 3" descr="C:\Users\User\Desktop\презентація навч проект\IMAG3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295" y="3734410"/>
            <a:ext cx="4492865" cy="28169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Операційні цілі(завдання)</a:t>
            </a:r>
            <a:endParaRPr lang="uk-UA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35605"/>
          </a:xfrm>
        </p:spPr>
        <p:txBody>
          <a:bodyPr>
            <a:normAutofit fontScale="77500" lnSpcReduction="20000"/>
          </a:bodyPr>
          <a:lstStyle/>
          <a:p>
            <a:r>
              <a:rPr lang="uk-UA" b="1" i="1" dirty="0" smtClean="0">
                <a:solidFill>
                  <a:schemeClr val="tx2"/>
                </a:solidFill>
              </a:rPr>
              <a:t>- знати формулу обчислення площі прямокутника, квадрата,</a:t>
            </a:r>
          </a:p>
          <a:p>
            <a:r>
              <a:rPr lang="uk-UA" b="1" i="1" dirty="0" smtClean="0">
                <a:solidFill>
                  <a:schemeClr val="tx2"/>
                </a:solidFill>
              </a:rPr>
              <a:t>- знати одиниці вимірювання довжини,площі,</a:t>
            </a:r>
          </a:p>
          <a:p>
            <a:r>
              <a:rPr lang="uk-UA" b="1" i="1" dirty="0" smtClean="0">
                <a:solidFill>
                  <a:schemeClr val="tx2"/>
                </a:solidFill>
              </a:rPr>
              <a:t>- розуміти значення математики для ведення успішної підприємницької діяльності,</a:t>
            </a:r>
          </a:p>
          <a:p>
            <a:r>
              <a:rPr lang="uk-UA" b="1" i="1" dirty="0" smtClean="0">
                <a:solidFill>
                  <a:schemeClr val="tx2"/>
                </a:solidFill>
              </a:rPr>
              <a:t>- вміти обчислювати площу прямокутника,</a:t>
            </a:r>
          </a:p>
          <a:p>
            <a:r>
              <a:rPr lang="uk-UA" b="1" i="1" dirty="0" smtClean="0">
                <a:solidFill>
                  <a:schemeClr val="tx2"/>
                </a:solidFill>
              </a:rPr>
              <a:t>- переводити одні одиниці вимірювання довжини і площі в інші.</a:t>
            </a:r>
          </a:p>
          <a:p>
            <a:pPr>
              <a:buNone/>
            </a:pPr>
            <a:endParaRPr lang="uk-UA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035605"/>
          </a:xfrm>
        </p:spPr>
        <p:txBody>
          <a:bodyPr>
            <a:normAutofit fontScale="77500" lnSpcReduction="20000"/>
          </a:bodyPr>
          <a:lstStyle/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аналізувати проблемну ситуацію,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шукати оптимальні шляхи вирішення проблем,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здійснювати градацію цінностей,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виявляти ініціативу,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наводити аргументи та відстоювати власну позицію,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приймати миттєві рішення при зміні умов  завдання,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співпрацювати в команді.</a:t>
            </a:r>
            <a:endParaRPr lang="uk-UA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8475" y="274638"/>
            <a:ext cx="4878324" cy="2238132"/>
          </a:xfrm>
        </p:spPr>
        <p:txBody>
          <a:bodyPr>
            <a:normAutofit/>
          </a:bodyPr>
          <a:lstStyle/>
          <a:p>
            <a:r>
              <a:rPr lang="uk-UA" sz="5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en-US" sz="5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для груп</a:t>
            </a:r>
            <a:endParaRPr lang="uk-UA" sz="5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IMAG314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43555" y="2665475"/>
            <a:ext cx="3979480" cy="314123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Содержимое 3" descr="IMAG3148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099050" y="2207360"/>
            <a:ext cx="2893160" cy="31278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5298" name="Picture 2" descr="C:\Users\User\Desktop\презентація навч проект\IMAG31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08475" y="2665475"/>
            <a:ext cx="3089898" cy="33595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5300" name="Picture 4" descr="C:\Users\User\Desktop\презентація навч проект\IMAG31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8965" y="5414165"/>
            <a:ext cx="4123035" cy="1291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5302" name="Picture 6" descr="http://chuguev.com.ua/sites/default/files/1_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965" y="222195"/>
            <a:ext cx="3664921" cy="24432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5303" name="Picture 7" descr="C:\Users\User\Desktop\презентація навч проект\IMAG31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9050" y="4803345"/>
            <a:ext cx="2748690" cy="20546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Площа прямокутника. Розв’язування практичних задач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35605"/>
          </a:xfrm>
        </p:spPr>
        <p:txBody>
          <a:bodyPr>
            <a:normAutofit fontScale="92500"/>
          </a:bodyPr>
          <a:lstStyle/>
          <a:p>
            <a:r>
              <a:rPr lang="uk-UA" b="1" i="1" dirty="0" smtClean="0">
                <a:solidFill>
                  <a:schemeClr val="tx2"/>
                </a:solidFill>
              </a:rPr>
              <a:t>Для того ,щоб взятися до основного завдання  треба скласти кошторис вартості ремонту квартири, - учні мають погодити між собою критерії вибору власного виду ремонтних робіт та будівельних матеріалів.</a:t>
            </a:r>
            <a:endParaRPr lang="uk-UA" b="1" i="1" dirty="0">
              <a:solidFill>
                <a:schemeClr val="tx2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19295" y="1600200"/>
            <a:ext cx="4267505" cy="2897735"/>
          </a:xfrm>
        </p:spPr>
        <p:txBody>
          <a:bodyPr>
            <a:normAutofit fontScale="92500"/>
          </a:bodyPr>
          <a:lstStyle/>
          <a:p>
            <a:r>
              <a:rPr lang="uk-UA" b="1" i="1" dirty="0" smtClean="0">
                <a:solidFill>
                  <a:schemeClr val="tx2"/>
                </a:solidFill>
              </a:rPr>
              <a:t>Самостійно ознайомитися  з методом « діамантова діаграма» і здійснити </a:t>
            </a:r>
            <a:r>
              <a:rPr lang="uk-UA" b="1" i="1" dirty="0" err="1" smtClean="0">
                <a:solidFill>
                  <a:schemeClr val="tx2"/>
                </a:solidFill>
              </a:rPr>
              <a:t>ранжування</a:t>
            </a:r>
            <a:r>
              <a:rPr lang="uk-UA" b="1" i="1" dirty="0" smtClean="0">
                <a:solidFill>
                  <a:schemeClr val="tx2"/>
                </a:solidFill>
              </a:rPr>
              <a:t> запропонованих критеріїв.</a:t>
            </a:r>
            <a:endParaRPr lang="uk-UA" b="1" i="1" dirty="0">
              <a:solidFill>
                <a:schemeClr val="tx2"/>
              </a:solidFill>
            </a:endParaRPr>
          </a:p>
        </p:txBody>
      </p:sp>
      <p:pic>
        <p:nvPicPr>
          <p:cNvPr id="51202" name="Picture 2" descr="C:\Users\User\Desktop\навчальний проект\Fotolia_4134180_Subscription_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6590" y="4497936"/>
            <a:ext cx="4507155" cy="236006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0"/>
            <a:ext cx="8390540" cy="1143000"/>
          </a:xfrm>
        </p:spPr>
        <p:txBody>
          <a:bodyPr>
            <a:noAutofit/>
          </a:bodyPr>
          <a:lstStyle/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Технологія</a:t>
            </a:r>
            <a:r>
              <a:rPr lang="en-US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«Діамантова діаграма».</a:t>
            </a:r>
            <a:endParaRPr lang="uk-UA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AG314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96260" y="1596540"/>
            <a:ext cx="5650085" cy="26715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Содержимое 5" descr="IMAG314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488230" y="2360066"/>
            <a:ext cx="3519902" cy="40644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2226" name="Picture 2" descr="C:\Users\User\Desktop\навчальний проект\2ovl3mq18c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0605" y="4497935"/>
            <a:ext cx="3862066" cy="236006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Площа прямокутника. Розв’язування практичних задач.</a:t>
            </a:r>
            <a:endParaRPr lang="uk-UA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1981505"/>
          </a:xfrm>
        </p:spPr>
        <p:txBody>
          <a:bodyPr>
            <a:no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Коли всі члени групи погодяться з відібраними критеріями , можна ознайомлюватися з пропозиціями фірм і складати кошторис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AG314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30115" y="1596540"/>
            <a:ext cx="3817625" cy="40715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3251" name="Picture 3" descr="C:\Users\User\Desktop\IMAG31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054655"/>
            <a:ext cx="3206805" cy="39703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3252" name="Picture 4" descr="C:\Users\User\Desktop\презентація навч проект\IMAG31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3885" y="2818179"/>
            <a:ext cx="2748689" cy="38176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3254" name="Picture 6" descr="C:\Users\User\Desktop\презентація навч проект\IMAG31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75" y="3887115"/>
            <a:ext cx="3206805" cy="19653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3255" name="Picture 7" descr="C:\Users\User\Desktop\презентація навч проект\IMAG314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3555" y="4650639"/>
            <a:ext cx="2920007" cy="189157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5"/>
            <a:ext cx="8229600" cy="1143000"/>
          </a:xfrm>
        </p:spPr>
        <p:txBody>
          <a:bodyPr>
            <a:noAutofit/>
          </a:bodyPr>
          <a:lstStyle/>
          <a:p>
            <a:r>
              <a:rPr lang="ru-RU" sz="6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Задача</a:t>
            </a:r>
            <a:endParaRPr lang="uk-UA" sz="6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96259" y="1600200"/>
            <a:ext cx="3817625" cy="4525963"/>
          </a:xfrm>
        </p:spPr>
        <p:txBody>
          <a:bodyPr>
            <a:normAutofit fontScale="77500" lnSpcReduction="20000"/>
          </a:bodyPr>
          <a:lstStyle/>
          <a:p>
            <a:r>
              <a:rPr lang="uk-UA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Різні способи розв’язування лінійного тригонометричного рівняння</a:t>
            </a:r>
          </a:p>
          <a:p>
            <a:endParaRPr lang="uk-UA" sz="4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13885" y="1600200"/>
            <a:ext cx="4733855" cy="48829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uk-UA" dirty="0" smtClean="0"/>
              <a:t>1.  </a:t>
            </a:r>
            <a:r>
              <a:rPr lang="uk-UA" b="1" i="1" dirty="0" smtClean="0">
                <a:solidFill>
                  <a:schemeClr val="tx2"/>
                </a:solidFill>
              </a:rPr>
              <a:t>Спосіб зведення до однієї тригонометричної функції.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tx2"/>
                </a:solidFill>
              </a:rPr>
              <a:t>2.  Спосіб зведення рівняння до однорідного відносно синуса та косинуса кута.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tx2"/>
                </a:solidFill>
              </a:rPr>
              <a:t>3.  Спосіб введення допоміжного аргументу.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tx2"/>
                </a:solidFill>
              </a:rPr>
              <a:t>4. Спосіб заміни синуса і косинуса на тангенс половинного кута.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tx2"/>
                </a:solidFill>
              </a:rPr>
              <a:t>5.  Графічний спосіб.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tx2"/>
                </a:solidFill>
              </a:rPr>
              <a:t>6.  Спосіб розкладання на множники.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tx2"/>
                </a:solidFill>
              </a:rPr>
              <a:t>7.  Спосіб перетворення різниці (суми) тригонометричних функцій в добуток.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tx2"/>
                </a:solidFill>
              </a:rPr>
              <a:t>8.  Спосіб піднесення до квадрата.</a:t>
            </a:r>
          </a:p>
          <a:p>
            <a:endParaRPr lang="uk-UA" dirty="0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0588" y="4235976"/>
            <a:ext cx="3267887" cy="605164"/>
          </a:xfrm>
          <a:prstGeom prst="rect">
            <a:avLst/>
          </a:prstGeom>
          <a:noFill/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chemeClr val="tx2"/>
                </a:solidFill>
              </a:rPr>
              <a:t>Формуються вміння:</a:t>
            </a:r>
            <a:endParaRPr lang="uk-UA" sz="60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82900"/>
          </a:xfrm>
        </p:spPr>
        <p:txBody>
          <a:bodyPr>
            <a:normAutofit fontScale="92500" lnSpcReduction="20000"/>
          </a:bodyPr>
          <a:lstStyle/>
          <a:p>
            <a:r>
              <a:rPr lang="uk-UA" b="1" i="1" dirty="0" smtClean="0">
                <a:solidFill>
                  <a:srgbClr val="002060"/>
                </a:solidFill>
              </a:rPr>
              <a:t>- уміти презентувати себе , свою групу, клас , школу усно і письмово,</a:t>
            </a:r>
          </a:p>
          <a:p>
            <a:r>
              <a:rPr lang="uk-UA" b="1" i="1" dirty="0" smtClean="0">
                <a:solidFill>
                  <a:srgbClr val="002060"/>
                </a:solidFill>
              </a:rPr>
              <a:t>- володіти способами взаємодії з людьми , які оточують та подіями,</a:t>
            </a:r>
          </a:p>
          <a:p>
            <a:r>
              <a:rPr lang="uk-UA" b="1" i="1" dirty="0" smtClean="0">
                <a:solidFill>
                  <a:srgbClr val="002060"/>
                </a:solidFill>
              </a:rPr>
              <a:t>- виступати з усними повідомленнями, </a:t>
            </a:r>
          </a:p>
          <a:p>
            <a:r>
              <a:rPr lang="uk-UA" b="1" i="1" dirty="0" smtClean="0">
                <a:solidFill>
                  <a:srgbClr val="002060"/>
                </a:solidFill>
              </a:rPr>
              <a:t>- уміти ставити запитання , коректно вести навчальний діалог,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2897735"/>
          </a:xfrm>
        </p:spPr>
        <p:txBody>
          <a:bodyPr>
            <a:normAutofit fontScale="92500" lnSpcReduction="20000"/>
          </a:bodyPr>
          <a:lstStyle/>
          <a:p>
            <a:r>
              <a:rPr lang="uk-UA" b="1" i="1" dirty="0" smtClean="0">
                <a:solidFill>
                  <a:srgbClr val="002060"/>
                </a:solidFill>
              </a:rPr>
              <a:t>- володіти способами взаємної діяльності в групі, </a:t>
            </a:r>
          </a:p>
          <a:p>
            <a:r>
              <a:rPr lang="uk-UA" b="1" i="1" dirty="0" smtClean="0">
                <a:solidFill>
                  <a:srgbClr val="002060"/>
                </a:solidFill>
              </a:rPr>
              <a:t>- володіти прийомами дій у ситуації спілкування,</a:t>
            </a:r>
          </a:p>
          <a:p>
            <a:r>
              <a:rPr lang="uk-UA" b="1" i="1" dirty="0" smtClean="0">
                <a:solidFill>
                  <a:srgbClr val="002060"/>
                </a:solidFill>
              </a:rPr>
              <a:t>- уміння шукати і знаходити компроміси.</a:t>
            </a:r>
          </a:p>
          <a:p>
            <a:endParaRPr lang="uk-UA" dirty="0"/>
          </a:p>
        </p:txBody>
      </p:sp>
      <p:pic>
        <p:nvPicPr>
          <p:cNvPr id="41986" name="Picture 2" descr="C:\Users\User\Desktop\навчальний проект\f4ddb9bbedb9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7410" y="4345230"/>
            <a:ext cx="3054100" cy="229057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374900"/>
            <a:ext cx="8229600" cy="458115"/>
          </a:xfrm>
        </p:spPr>
        <p:txBody>
          <a:bodyPr>
            <a:noAutofit/>
          </a:bodyPr>
          <a:lstStyle/>
          <a:p>
            <a:pPr algn="ctr"/>
            <a:r>
              <a:rPr lang="uk-UA" sz="4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Задачі</a:t>
            </a:r>
            <a:br>
              <a:rPr lang="uk-UA" sz="4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прикладного характеру</a:t>
            </a:r>
            <a:endParaRPr lang="uk-UA" sz="48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039265"/>
          </a:xfrm>
        </p:spPr>
        <p:txBody>
          <a:bodyPr>
            <a:normAutofit fontScale="92500" lnSpcReduction="10000"/>
          </a:bodyPr>
          <a:lstStyle/>
          <a:p>
            <a:r>
              <a:rPr lang="uk-UA" b="1" i="1" dirty="0" smtClean="0">
                <a:solidFill>
                  <a:schemeClr val="tx2"/>
                </a:solidFill>
              </a:rPr>
              <a:t>1. Якщо фермер дотримуватиметься умов вирощування зернових культур, то він може отримати  з 1 га в середньому 30-35 ц зернових культур. На скільки відсотків це більше від реально зібраних 20 ц з 1 га? ( 50% - 75% ).</a:t>
            </a:r>
          </a:p>
          <a:p>
            <a:r>
              <a:rPr lang="uk-UA" b="1" i="1" dirty="0" smtClean="0">
                <a:solidFill>
                  <a:schemeClr val="tx2"/>
                </a:solidFill>
              </a:rPr>
              <a:t>2. Підняття ціни на нафту  спричинило різке зростання ціни на бензин. Ціна одного літра бензину марки А- 95, яка становила 16 грн. 30 к , зросла на 70%. Яка нова ціна літра бензину?</a:t>
            </a:r>
          </a:p>
          <a:p>
            <a:r>
              <a:rPr lang="uk-UA" b="1" i="1" dirty="0" smtClean="0">
                <a:solidFill>
                  <a:schemeClr val="tx2"/>
                </a:solidFill>
              </a:rPr>
              <a:t>3.Бармен отримує заробітну плату , яка становить 30% від реалізованої продукції. На яку суму реалізовано продукції, якщо він отримав зарплату 690 грн.? ( 2300 грн.)</a:t>
            </a:r>
            <a:endParaRPr lang="uk-UA" b="1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chemeClr val="tx2"/>
                </a:solidFill>
              </a:rPr>
              <a:t>Формуються вміння:</a:t>
            </a:r>
            <a:endParaRPr lang="uk-UA" sz="6000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uk-UA" b="1" i="1" dirty="0" smtClean="0">
                <a:solidFill>
                  <a:srgbClr val="0070C0"/>
                </a:solidFill>
              </a:rPr>
              <a:t>- вміння аналізувати ситуацію на ринку праці, діяти відповідно до особистої та суспільної вигоди, володіти етикою трудових та громадянських взаємовідносин ,</a:t>
            </a:r>
            <a:endParaRPr lang="uk-UA" b="1" i="1" dirty="0">
              <a:solidFill>
                <a:srgbClr val="0070C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27450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i="1" dirty="0" smtClean="0">
                <a:solidFill>
                  <a:srgbClr val="0070C0"/>
                </a:solidFill>
              </a:rPr>
              <a:t>    володіти знаннями і досвідом діяльності в соціально - трудовій сфері, у питаннях професійного самовизначення.</a:t>
            </a:r>
            <a:endParaRPr lang="uk-UA" b="1" i="1" dirty="0"/>
          </a:p>
        </p:txBody>
      </p:sp>
      <p:pic>
        <p:nvPicPr>
          <p:cNvPr id="4098" name="Picture 2" descr="C:\Users\User\Desktop\img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295" y="4192525"/>
            <a:ext cx="4428445" cy="242351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55" y="274638"/>
            <a:ext cx="8856890" cy="1143000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solidFill>
                  <a:schemeClr val="tx2"/>
                </a:solidFill>
              </a:rPr>
              <a:t>Практичні роботи з математики </a:t>
            </a:r>
            <a:endParaRPr lang="uk-UA" b="1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96260" y="1291131"/>
            <a:ext cx="4199540" cy="519196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b="1" i="1" dirty="0" smtClean="0">
                <a:solidFill>
                  <a:srgbClr val="FF0000"/>
                </a:solidFill>
              </a:rPr>
              <a:t>          Для 5 класу.</a:t>
            </a:r>
          </a:p>
          <a:p>
            <a:pPr>
              <a:buNone/>
            </a:pPr>
            <a:r>
              <a:rPr lang="ru-RU" b="1" dirty="0" smtClean="0">
                <a:solidFill>
                  <a:schemeClr val="tx2"/>
                </a:solidFill>
              </a:rPr>
              <a:t>    ПР – 5</a:t>
            </a:r>
            <a:r>
              <a:rPr lang="uk-UA" b="1" u="sng" dirty="0" smtClean="0">
                <a:solidFill>
                  <a:schemeClr val="tx2"/>
                </a:solidFill>
              </a:rPr>
              <a:t>. Додавання натуральних чисел.</a:t>
            </a:r>
          </a:p>
          <a:p>
            <a:pPr marL="514350" indent="-514350">
              <a:buAutoNum type="arabicPeriod"/>
            </a:pPr>
            <a:r>
              <a:rPr lang="uk-UA" b="1" dirty="0" smtClean="0">
                <a:solidFill>
                  <a:schemeClr val="tx2"/>
                </a:solidFill>
              </a:rPr>
              <a:t>За допомогою яких грошових банкнот можна утворити суму: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2"/>
                </a:solidFill>
              </a:rPr>
              <a:t>а) </a:t>
            </a:r>
            <a:r>
              <a:rPr lang="uk-UA" b="1" u="sng" dirty="0" smtClean="0">
                <a:solidFill>
                  <a:schemeClr val="tx2"/>
                </a:solidFill>
              </a:rPr>
              <a:t>107 грн. = 100 грн. + 5 грн. + 2 грн.;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2"/>
                </a:solidFill>
              </a:rPr>
              <a:t> б) 438 грн.;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2"/>
                </a:solidFill>
              </a:rPr>
              <a:t> в) 1243 грн.,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2"/>
                </a:solidFill>
              </a:rPr>
              <a:t> г) 822 грн.?</a:t>
            </a:r>
          </a:p>
          <a:p>
            <a:endParaRPr lang="ru-RU" dirty="0" smtClean="0"/>
          </a:p>
          <a:p>
            <a:endParaRPr lang="uk-UA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19294" y="1291130"/>
            <a:ext cx="4581151" cy="3664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2</a:t>
            </a:r>
            <a:r>
              <a:rPr lang="ru-RU" b="1" dirty="0" smtClean="0">
                <a:solidFill>
                  <a:schemeClr val="tx2"/>
                </a:solidFill>
              </a:rPr>
              <a:t>. </a:t>
            </a:r>
            <a:r>
              <a:rPr lang="uk-UA" b="1" dirty="0" smtClean="0">
                <a:solidFill>
                  <a:schemeClr val="tx2"/>
                </a:solidFill>
              </a:rPr>
              <a:t>У касі в наявності є купюри : 1 грн.,2 </a:t>
            </a:r>
            <a:r>
              <a:rPr lang="uk-UA" b="1" dirty="0" err="1" smtClean="0">
                <a:solidFill>
                  <a:schemeClr val="tx2"/>
                </a:solidFill>
              </a:rPr>
              <a:t>грн</a:t>
            </a:r>
            <a:r>
              <a:rPr lang="uk-UA" b="1" dirty="0" smtClean="0">
                <a:solidFill>
                  <a:schemeClr val="tx2"/>
                </a:solidFill>
              </a:rPr>
              <a:t>.,5 </a:t>
            </a:r>
            <a:r>
              <a:rPr lang="uk-UA" b="1" dirty="0" err="1" smtClean="0">
                <a:solidFill>
                  <a:schemeClr val="tx2"/>
                </a:solidFill>
              </a:rPr>
              <a:t>грн</a:t>
            </a:r>
            <a:r>
              <a:rPr lang="uk-UA" b="1" dirty="0" smtClean="0">
                <a:solidFill>
                  <a:schemeClr val="tx2"/>
                </a:solidFill>
              </a:rPr>
              <a:t>., 50 </a:t>
            </a:r>
            <a:r>
              <a:rPr lang="uk-UA" b="1" dirty="0" err="1" smtClean="0">
                <a:solidFill>
                  <a:schemeClr val="tx2"/>
                </a:solidFill>
              </a:rPr>
              <a:t>грн</a:t>
            </a:r>
            <a:r>
              <a:rPr lang="uk-UA" b="1" dirty="0" smtClean="0">
                <a:solidFill>
                  <a:schemeClr val="tx2"/>
                </a:solidFill>
              </a:rPr>
              <a:t>., 200 </a:t>
            </a:r>
            <a:r>
              <a:rPr lang="uk-UA" b="1" dirty="0" err="1" smtClean="0">
                <a:solidFill>
                  <a:schemeClr val="tx2"/>
                </a:solidFill>
              </a:rPr>
              <a:t>грн</a:t>
            </a:r>
            <a:r>
              <a:rPr lang="uk-UA" b="1" dirty="0" smtClean="0">
                <a:solidFill>
                  <a:schemeClr val="tx2"/>
                </a:solidFill>
              </a:rPr>
              <a:t>. За допомогою якої найменшої кількості купюр можна скласти суму:</a:t>
            </a:r>
          </a:p>
          <a:p>
            <a:pPr>
              <a:buNone/>
            </a:pPr>
            <a:r>
              <a:rPr lang="uk-UA" b="1" dirty="0" smtClean="0">
                <a:solidFill>
                  <a:schemeClr val="tx2"/>
                </a:solidFill>
              </a:rPr>
              <a:t>а) </a:t>
            </a:r>
            <a:r>
              <a:rPr lang="uk-UA" b="1" u="sng" dirty="0" smtClean="0">
                <a:solidFill>
                  <a:schemeClr val="tx2"/>
                </a:solidFill>
              </a:rPr>
              <a:t>217 грн.=200 грн.+10 </a:t>
            </a:r>
            <a:r>
              <a:rPr lang="uk-UA" b="1" u="sng" dirty="0" err="1" smtClean="0">
                <a:solidFill>
                  <a:schemeClr val="tx2"/>
                </a:solidFill>
              </a:rPr>
              <a:t>грн.+</a:t>
            </a:r>
            <a:endParaRPr lang="uk-UA" b="1" u="sng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uk-UA" b="1" dirty="0" smtClean="0">
                <a:solidFill>
                  <a:schemeClr val="tx2"/>
                </a:solidFill>
              </a:rPr>
              <a:t>           </a:t>
            </a:r>
            <a:r>
              <a:rPr lang="uk-UA" b="1" u="sng" dirty="0" smtClean="0">
                <a:solidFill>
                  <a:schemeClr val="tx2"/>
                </a:solidFill>
              </a:rPr>
              <a:t>+5 грн. + 2 грн.;</a:t>
            </a:r>
          </a:p>
          <a:p>
            <a:pPr>
              <a:buNone/>
            </a:pPr>
            <a:r>
              <a:rPr lang="uk-UA" b="1" dirty="0" smtClean="0">
                <a:solidFill>
                  <a:schemeClr val="tx2"/>
                </a:solidFill>
              </a:rPr>
              <a:t>б) 858 грн.,  в) 183 грн.,</a:t>
            </a:r>
          </a:p>
          <a:p>
            <a:pPr>
              <a:buNone/>
            </a:pPr>
            <a:r>
              <a:rPr lang="uk-UA" b="1" dirty="0" smtClean="0">
                <a:solidFill>
                  <a:schemeClr val="tx2"/>
                </a:solidFill>
              </a:rPr>
              <a:t>г)  1016 грн.</a:t>
            </a:r>
            <a:endParaRPr lang="uk-UA" b="1" dirty="0">
              <a:solidFill>
                <a:schemeClr val="tx2"/>
              </a:solidFill>
            </a:endParaRPr>
          </a:p>
        </p:txBody>
      </p:sp>
      <p:pic>
        <p:nvPicPr>
          <p:cNvPr id="1026" name="Picture 2" descr="C:\Users\User\Desktop\новый коллаж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8720" y="4956050"/>
            <a:ext cx="6747665" cy="17612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chemeClr val="tx2"/>
                </a:solidFill>
              </a:rPr>
              <a:t>Формуються вміння:</a:t>
            </a:r>
            <a:endParaRPr lang="uk-UA" sz="60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4267505" cy="4882900"/>
          </a:xfrm>
        </p:spPr>
        <p:txBody>
          <a:bodyPr>
            <a:normAutofit fontScale="85000" lnSpcReduction="20000"/>
          </a:bodyPr>
          <a:lstStyle/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уміти ставити та пояснювати свою мету,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ставити запитання до фактів які досліджуються,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відшукувати причини явищ,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визначати своє розуміння або нерозуміння по відношенню до проблеми що вивчається,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описувати результати,</a:t>
            </a:r>
          </a:p>
          <a:p>
            <a:r>
              <a:rPr lang="uk-UA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уміти сприймати загальну картину світу.</a:t>
            </a:r>
            <a:endParaRPr lang="uk-UA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maxresdefault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05696" y="1843881"/>
            <a:ext cx="4181104" cy="41811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6"/>
            <a:ext cx="8229600" cy="916230"/>
          </a:xfrm>
        </p:spPr>
        <p:txBody>
          <a:bodyPr>
            <a:noAutofit/>
          </a:bodyPr>
          <a:lstStyle/>
          <a:p>
            <a:pPr algn="ctr"/>
            <a:r>
              <a:rPr lang="uk-UA" sz="6600" b="1" i="1" dirty="0" smtClean="0">
                <a:solidFill>
                  <a:schemeClr val="tx2"/>
                </a:solidFill>
              </a:rPr>
              <a:t>Задачі на логіку</a:t>
            </a:r>
            <a:endParaRPr lang="uk-UA" sz="6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191970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>
                <a:solidFill>
                  <a:schemeClr val="tx2"/>
                </a:solidFill>
              </a:rPr>
              <a:t>1. Один римлянин ,умирая, оставил жену в ожидании ребенка . Зная , что она остается таким образом без средств к существованию оформил завещание следующего характера: Если родиться сын , то отдать ему 2/3 имущества , а 1/3 матери ребенка. В случае , если родиться дочь , то ей положено только 1/3 имущества , а матери – 2/3 от него. Но произошло непредвиденное: вдова завещателя родила близнецов : мальчика и девочку.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Вопрос : Как разделить имущество, чтобы удовлетворить условия завещания ?</a:t>
            </a:r>
          </a:p>
          <a:p>
            <a:endParaRPr lang="uk-UA" dirty="0" smtClean="0"/>
          </a:p>
          <a:p>
            <a:endParaRPr lang="uk-UA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0"/>
            <a:ext cx="8229600" cy="1143000"/>
          </a:xfrm>
        </p:spPr>
        <p:txBody>
          <a:bodyPr>
            <a:noAutofit/>
          </a:bodyPr>
          <a:lstStyle/>
          <a:p>
            <a:r>
              <a:rPr lang="uk-UA" sz="6600" b="1" i="1" dirty="0" smtClean="0">
                <a:solidFill>
                  <a:schemeClr val="tx2"/>
                </a:solidFill>
              </a:rPr>
              <a:t>Задачі на логіку</a:t>
            </a:r>
            <a:endParaRPr lang="uk-UA" sz="6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i="1" dirty="0" smtClean="0">
                <a:solidFill>
                  <a:schemeClr val="tx2"/>
                </a:solidFill>
              </a:rPr>
              <a:t>2. </a:t>
            </a:r>
            <a:r>
              <a:rPr lang="ru-RU" b="1" i="1" u="sng" dirty="0" smtClean="0">
                <a:solidFill>
                  <a:schemeClr val="tx2"/>
                </a:solidFill>
              </a:rPr>
              <a:t>Старинная китайская задача.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/>
                </a:solidFill>
              </a:rPr>
              <a:t>   В клетке находиться известное число фазанов и кроликов. Известно, что вся клетка содержит 35 голов и 94 ноги. Узнать число фазанов и число кроликов.</a:t>
            </a:r>
            <a:endParaRPr lang="uk-UA" b="1" i="1" dirty="0">
              <a:solidFill>
                <a:schemeClr val="tx2"/>
              </a:solidFill>
            </a:endParaRPr>
          </a:p>
        </p:txBody>
      </p:sp>
      <p:pic>
        <p:nvPicPr>
          <p:cNvPr id="5" name="Содержимое 4" descr="hello_html_m6c0301a2[1]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61941" y="1901950"/>
            <a:ext cx="4359429" cy="3664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i="1" dirty="0" smtClean="0">
                <a:solidFill>
                  <a:schemeClr val="tx2"/>
                </a:solidFill>
              </a:rPr>
              <a:t>Формуються вміння:</a:t>
            </a:r>
            <a:endParaRPr lang="uk-UA" sz="6600" i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82900"/>
          </a:xfrm>
        </p:spPr>
        <p:txBody>
          <a:bodyPr>
            <a:noAutofit/>
          </a:bodyPr>
          <a:lstStyle/>
          <a:p>
            <a:r>
              <a:rPr lang="uk-UA" sz="24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розвивається інтерес до математики,</a:t>
            </a:r>
          </a:p>
          <a:p>
            <a:r>
              <a:rPr lang="uk-UA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формуються прийоми продуктивної діяльності ( аналіз, синтез…);</a:t>
            </a:r>
          </a:p>
          <a:p>
            <a:r>
              <a:rPr lang="uk-UA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розвивається логічне мислення, просторове уявлення,</a:t>
            </a:r>
          </a:p>
          <a:p>
            <a:r>
              <a:rPr lang="uk-UA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формуються навички дослідницької діяльності;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199" y="1600200"/>
            <a:ext cx="4352245" cy="4424785"/>
          </a:xfrm>
        </p:spPr>
        <p:txBody>
          <a:bodyPr>
            <a:normAutofit/>
          </a:bodyPr>
          <a:lstStyle/>
          <a:p>
            <a:r>
              <a:rPr lang="uk-UA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вміння мислити широко, перспективно, бачити роль та місце математики в повсякденному житті, її зв’язок з іншими науками;</a:t>
            </a:r>
          </a:p>
          <a:p>
            <a:r>
              <a:rPr lang="uk-UA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розвивається інтуїція , прагнення шукати різні способи розв’язування задач.</a:t>
            </a:r>
          </a:p>
          <a:p>
            <a:endParaRPr lang="uk-UA" sz="2400" dirty="0"/>
          </a:p>
        </p:txBody>
      </p:sp>
      <p:pic>
        <p:nvPicPr>
          <p:cNvPr id="2050" name="Picture 2" descr="C:\Users\User\Desktop\навчальний проект\18452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0854" y="4819575"/>
            <a:ext cx="2494182" cy="18706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6"/>
            <a:ext cx="8229600" cy="763524"/>
          </a:xfrm>
        </p:spPr>
        <p:txBody>
          <a:bodyPr>
            <a:noAutofit/>
          </a:bodyPr>
          <a:lstStyle/>
          <a:p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72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Висновки</a:t>
            </a:r>
            <a:endParaRPr lang="uk-UA" sz="72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6260" y="1291130"/>
            <a:ext cx="8398775" cy="5191970"/>
          </a:xfrm>
        </p:spPr>
        <p:txBody>
          <a:bodyPr>
            <a:normAutofit/>
          </a:bodyPr>
          <a:lstStyle/>
          <a:p>
            <a:r>
              <a:rPr lang="uk-UA" sz="3200" b="1" i="1" u="sng" dirty="0" smtClean="0">
                <a:latin typeface="Times New Roman" pitchFamily="18" charset="0"/>
                <a:cs typeface="Times New Roman" pitchFamily="18" charset="0"/>
              </a:rPr>
              <a:t>Креативність</a:t>
            </a:r>
            <a:r>
              <a:rPr lang="en-US" sz="32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3200" b="1" i="1" u="sng" dirty="0" err="1" smtClean="0">
                <a:latin typeface="Times New Roman" pitchFamily="18" charset="0"/>
                <a:cs typeface="Times New Roman" pitchFamily="18" charset="0"/>
              </a:rPr>
              <a:t>інноваційність</a:t>
            </a:r>
            <a:r>
              <a:rPr lang="en-US" sz="32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3200" b="1" i="1" u="sng" dirty="0" smtClean="0">
                <a:latin typeface="Times New Roman" pitchFamily="18" charset="0"/>
                <a:cs typeface="Times New Roman" pitchFamily="18" charset="0"/>
              </a:rPr>
              <a:t>здатність ризикувати 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, а також планувати заходи , які допоможуть досягти окреслених цілей, - це вміння, на які є найбільший запит роботодавців і які життєво необхідні для розвитку сучасної економіки. </a:t>
            </a:r>
            <a:r>
              <a:rPr lang="uk-UA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Підприємницькі якості - ключові для розвитку економіки України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 та її мешканців, які хочуть, щоб їхня країна стала частиною Європейського Союзу.</a:t>
            </a:r>
            <a:endParaRPr lang="uk-UA" sz="32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222196"/>
            <a:ext cx="8229600" cy="916230"/>
          </a:xfrm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Інформація для роздумів</a:t>
            </a:r>
            <a:endParaRPr lang="uk-UA" sz="5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5344675"/>
          </a:xfrm>
        </p:spPr>
        <p:txBody>
          <a:bodyPr>
            <a:normAutofit fontScale="92500" lnSpcReduction="10000"/>
          </a:bodyPr>
          <a:lstStyle/>
          <a:p>
            <a:r>
              <a:rPr lang="uk-UA" b="1" i="1" dirty="0" smtClean="0"/>
              <a:t>Люди вчаться тоді, коли готові до навчання.</a:t>
            </a:r>
          </a:p>
          <a:p>
            <a:r>
              <a:rPr lang="uk-UA" b="1" i="1" dirty="0" smtClean="0"/>
              <a:t>Люди вчаться на практиці.</a:t>
            </a:r>
          </a:p>
          <a:p>
            <a:r>
              <a:rPr lang="uk-UA" b="1" i="1" dirty="0" smtClean="0"/>
              <a:t>Люди вчаться тоді, коли навчають інших.</a:t>
            </a:r>
          </a:p>
          <a:p>
            <a:r>
              <a:rPr lang="uk-UA" b="1" i="1" dirty="0" smtClean="0"/>
              <a:t>Люди вчаться на помилках.</a:t>
            </a:r>
          </a:p>
          <a:p>
            <a:r>
              <a:rPr lang="uk-UA" b="1" i="1" dirty="0" smtClean="0"/>
              <a:t>Люди легше вчаться того, що їм близьке і   безпосередньо їх стосується.</a:t>
            </a:r>
          </a:p>
          <a:p>
            <a:r>
              <a:rPr lang="uk-UA" b="1" i="1" dirty="0" smtClean="0"/>
              <a:t>Люди люблять учитися методично і намагаються бути систематичними.</a:t>
            </a:r>
          </a:p>
          <a:p>
            <a:r>
              <a:rPr lang="uk-UA" b="1" i="1" dirty="0" smtClean="0"/>
              <a:t>Люди не можуть навчатись того, чого не розуміють.</a:t>
            </a:r>
          </a:p>
          <a:p>
            <a:r>
              <a:rPr lang="uk-UA" b="1" i="1" dirty="0" smtClean="0"/>
              <a:t>Люди вчаться найкраще, коли знання та вміння пристосовані до їх специфічних потреб і стилю навчання.</a:t>
            </a:r>
          </a:p>
          <a:p>
            <a:endParaRPr lang="ru-RU" dirty="0" smtClean="0"/>
          </a:p>
          <a:p>
            <a:endParaRPr lang="uk-UA" dirty="0"/>
          </a:p>
        </p:txBody>
      </p:sp>
      <p:pic>
        <p:nvPicPr>
          <p:cNvPr id="1026" name="Picture 2" descr="http://ehokor.com.ua/wp-content/uploads/psyhologiya-2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6100" y="1291130"/>
            <a:ext cx="1374345" cy="2290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26af57f946f49eb9dba6eaf33f9cfe8a4af69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2196</TotalTime>
  <Words>2662</Words>
  <Application>Microsoft Office PowerPoint</Application>
  <PresentationFormat>Экран (4:3)</PresentationFormat>
  <Paragraphs>259</Paragraphs>
  <Slides>49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Office Theme</vt:lpstr>
      <vt:lpstr>Навчальний проект :  « Розвиток бізнес-мислення на уроках  математики»</vt:lpstr>
      <vt:lpstr>     Пітер Друкер  ( 19.11.1909-11.11.2005)</vt:lpstr>
      <vt:lpstr>     Актуальність</vt:lpstr>
      <vt:lpstr>Актуальність</vt:lpstr>
      <vt:lpstr>           Новизна</vt:lpstr>
      <vt:lpstr>Теоретичне обгрунтування</vt:lpstr>
      <vt:lpstr>Теоретичне обгрунтування</vt:lpstr>
      <vt:lpstr>    Протиріччя</vt:lpstr>
      <vt:lpstr>Проблема проекту </vt:lpstr>
      <vt:lpstr>Шляхи вирішення проблеми</vt:lpstr>
      <vt:lpstr>     Мета проекту</vt:lpstr>
      <vt:lpstr>           Задачі </vt:lpstr>
      <vt:lpstr>      Гипотеза</vt:lpstr>
      <vt:lpstr>Основні напрямки  реалізації проекту:</vt:lpstr>
      <vt:lpstr>Очікувані результати</vt:lpstr>
      <vt:lpstr>  Віра в себе , в свої можливості і сили</vt:lpstr>
      <vt:lpstr>Розвиток бізнес-мислення</vt:lpstr>
      <vt:lpstr>Підприємливість</vt:lpstr>
      <vt:lpstr>Емоційний інтелект</vt:lpstr>
      <vt:lpstr> Компетентність  « Підприємливість та  ініціативність»  ( якості вчителя) </vt:lpstr>
      <vt:lpstr>Творення підприємницького тла через зміст уроку:</vt:lpstr>
      <vt:lpstr>Творення підприємницького тла через проектні технології</vt:lpstr>
      <vt:lpstr>Творення підприємницького тла через методи “ змішаного “ навчання</vt:lpstr>
      <vt:lpstr>Творення підприємницького тла через вихід за межі класу</vt:lpstr>
      <vt:lpstr>Формуються вміння:</vt:lpstr>
      <vt:lpstr>Творення підприємницького тла через відповідні форми оцінювання</vt:lpstr>
      <vt:lpstr>Творення підприємницького тла через форми роботи на уроці:</vt:lpstr>
      <vt:lpstr>Творення підприємницького тла через інтерактивні методи навчання</vt:lpstr>
      <vt:lpstr>Слайд 29</vt:lpstr>
      <vt:lpstr>Завдання</vt:lpstr>
      <vt:lpstr>Завдання</vt:lpstr>
      <vt:lpstr>Формуються вміння:</vt:lpstr>
      <vt:lpstr>Площа прямокутника.  Розв’язування практичних задач.</vt:lpstr>
      <vt:lpstr>Операційні цілі(завдання)</vt:lpstr>
      <vt:lpstr>Завдання  для груп</vt:lpstr>
      <vt:lpstr>Площа прямокутника. Розв’язування практичних задач.</vt:lpstr>
      <vt:lpstr>Технологія  «Діамантова діаграма».</vt:lpstr>
      <vt:lpstr>Площа прямокутника. Розв’язування практичних задач.</vt:lpstr>
      <vt:lpstr>Задача</vt:lpstr>
      <vt:lpstr>Формуються вміння:</vt:lpstr>
      <vt:lpstr>Задачі  прикладного характеру</vt:lpstr>
      <vt:lpstr>Формуються вміння:</vt:lpstr>
      <vt:lpstr>Практичні роботи з математики </vt:lpstr>
      <vt:lpstr>Формуються вміння:</vt:lpstr>
      <vt:lpstr>Задачі на логіку</vt:lpstr>
      <vt:lpstr>Задачі на логіку</vt:lpstr>
      <vt:lpstr>Формуються вміння:</vt:lpstr>
      <vt:lpstr>     Висновки</vt:lpstr>
      <vt:lpstr>Інформація для роздумів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User</cp:lastModifiedBy>
  <cp:revision>185</cp:revision>
  <dcterms:created xsi:type="dcterms:W3CDTF">2013-08-21T19:17:07Z</dcterms:created>
  <dcterms:modified xsi:type="dcterms:W3CDTF">2015-11-29T17:54:22Z</dcterms:modified>
</cp:coreProperties>
</file>