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73" r:id="rId9"/>
    <p:sldId id="262" r:id="rId10"/>
    <p:sldId id="275" r:id="rId11"/>
    <p:sldId id="276" r:id="rId12"/>
    <p:sldId id="277" r:id="rId13"/>
    <p:sldId id="282" r:id="rId14"/>
    <p:sldId id="278" r:id="rId15"/>
    <p:sldId id="279" r:id="rId16"/>
    <p:sldId id="263" r:id="rId17"/>
    <p:sldId id="264" r:id="rId18"/>
    <p:sldId id="265" r:id="rId19"/>
    <p:sldId id="266" r:id="rId20"/>
    <p:sldId id="281" r:id="rId21"/>
    <p:sldId id="280" r:id="rId22"/>
    <p:sldId id="269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0" autoAdjust="0"/>
    <p:restoredTop sz="97336" autoAdjust="0"/>
  </p:normalViewPr>
  <p:slideViewPr>
    <p:cSldViewPr>
      <p:cViewPr>
        <p:scale>
          <a:sx n="76" d="100"/>
          <a:sy n="76" d="100"/>
        </p:scale>
        <p:origin x="-948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10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A5123-E330-4017-BEEB-D2333580FB58}" type="datetimeFigureOut">
              <a:rPr lang="ru-RU" smtClean="0"/>
              <a:t>12.02.2018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E285F-4513-4AAD-B768-8D50A76A0B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90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285F-4513-4AAD-B768-8D50A76A0BDD}" type="slidenum">
              <a:rPr lang="ru-RU" smtClean="0"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9457B46-3D39-4982-BF0C-3DCE6C331046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117C-2904-4B1B-88A5-E4AA0C8CBCDE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92145-D0DD-401A-941F-E8193B5C1011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A3CB-7487-4314-B54B-9E6ACE17DF13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6277-ECE3-43BE-995B-BF6F48BF2E50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1A83-7BCB-4FDE-B01F-3328B8A8A5E8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24A5-18AF-470D-B32D-106623B00609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E23-21B2-4E06-B7FB-6FBD59132C37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2FF9-B189-4DB9-A4CF-CA5BB1ED3256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F0163BE-A0C4-4D50-8C34-2AEDBD332CDB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E374E8A-B00E-4F73-9A3C-98B9EFC338AC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7215FBF-831E-45F5-AD8F-2DDF4259C353}" type="datetime1">
              <a:rPr lang="ru-RU" smtClean="0"/>
              <a:t>12.02.2018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6466044-BD05-40A7-9C0D-5256C5F1D9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988840"/>
            <a:ext cx="7128792" cy="3024336"/>
          </a:xfrm>
        </p:spPr>
        <p:txBody>
          <a:bodyPr>
            <a:normAutofit/>
          </a:bodyPr>
          <a:lstStyle/>
          <a:p>
            <a:r>
              <a:rPr lang="en-US" dirty="0"/>
              <a:t>Teaching </a:t>
            </a:r>
            <a:r>
              <a:rPr lang="en-US" dirty="0" smtClean="0"/>
              <a:t>Tips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 smtClean="0"/>
              <a:t> </a:t>
            </a:r>
            <a:r>
              <a:rPr lang="en-US" dirty="0"/>
              <a:t>Building Critical Thinking </a:t>
            </a:r>
            <a:r>
              <a:rPr lang="en-US" dirty="0" smtClean="0"/>
              <a:t>Skills.</a:t>
            </a:r>
            <a:br>
              <a:rPr lang="en-US" dirty="0" smtClean="0"/>
            </a:br>
            <a:r>
              <a:rPr lang="en-US" dirty="0" smtClean="0"/>
              <a:t>Bloom’s Taxonomy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28277" y="6304002"/>
            <a:ext cx="52157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Completed by Oksana Podenko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9668754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5544108" y="4792042"/>
            <a:ext cx="2520279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Remembering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859693" y="2055738"/>
            <a:ext cx="2766893" cy="24533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would be able to </a:t>
            </a:r>
            <a:r>
              <a:rPr lang="en-US" dirty="0">
                <a:solidFill>
                  <a:srgbClr val="FF0000"/>
                </a:solidFill>
              </a:rPr>
              <a:t>list, name, search, write, find, label, match, show,  spell, recall, read, memorize, arrange, underline, trace, repeat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6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5292080" y="3999954"/>
            <a:ext cx="2520279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Understanding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859693" y="2055738"/>
            <a:ext cx="2766893" cy="24533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would be able </a:t>
            </a:r>
            <a:r>
              <a:rPr lang="en-US" b="1" dirty="0">
                <a:solidFill>
                  <a:srgbClr val="FF0000"/>
                </a:solidFill>
              </a:rPr>
              <a:t>: </a:t>
            </a:r>
            <a:r>
              <a:rPr lang="en-US" dirty="0">
                <a:solidFill>
                  <a:srgbClr val="FF0000"/>
                </a:solidFill>
              </a:rPr>
              <a:t> locate, match, describe, give examples, paraphrase, classify, illustrate, explain, understand, show, recognize, understand, translate, select, report, extend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43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5112061" y="3195603"/>
            <a:ext cx="2520279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Applying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859693" y="2055738"/>
            <a:ext cx="2766893" cy="24533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would be able to </a:t>
            </a:r>
            <a:r>
              <a:rPr lang="en-US" dirty="0">
                <a:solidFill>
                  <a:srgbClr val="FF0000"/>
                </a:solidFill>
              </a:rPr>
              <a:t>fill in the gaps, choose, illustrate, complete, solve, use, interview, practice, write, change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85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787627" y="2430826"/>
            <a:ext cx="2520279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Analyzing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859693" y="2055738"/>
            <a:ext cx="2766893" cy="26694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would be able </a:t>
            </a:r>
            <a:r>
              <a:rPr lang="en-US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dirty="0" smtClean="0">
                <a:solidFill>
                  <a:srgbClr val="FF0000"/>
                </a:solidFill>
              </a:rPr>
              <a:t>compare</a:t>
            </a:r>
            <a:r>
              <a:rPr lang="en-US" dirty="0">
                <a:solidFill>
                  <a:srgbClr val="FF0000"/>
                </a:solidFill>
              </a:rPr>
              <a:t>, identify, explain, categorize, contrast, criticize, differentiate, outline, point out, prioritize, analyze, characterize, examine, divide, break down, survey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35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716017" y="1695698"/>
            <a:ext cx="2520279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Evaluating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859693" y="2055738"/>
            <a:ext cx="2766893" cy="24533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evaluate information a student might</a:t>
            </a:r>
            <a:r>
              <a:rPr lang="en-US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> rate, rank, prioritize, argue, judge, select, support, value, evaluate, summarize, recommend, convince, criticize, assess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7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539431" y="920820"/>
            <a:ext cx="2520279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Creating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859693" y="2055738"/>
            <a:ext cx="2766893" cy="24533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would be able to create, imagine, design, plan, discuss, invent, compose, make up, transform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7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Lower-order thinking skills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063" y="2132856"/>
            <a:ext cx="6196405" cy="3603812"/>
          </a:xfrm>
        </p:spPr>
        <p:txBody>
          <a:bodyPr/>
          <a:lstStyle/>
          <a:p>
            <a:r>
              <a:rPr lang="en-US" dirty="0" smtClean="0"/>
              <a:t>The basic skills of remembering, understanding and applying (simple, unchallenging)</a:t>
            </a:r>
          </a:p>
          <a:p>
            <a:r>
              <a:rPr lang="en-US" dirty="0"/>
              <a:t> </a:t>
            </a:r>
            <a:r>
              <a:rPr lang="en-US" dirty="0" smtClean="0"/>
              <a:t>The skills of memorizing and                                                recalling  facts or information are                                 the lower order thinking skills as                           they do not requite </a:t>
            </a:r>
            <a:r>
              <a:rPr lang="en-US" dirty="0"/>
              <a:t>wide and </a:t>
            </a:r>
            <a:r>
              <a:rPr lang="en-US" dirty="0" smtClean="0"/>
              <a:t>deep                        thinking.                                       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85" t="23029" r="2055" b="4886"/>
          <a:stretch/>
        </p:blipFill>
        <p:spPr>
          <a:xfrm>
            <a:off x="5940152" y="2492896"/>
            <a:ext cx="2492680" cy="37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0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 Telling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Remembering: what happened in the story?</a:t>
            </a:r>
          </a:p>
          <a:p>
            <a:r>
              <a:rPr lang="en-US" dirty="0" smtClean="0"/>
              <a:t>Understanding: why did it happen that way?</a:t>
            </a:r>
          </a:p>
          <a:p>
            <a:r>
              <a:rPr lang="en-US" dirty="0"/>
              <a:t> </a:t>
            </a:r>
            <a:r>
              <a:rPr lang="en-US" dirty="0" smtClean="0"/>
              <a:t>Applying: what would you have done?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40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Higher-order thinking skills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Thinking skills such as clarifying, making analysis, generating ideas, making decisions, problem-solving and planning which require wider and deeper thinking.</a:t>
            </a:r>
          </a:p>
          <a:p>
            <a:r>
              <a:rPr lang="en-US" dirty="0"/>
              <a:t> </a:t>
            </a:r>
            <a:r>
              <a:rPr lang="en-US" dirty="0" smtClean="0"/>
              <a:t>More advanced skills of analyzing, evaluating and assimilating information from multiple resources determining its truth and using it to make sound judgements.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70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 Telling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Analyzing: which part did you like best?</a:t>
            </a:r>
          </a:p>
          <a:p>
            <a:r>
              <a:rPr lang="en-US" dirty="0" smtClean="0"/>
              <a:t>Evaluating: what did you think of the story? Why?</a:t>
            </a:r>
          </a:p>
          <a:p>
            <a:r>
              <a:rPr lang="en-US" dirty="0" smtClean="0"/>
              <a:t>Creating: can you think of a different ending?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06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smtClean="0"/>
              <a:t>1) Better </a:t>
            </a:r>
            <a:r>
              <a:rPr lang="en-US" dirty="0"/>
              <a:t>understand what it means to “think critically”. Bloom’s taxonomy.</a:t>
            </a:r>
            <a:endParaRPr lang="ru-RU" dirty="0"/>
          </a:p>
          <a:p>
            <a:pPr marL="0" lvl="0" indent="0">
              <a:buNone/>
            </a:pPr>
            <a:r>
              <a:rPr lang="en-US" dirty="0" smtClean="0"/>
              <a:t>2) Examine </a:t>
            </a:r>
            <a:r>
              <a:rPr lang="en-US" dirty="0"/>
              <a:t>how to build critical thinking skills</a:t>
            </a:r>
            <a:endParaRPr lang="ru-RU" dirty="0"/>
          </a:p>
          <a:p>
            <a:pPr marL="0" lvl="0" indent="0">
              <a:buNone/>
            </a:pPr>
            <a:r>
              <a:rPr lang="en-US" dirty="0" smtClean="0"/>
              <a:t>3) Present practical </a:t>
            </a:r>
            <a:r>
              <a:rPr lang="en-US" dirty="0"/>
              <a:t>ideas for the classroom.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29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30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подорож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5145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91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24" y="600585"/>
            <a:ext cx="7805331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6012160" y="4865695"/>
            <a:ext cx="2160240" cy="360000"/>
          </a:xfrm>
          <a:prstGeom prst="flowChartAlternateProces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tx1"/>
                </a:solidFill>
              </a:rPr>
              <a:t>Understand</a:t>
            </a: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012160" y="5373216"/>
            <a:ext cx="2160240" cy="36000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bg1"/>
                </a:solidFill>
              </a:rPr>
              <a:t>Remember</a:t>
            </a:r>
            <a:endParaRPr lang="ru-RU" sz="3000" b="1" dirty="0">
              <a:solidFill>
                <a:schemeClr val="bg1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012160" y="3284984"/>
            <a:ext cx="2160000" cy="360000"/>
          </a:xfrm>
          <a:prstGeom prst="flowChartAlternate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Evaluate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6011920" y="3789040"/>
            <a:ext cx="2160240" cy="360000"/>
          </a:xfrm>
          <a:prstGeom prst="flowChartAlternateProcess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Analyze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012160" y="4293096"/>
            <a:ext cx="2160240" cy="360000"/>
          </a:xfrm>
          <a:prstGeom prst="flowChartAlternate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Apply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6012160" y="2780928"/>
            <a:ext cx="2160000" cy="360000"/>
          </a:xfrm>
          <a:prstGeom prst="flowChartAlternate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Create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9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727"/>
            <a:ext cx="9144000" cy="69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70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680"/>
            <a:ext cx="7704856" cy="576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17582"/>
            <a:ext cx="7848871" cy="1202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/>
              <a:t>is your response to the quote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6792"/>
            <a:ext cx="7128792" cy="453650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/>
              <a:t>1</a:t>
            </a:r>
            <a:r>
              <a:rPr lang="en-US" sz="2800" dirty="0" smtClean="0"/>
              <a:t>) I’m </a:t>
            </a:r>
            <a:r>
              <a:rPr lang="en-US" sz="2800" dirty="0"/>
              <a:t>not interested in this topic.</a:t>
            </a:r>
            <a:endParaRPr lang="ru-RU" sz="2800" dirty="0"/>
          </a:p>
          <a:p>
            <a:pPr marL="0" lvl="0" indent="0">
              <a:buNone/>
            </a:pPr>
            <a:r>
              <a:rPr lang="en-US" sz="2800" dirty="0"/>
              <a:t>2</a:t>
            </a:r>
            <a:r>
              <a:rPr lang="en-US" sz="2800" dirty="0" smtClean="0"/>
              <a:t>) I </a:t>
            </a:r>
            <a:r>
              <a:rPr lang="en-US" sz="2800" dirty="0"/>
              <a:t>agree. It’s true.</a:t>
            </a:r>
            <a:endParaRPr lang="ru-RU" sz="2800" dirty="0"/>
          </a:p>
          <a:p>
            <a:pPr marL="0" lvl="0" indent="0">
              <a:buNone/>
            </a:pPr>
            <a:r>
              <a:rPr lang="en-US" sz="2800" dirty="0"/>
              <a:t>3</a:t>
            </a:r>
            <a:r>
              <a:rPr lang="en-US" sz="2800" dirty="0" smtClean="0"/>
              <a:t>) I </a:t>
            </a:r>
            <a:r>
              <a:rPr lang="en-US" sz="2800" dirty="0"/>
              <a:t>disagree. It’s false.</a:t>
            </a:r>
            <a:endParaRPr lang="ru-RU" sz="2800" dirty="0"/>
          </a:p>
          <a:p>
            <a:pPr marL="0" lvl="0" indent="0">
              <a:buNone/>
            </a:pPr>
            <a:r>
              <a:rPr lang="en-US" sz="2800" dirty="0"/>
              <a:t>4</a:t>
            </a:r>
            <a:r>
              <a:rPr lang="en-US" sz="2800" dirty="0" smtClean="0"/>
              <a:t>) I’m </a:t>
            </a:r>
            <a:r>
              <a:rPr lang="en-US" sz="2800" dirty="0"/>
              <a:t>not sure.</a:t>
            </a:r>
            <a:endParaRPr lang="ru-RU" sz="2800" dirty="0"/>
          </a:p>
          <a:p>
            <a:pPr marL="0" lvl="0" indent="0">
              <a:buNone/>
            </a:pPr>
            <a:r>
              <a:rPr lang="en-US" sz="2800" dirty="0" smtClean="0"/>
              <a:t>5) I </a:t>
            </a:r>
            <a:r>
              <a:rPr lang="en-US" sz="2800" dirty="0"/>
              <a:t>agree up to a point, but I also disagree.</a:t>
            </a:r>
            <a:endParaRPr lang="ru-RU" sz="2800" dirty="0"/>
          </a:p>
          <a:p>
            <a:pPr marL="0" lvl="0" indent="0">
              <a:buNone/>
            </a:pPr>
            <a:r>
              <a:rPr lang="en-US" sz="2800" dirty="0" smtClean="0"/>
              <a:t>6) I </a:t>
            </a:r>
            <a:r>
              <a:rPr lang="en-US" sz="2800" dirty="0"/>
              <a:t>agree/disagree because…..</a:t>
            </a:r>
            <a:endParaRPr lang="ru-RU" sz="2800" dirty="0"/>
          </a:p>
          <a:p>
            <a:pPr marL="0" lvl="0" indent="0">
              <a:buNone/>
            </a:pPr>
            <a:r>
              <a:rPr lang="en-US" sz="2800" dirty="0" smtClean="0"/>
              <a:t>7) I </a:t>
            </a:r>
            <a:r>
              <a:rPr lang="en-US" sz="2800" dirty="0"/>
              <a:t>agree/ disagree for a number of reasons, but I also want to see more evidence related to this topic.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36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en-US" dirty="0"/>
              <a:t>Where does your response fall?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4744"/>
            <a:ext cx="7632848" cy="5184576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1 - </a:t>
            </a:r>
            <a:r>
              <a:rPr lang="en-US" dirty="0" smtClean="0"/>
              <a:t>You </a:t>
            </a:r>
            <a:r>
              <a:rPr lang="en-US" dirty="0"/>
              <a:t>don’t have to be interested, but try to form a position </a:t>
            </a:r>
            <a:r>
              <a:rPr lang="en-US" dirty="0" smtClean="0"/>
              <a:t> when </a:t>
            </a:r>
            <a:r>
              <a:rPr lang="en-US" dirty="0"/>
              <a:t>asked.</a:t>
            </a:r>
            <a:endParaRPr lang="ru-RU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2 and 3 </a:t>
            </a:r>
            <a:r>
              <a:rPr lang="en-US" dirty="0"/>
              <a:t>– You have a strong opinion,  but can you give reasons for your opinion?</a:t>
            </a:r>
            <a:endParaRPr lang="ru-RU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4 and 5 </a:t>
            </a:r>
            <a:r>
              <a:rPr lang="en-US" dirty="0"/>
              <a:t>– safe responses, but critical thinkers need to be active in discussions.</a:t>
            </a:r>
            <a:endParaRPr lang="ru-RU" dirty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6 </a:t>
            </a:r>
            <a:r>
              <a:rPr lang="en-US" dirty="0" smtClean="0"/>
              <a:t>- </a:t>
            </a:r>
            <a:r>
              <a:rPr lang="en-US" dirty="0"/>
              <a:t>Good. You can express a reason or evidence for your </a:t>
            </a:r>
            <a:r>
              <a:rPr lang="en-US" dirty="0" smtClean="0"/>
              <a:t>opinion.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7</a:t>
            </a:r>
            <a:r>
              <a:rPr lang="en-US" dirty="0" smtClean="0"/>
              <a:t>- Excellent! You have reasons for your opinion, and you want more information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before you make your final decision)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8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965245" cy="1202485"/>
          </a:xfrm>
        </p:spPr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ritical </a:t>
            </a:r>
            <a:r>
              <a:rPr lang="en-US" dirty="0"/>
              <a:t>thinking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dictionary offers…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“judging severely and finding fault”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“reflecting careful analysis and judgment”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“mental process that we apply when we try to make sense of experience or knowledge”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3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2" t="5485" r="16054" b="46919"/>
          <a:stretch/>
        </p:blipFill>
        <p:spPr bwMode="auto">
          <a:xfrm>
            <a:off x="755576" y="764704"/>
            <a:ext cx="7667205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24328" y="692696"/>
            <a:ext cx="86409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98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827584" y="666523"/>
            <a:ext cx="7632848" cy="557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9672" y="414891"/>
            <a:ext cx="5616625" cy="5597469"/>
            <a:chOff x="1187623" y="347993"/>
            <a:chExt cx="5616625" cy="5597469"/>
          </a:xfrm>
        </p:grpSpPr>
        <p:sp>
          <p:nvSpPr>
            <p:cNvPr id="9" name="Трапеция 8"/>
            <p:cNvSpPr/>
            <p:nvPr/>
          </p:nvSpPr>
          <p:spPr>
            <a:xfrm>
              <a:off x="3194537" y="1628800"/>
              <a:ext cx="1800200" cy="720080"/>
            </a:xfrm>
            <a:prstGeom prst="trapezoid">
              <a:avLst>
                <a:gd name="adj" fmla="val 528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3635896" y="836712"/>
              <a:ext cx="936104" cy="792088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>
              <a:off x="2704580" y="2348880"/>
              <a:ext cx="2731515" cy="792088"/>
            </a:xfrm>
            <a:prstGeom prst="trapezoid">
              <a:avLst>
                <a:gd name="adj" fmla="val 58051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>
              <a:off x="2123728" y="3140968"/>
              <a:ext cx="3816424" cy="792088"/>
            </a:xfrm>
            <a:prstGeom prst="trapezoid">
              <a:avLst>
                <a:gd name="adj" fmla="val 58051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>
              <a:off x="1619670" y="3933056"/>
              <a:ext cx="4752529" cy="792088"/>
            </a:xfrm>
            <a:prstGeom prst="trapezoid">
              <a:avLst>
                <a:gd name="adj" fmla="val 5805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19792034">
              <a:off x="5480394" y="368448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>
              <a:off x="1187623" y="4725144"/>
              <a:ext cx="5616625" cy="792088"/>
            </a:xfrm>
            <a:prstGeom prst="trapezoid">
              <a:avLst>
                <a:gd name="adj" fmla="val 5805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863480">
              <a:off x="2323119" y="347993"/>
              <a:ext cx="354490" cy="5577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F:\таксономия для друку\blooms_shadow_text-centered_890x5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90" r="72655" b="72813"/>
          <a:stretch/>
        </p:blipFill>
        <p:spPr bwMode="auto">
          <a:xfrm>
            <a:off x="940964" y="797029"/>
            <a:ext cx="2222402" cy="12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0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02" y="0"/>
            <a:ext cx="9150602" cy="6893659"/>
          </a:xfrm>
        </p:spPr>
      </p:pic>
      <p:grpSp>
        <p:nvGrpSpPr>
          <p:cNvPr id="8" name="Группа 7"/>
          <p:cNvGrpSpPr/>
          <p:nvPr/>
        </p:nvGrpSpPr>
        <p:grpSpPr>
          <a:xfrm>
            <a:off x="3059832" y="1700808"/>
            <a:ext cx="3096344" cy="5157936"/>
            <a:chOff x="2827219" y="1268760"/>
            <a:chExt cx="3096344" cy="5328592"/>
          </a:xfrm>
        </p:grpSpPr>
        <p:sp>
          <p:nvSpPr>
            <p:cNvPr id="5" name="Двойная стрелка вверх/вниз 4"/>
            <p:cNvSpPr/>
            <p:nvPr/>
          </p:nvSpPr>
          <p:spPr>
            <a:xfrm>
              <a:off x="2827219" y="1268760"/>
              <a:ext cx="3096344" cy="5328592"/>
            </a:xfrm>
            <a:prstGeom prst="upDownArrow">
              <a:avLst/>
            </a:prstGeom>
            <a:solidFill>
              <a:schemeClr val="bg2"/>
            </a:solidFill>
            <a:ln w="762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475291" y="1844824"/>
              <a:ext cx="1800200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Higher-order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Thinking Skills 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475291" y="4941168"/>
              <a:ext cx="1800200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Lower-order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Thinking Skills  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Блок-схема: альтернативный процесс 8"/>
          <p:cNvSpPr/>
          <p:nvPr/>
        </p:nvSpPr>
        <p:spPr>
          <a:xfrm>
            <a:off x="357158" y="2713491"/>
            <a:ext cx="2160000" cy="720000"/>
          </a:xfrm>
          <a:prstGeom prst="flowChartAlternate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Evaluate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57158" y="3569618"/>
            <a:ext cx="2160240" cy="720000"/>
          </a:xfrm>
          <a:prstGeom prst="flowChartAlternateProcess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Analyze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57158" y="4425745"/>
            <a:ext cx="2160240" cy="720000"/>
          </a:xfrm>
          <a:prstGeom prst="flowChartAlternate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Apply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57158" y="5281872"/>
            <a:ext cx="2160240" cy="720000"/>
          </a:xfrm>
          <a:prstGeom prst="flowChartAlternateProces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tx1"/>
                </a:solidFill>
              </a:rPr>
              <a:t>Understand</a:t>
            </a: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57158" y="6138000"/>
            <a:ext cx="2160240" cy="72000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bg1"/>
                </a:solidFill>
              </a:rPr>
              <a:t>Remember</a:t>
            </a:r>
            <a:endParaRPr lang="ru-RU" sz="3000" b="1" dirty="0">
              <a:solidFill>
                <a:schemeClr val="bg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57158" y="1857364"/>
            <a:ext cx="2160000" cy="720000"/>
          </a:xfrm>
          <a:prstGeom prst="flowChartAlternate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Create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4643438" y="1857364"/>
            <a:ext cx="4286248" cy="71438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generate new products, thoughts, opinions, or solutions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4643438" y="2714620"/>
            <a:ext cx="4286248" cy="71438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judge quality of arguments, information, and organization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4643438" y="3571876"/>
            <a:ext cx="4286248" cy="71438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identify parts and how they relate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understand structure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4643438" y="4500570"/>
            <a:ext cx="4286248" cy="71438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  <a:effectLst>
            <a:glow rad="63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complete a task with information that has been understood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4643438" y="5357826"/>
            <a:ext cx="4286248" cy="71438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explain ideas/concepts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organize facts and ideas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4643438" y="6143620"/>
            <a:ext cx="4286248" cy="71438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  <a:effectLst>
            <a:glow rad="63500">
              <a:srgbClr val="00206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recall details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Locate information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69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212</TotalTime>
  <Words>694</Words>
  <Application>Microsoft Office PowerPoint</Application>
  <PresentationFormat>Экран (4:3)</PresentationFormat>
  <Paragraphs>79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Кнопка</vt:lpstr>
      <vt:lpstr>Teaching Tips:  Building Critical Thinking Skills. Bloom’s Taxonomy</vt:lpstr>
      <vt:lpstr>Learning Outcomes</vt:lpstr>
      <vt:lpstr>Презентация PowerPoint</vt:lpstr>
      <vt:lpstr>What is your response to the quote </vt:lpstr>
      <vt:lpstr>Where does your response fall? </vt:lpstr>
      <vt:lpstr>Critical thinking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Lower-order thinking skills</vt:lpstr>
      <vt:lpstr>Story Telling</vt:lpstr>
      <vt:lpstr>Higher-order thinking skills</vt:lpstr>
      <vt:lpstr>Story Telling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Tips:  Building Critical Thinking Skills. Bloom’s Taxonomy</dc:title>
  <dc:creator>Пользователь Windows</dc:creator>
  <cp:lastModifiedBy>Пользователь Windows</cp:lastModifiedBy>
  <cp:revision>24</cp:revision>
  <dcterms:created xsi:type="dcterms:W3CDTF">2017-11-02T14:21:44Z</dcterms:created>
  <dcterms:modified xsi:type="dcterms:W3CDTF">2018-02-12T10:06:30Z</dcterms:modified>
</cp:coreProperties>
</file>