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5" r:id="rId2"/>
    <p:sldId id="280" r:id="rId3"/>
    <p:sldId id="286" r:id="rId4"/>
    <p:sldId id="287" r:id="rId5"/>
    <p:sldId id="283" r:id="rId6"/>
    <p:sldId id="288" r:id="rId7"/>
    <p:sldId id="270" r:id="rId8"/>
    <p:sldId id="290" r:id="rId9"/>
    <p:sldId id="293" r:id="rId10"/>
    <p:sldId id="294" r:id="rId11"/>
    <p:sldId id="295" r:id="rId12"/>
    <p:sldId id="296" r:id="rId13"/>
    <p:sldId id="292" r:id="rId14"/>
    <p:sldId id="297" r:id="rId15"/>
    <p:sldId id="298" r:id="rId16"/>
    <p:sldId id="299" r:id="rId17"/>
    <p:sldId id="291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2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0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D160984-A3BD-40D2-9F07-B9BA232EFCE8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A5BAD6D-9C3B-46AE-9ED7-53C2ADD3C8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419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B9DD1DF-37C2-48CF-AE80-38F6D5ED7016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86C1AB1-D682-4F2C-8579-D9DF0DCC073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7587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86C1AB1-D682-4F2C-8579-D9DF0DCC073A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72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86C1AB1-D682-4F2C-8579-D9DF0DCC073A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125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2513012" y="1371600"/>
            <a:ext cx="7162800" cy="41148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4160" y="1557867"/>
            <a:ext cx="6583680" cy="256032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6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04160" y="4185919"/>
            <a:ext cx="6583680" cy="1097278"/>
          </a:xfrm>
        </p:spPr>
        <p:txBody>
          <a:bodyPr rtlCol="0">
            <a:normAutofit/>
          </a:bodyPr>
          <a:lstStyle>
            <a:lvl1pPr marL="0" indent="0" algn="ctr">
              <a:spcBef>
                <a:spcPts val="1200"/>
              </a:spcBef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49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9D46BF-4EDE-4148-A761-F45C0FD41FEE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2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1067" y="1143000"/>
            <a:ext cx="3471334" cy="228599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609599" y="982132"/>
            <a:ext cx="6995160" cy="5074920"/>
          </a:xfrm>
        </p:spPr>
        <p:txBody>
          <a:bodyPr rtlCol="0">
            <a:normAutofit/>
          </a:bodyPr>
          <a:lstStyle>
            <a:lvl1pPr rtl="0"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111067" y="3513665"/>
            <a:ext cx="3471333" cy="2103120"/>
          </a:xfrm>
        </p:spPr>
        <p:txBody>
          <a:bodyPr rtlCol="0"/>
          <a:lstStyle>
            <a:lvl1pPr marL="0" indent="0" rtl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79A3F91-E3C4-44D2-AF48-D4BDA067D8D1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45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1067" y="1143000"/>
            <a:ext cx="3471334" cy="228599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94265" y="1051560"/>
            <a:ext cx="6858000" cy="4937760"/>
          </a:xfrm>
          <a:prstGeom prst="rect">
            <a:avLst/>
          </a:prstGeom>
          <a:solidFill>
            <a:schemeClr val="bg1"/>
          </a:soli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772051" y="1143000"/>
            <a:ext cx="6686024" cy="4754880"/>
          </a:xfrm>
          <a:solidFill>
            <a:schemeClr val="bg2">
              <a:lumMod val="40000"/>
              <a:lumOff val="60000"/>
            </a:schemeClr>
          </a:solidFill>
        </p:spPr>
        <p:txBody>
          <a:bodyPr tIns="27432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111067" y="3513665"/>
            <a:ext cx="3471333" cy="2103120"/>
          </a:xfrm>
        </p:spPr>
        <p:txBody>
          <a:bodyPr rtlCol="0"/>
          <a:lstStyle>
            <a:lvl1pPr marL="0" indent="0" rtl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548DA92-573E-49CC-937F-2C36CD2400FF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92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12DFBC-839D-4326-AE69-54019A5DBE59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07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96400" y="846666"/>
            <a:ext cx="1828800" cy="5554133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066798" y="846666"/>
            <a:ext cx="7863840" cy="5554133"/>
          </a:xfrm>
        </p:spPr>
        <p:txBody>
          <a:bodyPr vert="eaVert"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DC0705-FEF7-44D3-B5CA-8A1984E13440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00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4F27CB-F54C-4BF3-9422-58FE4D8F44A4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52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gray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17167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, лето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9212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, осень">
    <p:bg bwMode="gray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045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, зима">
    <p:bg bwMode="gray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ltGray">
          <a:xfrm>
            <a:off x="5334000" y="762000"/>
            <a:ext cx="6400800" cy="3340100"/>
          </a:xfrm>
          <a:prstGeom prst="rect">
            <a:avLst/>
          </a:prstGeom>
          <a:gradFill>
            <a:gsLst>
              <a:gs pos="417">
                <a:schemeClr val="bg2">
                  <a:lumMod val="35000"/>
                  <a:lumOff val="65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solidFill>
              <a:srgbClr val="FFFFFF"/>
            </a:solidFill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040" y="1016001"/>
            <a:ext cx="5760720" cy="1828800"/>
          </a:xfrm>
        </p:spPr>
        <p:txBody>
          <a:bodyPr rtlCol="0" anchor="b">
            <a:normAutofit/>
          </a:bodyPr>
          <a:lstStyle>
            <a:lvl1pPr algn="ctr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5654040" y="2980267"/>
            <a:ext cx="5760720" cy="914400"/>
          </a:xfrm>
        </p:spPr>
        <p:txBody>
          <a:bodyPr rtlCol="0">
            <a:normAutofit/>
          </a:bodyPr>
          <a:lstStyle>
            <a:lvl1pPr marL="0" indent="0" algn="ctr" rtl="0">
              <a:spcBef>
                <a:spcPts val="12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0534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066800" y="2057399"/>
            <a:ext cx="4846320" cy="4343401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278880" y="2057399"/>
            <a:ext cx="4846320" cy="4343401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A2262B-AC27-4D80-9BCD-73C0112D204B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79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66800" y="2057399"/>
            <a:ext cx="4846320" cy="868681"/>
          </a:xfrm>
        </p:spPr>
        <p:txBody>
          <a:bodyPr rtlCol="0" anchor="ctr"/>
          <a:lstStyle>
            <a:lvl1pPr marL="0" indent="0" rtl="0">
              <a:buNone/>
              <a:defRPr sz="2400" b="0" cap="sm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066800" y="2926080"/>
            <a:ext cx="4846320" cy="3474720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278880" y="2057399"/>
            <a:ext cx="4846320" cy="868681"/>
          </a:xfrm>
        </p:spPr>
        <p:txBody>
          <a:bodyPr rtlCol="0" anchor="ctr"/>
          <a:lstStyle>
            <a:lvl1pPr marL="0" indent="0" rtl="0">
              <a:buNone/>
              <a:defRPr sz="2400" b="0" cap="sm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278880" y="2926080"/>
            <a:ext cx="4846320" cy="3474720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B0E1E5-FF99-49B8-B430-6621F5DE1574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 bwMode="ltGray">
          <a:xfrm>
            <a:off x="-1" y="457200"/>
            <a:ext cx="12188826" cy="1270000"/>
          </a:xfrm>
          <a:prstGeom prst="rect">
            <a:avLst/>
          </a:prstGeom>
          <a:gradFill>
            <a:gsLst>
              <a:gs pos="417">
                <a:schemeClr val="bg2">
                  <a:lumMod val="20000"/>
                  <a:lumOff val="80000"/>
                </a:schemeClr>
              </a:gs>
              <a:gs pos="100000">
                <a:schemeClr val="bg2"/>
              </a:gs>
            </a:gsLst>
            <a:lin ang="5400000" scaled="0"/>
          </a:gradFill>
          <a:ln w="152400">
            <a:noFill/>
            <a:miter lim="800000"/>
          </a:ln>
          <a:scene3d>
            <a:camera prst="orthographicFront"/>
            <a:lightRig rig="threePt" dir="t"/>
          </a:scene3d>
          <a:sp3d>
            <a:contourClr>
              <a:srgbClr val="B0BCB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1697736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1F28D4D-09FB-4456-A6FC-13E8D8327516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3DCFCC-8C7B-4574-91B2-C3342261C6C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9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952" cy="455411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 bwMode="ltGray">
          <a:xfrm>
            <a:off x="0" y="457200"/>
            <a:ext cx="12188825" cy="54864"/>
          </a:xfrm>
          <a:prstGeom prst="rect">
            <a:avLst/>
          </a:prstGeom>
          <a:solidFill>
            <a:schemeClr val="bg1"/>
          </a:solidFill>
          <a:ln w="152400">
            <a:noFill/>
            <a:miter lim="800000"/>
          </a:ln>
          <a:scene3d>
            <a:camera prst="orthographicFront"/>
            <a:lightRig rig="threePt" dir="t"/>
          </a:scene3d>
          <a:sp3d contourW="12700">
            <a:contourClr>
              <a:schemeClr val="bg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62302"/>
            <a:ext cx="10058400" cy="1097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057400"/>
            <a:ext cx="100584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6800" y="6519333"/>
            <a:ext cx="70866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0" y="6519333"/>
            <a:ext cx="16002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877BE0C-F119-45B5-B140-9F2A6E5E388A}" type="datetime1">
              <a:rPr lang="ru-RU" smtClean="0"/>
              <a:t>12.04.2018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519333"/>
            <a:ext cx="914400" cy="202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5E3DCFCC-8C7B-4574-91B2-C3342261C6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657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дети в школ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43672" cy="2961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Картинки по запросу дети в школ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15" y="3251404"/>
            <a:ext cx="9485841" cy="36065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0" name="Picture 6" descr="Картинки по запросу дети в школ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012" y="0"/>
            <a:ext cx="5027988" cy="2720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 descr="Картинки по запросу дети в школ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25" y="-1"/>
            <a:ext cx="4643438" cy="3095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2271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31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569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945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210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8988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30" y="-9468"/>
            <a:ext cx="5150601" cy="6867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897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532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1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31" y="0"/>
            <a:ext cx="5108344" cy="6811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669" y="-46875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000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9210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275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2189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212" y="2043641"/>
            <a:ext cx="6711487" cy="2747433"/>
          </a:xfrm>
        </p:spPr>
        <p:txBody>
          <a:bodyPr rtlCol="0">
            <a:noAutofit/>
          </a:bodyPr>
          <a:lstStyle/>
          <a:p>
            <a:pPr rtl="0"/>
            <a:r>
              <a:rPr lang="uk-UA" sz="9600" dirty="0" smtClean="0">
                <a:solidFill>
                  <a:srgbClr val="002060"/>
                </a:solidFill>
              </a:rPr>
              <a:t>Дякуємо за увагу</a:t>
            </a:r>
            <a:endParaRPr lang="ru-RU" sz="9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1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9609" y="512619"/>
            <a:ext cx="11188066" cy="25925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  <a:latin typeface="Impact" panose="020B0806030902050204" pitchFamily="34" charset="0"/>
                <a:ea typeface="Calibri" panose="020F0502020204030204" pitchFamily="34" charset="0"/>
              </a:rPr>
              <a:t>«</a:t>
            </a:r>
            <a:r>
              <a:rPr lang="uk-UA" sz="4000" dirty="0" err="1" smtClean="0">
                <a:solidFill>
                  <a:srgbClr val="C00000"/>
                </a:solidFill>
                <a:latin typeface="Impact" panose="020B0806030902050204" pitchFamily="34" charset="0"/>
                <a:ea typeface="Calibri" panose="020F0502020204030204" pitchFamily="34" charset="0"/>
              </a:rPr>
              <a:t>Лепбук</a:t>
            </a:r>
            <a:r>
              <a:rPr lang="uk-UA" sz="4000" dirty="0">
                <a:solidFill>
                  <a:srgbClr val="C00000"/>
                </a:solidFill>
                <a:latin typeface="Impact" panose="020B0806030902050204" pitchFamily="34" charset="0"/>
                <a:ea typeface="Calibri" panose="020F0502020204030204" pitchFamily="34" charset="0"/>
              </a:rPr>
              <a:t>» </a:t>
            </a:r>
            <a:r>
              <a:rPr lang="uk-UA" sz="40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це книга або папка будь-якої форми та з будь-якої теми, з вкладеними у неї оформленими у оригінальний спосіб різноманітними міні книжками, віконечками, малюнками, іграми. </a:t>
            </a:r>
            <a:endParaRPr lang="ru-RU" sz="4800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Картинки по запросу лепбук пори ро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578" y="3105151"/>
            <a:ext cx="3547492" cy="27915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Картинки по запросу лепбу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2" y="3585557"/>
            <a:ext cx="3835503" cy="2876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Картинки по запросу лепбук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393" y="3433157"/>
            <a:ext cx="4383213" cy="3029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0744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599" y="4524375"/>
            <a:ext cx="11668125" cy="2219325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Лепбук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відповідає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всім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вимогам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до предметно-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розвиваючого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середовища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Він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інформативний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багатофункціональний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сприяє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розвитку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творчості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уяви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може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використовуватись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одночасно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групою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дітей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має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дидактичні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властивості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Крім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того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є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засобом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художньо-естетичного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розвитку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дитини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залучає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його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до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світу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мистецтва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800" i="1" dirty="0">
              <a:solidFill>
                <a:srgbClr val="002060"/>
              </a:solidFill>
            </a:endParaRPr>
          </a:p>
        </p:txBody>
      </p:sp>
      <p:pic>
        <p:nvPicPr>
          <p:cNvPr id="2054" name="Picture 6" descr="Картинки по запросу лэпбу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57" b="4705"/>
          <a:stretch/>
        </p:blipFill>
        <p:spPr bwMode="auto">
          <a:xfrm>
            <a:off x="1629914" y="466725"/>
            <a:ext cx="8878276" cy="405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0570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350" y="457199"/>
            <a:ext cx="11963400" cy="2257426"/>
          </a:xfrm>
          <a:solidFill>
            <a:srgbClr val="E8F2FE">
              <a:alpha val="81961"/>
            </a:srgb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контексті завдань 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STEM</a:t>
            </a:r>
            <a:r>
              <a:rPr lang="uk-UA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освіти, </a:t>
            </a:r>
            <a:r>
              <a:rPr lang="uk-UA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лепбук</a:t>
            </a:r>
            <a:r>
              <a:rPr lang="uk-UA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покликаний </a:t>
            </a:r>
            <a:r>
              <a:rPr lang="ru-RU" sz="27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розви</a:t>
            </a:r>
            <a:r>
              <a:rPr lang="uk-UA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вати</a:t>
            </a:r>
            <a:r>
              <a:rPr lang="ru-RU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допитлив</a:t>
            </a:r>
            <a:r>
              <a:rPr lang="uk-UA" sz="27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ість</a:t>
            </a:r>
            <a:r>
              <a:rPr lang="ru-RU" sz="27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7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пізнавальн</a:t>
            </a:r>
            <a:r>
              <a:rPr lang="uk-UA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мотивацію</a:t>
            </a:r>
            <a:r>
              <a:rPr lang="ru-RU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27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навчальн</a:t>
            </a:r>
            <a:r>
              <a:rPr lang="uk-UA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активность.</a:t>
            </a:r>
            <a:r>
              <a:rPr lang="uk-UA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Крім цього, завдяки міждисциплінарному підходу </a:t>
            </a:r>
            <a:r>
              <a:rPr lang="en-US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STAM </a:t>
            </a:r>
            <a:r>
              <a:rPr lang="uk-UA" sz="27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освіта розвиває уяву, творчу ініціативу, у тому числі мовленнєву. Надає можливість вибору дітьми матеріалів, видів роботи, учасників спільної діяльності. Створення умов для участі батьків у спільній навчальній діяльності</a:t>
            </a:r>
            <a:r>
              <a:rPr lang="uk-UA" sz="27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Картинки по запросу лэпбукинг де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4631"/>
            <a:ext cx="6163732" cy="3467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8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269" y="2764631"/>
            <a:ext cx="6163732" cy="3467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6597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505" y="562302"/>
            <a:ext cx="11629505" cy="1097280"/>
          </a:xfrm>
        </p:spPr>
        <p:txBody>
          <a:bodyPr>
            <a:noAutofit/>
          </a:bodyPr>
          <a:lstStyle/>
          <a:p>
            <a:r>
              <a:rPr lang="uk-UA" sz="5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Переваги використання </a:t>
            </a:r>
            <a:r>
              <a:rPr lang="uk-UA" sz="5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лепбука</a:t>
            </a:r>
            <a:r>
              <a:rPr lang="uk-UA" sz="5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5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3559" y="1659582"/>
            <a:ext cx="7528086" cy="513191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b">
            <a:noAutofit/>
          </a:bodyPr>
          <a:lstStyle/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1) Допомагає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за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власним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бажанням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організувати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отриману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інформацію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з</a:t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вивченої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теми.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2) Сприяє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кращому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розумінню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та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запам’ятовуванню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матеріалу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3)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Зручний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спосіб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повторення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та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узагальнення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вивченого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4) </a:t>
            </a:r>
            <a:r>
              <a:rPr lang="uk-UA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Школяр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вчиться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самостійно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аналізувати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та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робити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висновки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5)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Лепбук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можна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створити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на будь-яку тему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6)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Створення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лепбука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є одним з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видів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спільної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діяльності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дорослого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і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дітей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Він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може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бути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ще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й формою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презентації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підсумків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проекту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або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тематичного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тижня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7)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Дитина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вчиться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самостійно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обирати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та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впорядковувати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інформацію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яку вона</a:t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додасть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у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лепбук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8)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Дитина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більш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зацікавлена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у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навчанні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коли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воно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оживає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», до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нього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можна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торкнутись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9)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Виготовляти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лепбук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можна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індивідуально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або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групою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обираючи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посильні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завдання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для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кожної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дитини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10)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Лепбук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може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бути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змістовним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елементом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розвивального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середовища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групи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144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11) До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виготовлення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лепбуків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можна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залучати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батьків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, що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сприятиме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глибшій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співпраці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школи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родини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b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Врешті-решт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це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просто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цікаво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!</a:t>
            </a:r>
            <a:b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Єдиний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«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недолік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»: для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виготовлення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лепбука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потрібен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час,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фантазія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зусилля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та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відсутність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ліні</a:t>
            </a:r>
            <a:r>
              <a:rPr lang="ru-RU" sz="16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600" i="1" dirty="0"/>
          </a:p>
        </p:txBody>
      </p:sp>
      <p:pic>
        <p:nvPicPr>
          <p:cNvPr id="4098" name="Picture 2" descr="Картинки по запросу ребенок с лэпбук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6" y="4136632"/>
            <a:ext cx="4500334" cy="2531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Картинки по запросу ребенок с лэпбук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6" y="1996472"/>
            <a:ext cx="4544432" cy="2016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3534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cap="none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Етапи </a:t>
            </a:r>
            <a:r>
              <a:rPr lang="ru-RU" sz="5400" b="1" cap="none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створення</a:t>
            </a:r>
            <a:r>
              <a:rPr lang="ru-RU" sz="5400" b="1" cap="none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b="1" cap="none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саморобки</a:t>
            </a:r>
            <a:r>
              <a:rPr lang="ru-RU" sz="5400" b="1" cap="none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59582"/>
            <a:ext cx="5305425" cy="512221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Вибір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теми.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Складання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плану.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Створення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макету.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Підготовка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складових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Поєднання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основи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складових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747032"/>
            <a:ext cx="6375399" cy="511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5023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6837" y="2100791"/>
            <a:ext cx="6711487" cy="2747433"/>
          </a:xfrm>
        </p:spPr>
        <p:txBody>
          <a:bodyPr rtlCol="0">
            <a:noAutofit/>
          </a:bodyPr>
          <a:lstStyle/>
          <a:p>
            <a:pPr rtl="0"/>
            <a:r>
              <a:rPr lang="ru-RU" sz="8000" dirty="0" smtClean="0">
                <a:solidFill>
                  <a:srgbClr val="002060"/>
                </a:solidFill>
              </a:rPr>
              <a:t>Сер</a:t>
            </a:r>
            <a:r>
              <a:rPr lang="uk-UA" sz="8000" dirty="0" err="1" smtClean="0">
                <a:solidFill>
                  <a:srgbClr val="002060"/>
                </a:solidFill>
              </a:rPr>
              <a:t>ія</a:t>
            </a:r>
            <a:r>
              <a:rPr lang="uk-UA" sz="8000" dirty="0" smtClean="0">
                <a:solidFill>
                  <a:srgbClr val="002060"/>
                </a:solidFill>
              </a:rPr>
              <a:t> </a:t>
            </a:r>
            <a:r>
              <a:rPr lang="uk-UA" sz="8000" dirty="0" err="1" smtClean="0">
                <a:solidFill>
                  <a:srgbClr val="002060"/>
                </a:solidFill>
              </a:rPr>
              <a:t>лепбуків</a:t>
            </a:r>
            <a:r>
              <a:rPr lang="ru-RU" sz="8000" dirty="0" smtClean="0">
                <a:solidFill>
                  <a:srgbClr val="002060"/>
                </a:solidFill>
              </a:rPr>
              <a:t/>
            </a:r>
            <a:br>
              <a:rPr lang="ru-RU" sz="8000" dirty="0" smtClean="0">
                <a:solidFill>
                  <a:srgbClr val="002060"/>
                </a:solidFill>
              </a:rPr>
            </a:br>
            <a:r>
              <a:rPr lang="ru-RU" sz="8000" dirty="0" smtClean="0">
                <a:solidFill>
                  <a:srgbClr val="002060"/>
                </a:solidFill>
              </a:rPr>
              <a:t>«Пори року»</a:t>
            </a:r>
            <a:endParaRPr lang="ru-RU" sz="8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072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13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6849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472" y="0"/>
            <a:ext cx="5143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15"/>
          <a:stretch/>
        </p:blipFill>
        <p:spPr>
          <a:xfrm>
            <a:off x="872836" y="0"/>
            <a:ext cx="43815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1741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Четыре сезона 16 x 9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010_TF04001541.potx" id="{92F0B805-10A8-4F4D-BAA9-DB348670453A}" vid="{0D9BA8FA-57A9-48B7-8CF3-07AC00661B41}"/>
    </a:ext>
  </a:extLst>
</a:theme>
</file>

<file path=ppt/theme/theme2.xml><?xml version="1.0" encoding="utf-8"?>
<a:theme xmlns:a="http://schemas.openxmlformats.org/drawingml/2006/main" name="Тема Office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Four Seasons">
      <a:dk1>
        <a:sysClr val="windowText" lastClr="000000"/>
      </a:dk1>
      <a:lt1>
        <a:sysClr val="window" lastClr="FFFFFF"/>
      </a:lt1>
      <a:dk2>
        <a:srgbClr val="6B7F7F"/>
      </a:dk2>
      <a:lt2>
        <a:srgbClr val="B0BCBC"/>
      </a:lt2>
      <a:accent1>
        <a:srgbClr val="7DB41B"/>
      </a:accent1>
      <a:accent2>
        <a:srgbClr val="ED8A05"/>
      </a:accent2>
      <a:accent3>
        <a:srgbClr val="288DFC"/>
      </a:accent3>
      <a:accent4>
        <a:srgbClr val="36D2B8"/>
      </a:accent4>
      <a:accent5>
        <a:srgbClr val="F5B605"/>
      </a:accent5>
      <a:accent6>
        <a:srgbClr val="E75524"/>
      </a:accent6>
      <a:hlink>
        <a:srgbClr val="ED8A05"/>
      </a:hlink>
      <a:folHlink>
        <a:srgbClr val="B0BCBC"/>
      </a:folHlink>
    </a:clrScheme>
    <a:fontScheme name="Constantia-Calibri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170</Words>
  <Application>Microsoft Office PowerPoint</Application>
  <PresentationFormat>Широкоэкранный</PresentationFormat>
  <Paragraphs>21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Calibri</vt:lpstr>
      <vt:lpstr>Constantia</vt:lpstr>
      <vt:lpstr>Impact</vt:lpstr>
      <vt:lpstr>Times New Roman</vt:lpstr>
      <vt:lpstr>Wingdings</vt:lpstr>
      <vt:lpstr>Четыре сезона 16 x 9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Переваги використання лепбука:</vt:lpstr>
      <vt:lpstr>Етапи створення саморобки:</vt:lpstr>
      <vt:lpstr>Серія лепбуків «Пори року»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Дякуємо за увагу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Лепбук «Пори року»</dc:title>
  <dc:creator>User</dc:creator>
  <cp:lastModifiedBy>User</cp:lastModifiedBy>
  <cp:revision>18</cp:revision>
  <dcterms:created xsi:type="dcterms:W3CDTF">2018-02-20T22:22:36Z</dcterms:created>
  <dcterms:modified xsi:type="dcterms:W3CDTF">2018-04-12T19:34:10Z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