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75" r:id="rId4"/>
    <p:sldId id="258" r:id="rId5"/>
    <p:sldId id="259" r:id="rId6"/>
    <p:sldId id="260" r:id="rId7"/>
    <p:sldId id="276" r:id="rId8"/>
    <p:sldId id="261" r:id="rId9"/>
    <p:sldId id="262" r:id="rId10"/>
    <p:sldId id="263" r:id="rId11"/>
    <p:sldId id="264" r:id="rId12"/>
    <p:sldId id="265" r:id="rId13"/>
    <p:sldId id="266" r:id="rId14"/>
    <p:sldId id="268" r:id="rId15"/>
    <p:sldId id="269" r:id="rId16"/>
    <p:sldId id="270" r:id="rId17"/>
    <p:sldId id="271" r:id="rId18"/>
    <p:sldId id="272" r:id="rId19"/>
    <p:sldId id="273" r:id="rId20"/>
    <p:sldId id="274" r:id="rId21"/>
    <p:sldId id="26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5639" autoAdjust="0"/>
    <p:restoredTop sz="94660"/>
  </p:normalViewPr>
  <p:slideViewPr>
    <p:cSldViewPr>
      <p:cViewPr varScale="1">
        <p:scale>
          <a:sx n="68" d="100"/>
          <a:sy n="68" d="100"/>
        </p:scale>
        <p:origin x="-120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lang val="uk-UA"/>
  <c:chart>
    <c:view3D>
      <c:rAngAx val="1"/>
    </c:view3D>
    <c:plotArea>
      <c:layout>
        <c:manualLayout>
          <c:layoutTarget val="inner"/>
          <c:xMode val="edge"/>
          <c:yMode val="edge"/>
          <c:x val="9.1690012432656523E-2"/>
          <c:y val="0.17765316141219406"/>
          <c:w val="0.64605553253211834"/>
          <c:h val="0.77284744555230733"/>
        </c:manualLayout>
      </c:layout>
      <c:bar3DChart>
        <c:barDir val="col"/>
        <c:grouping val="stacked"/>
        <c:ser>
          <c:idx val="0"/>
          <c:order val="0"/>
          <c:tx>
            <c:strRef>
              <c:f>Лист1!$B$1</c:f>
              <c:strCache>
                <c:ptCount val="1"/>
                <c:pt idx="0">
                  <c:v>Ряд 1</c:v>
                </c:pt>
              </c:strCache>
            </c:strRef>
          </c:tx>
          <c:dLbls>
            <c:dLbl>
              <c:idx val="0"/>
              <c:layout/>
              <c:showLegendKey val="1"/>
              <c:showVal val="1"/>
            </c:dLbl>
            <c:dLbl>
              <c:idx val="1"/>
              <c:layout/>
              <c:showVal val="1"/>
            </c:dLbl>
            <c:delete val="1"/>
          </c:dLbls>
          <c:cat>
            <c:strRef>
              <c:f>Лист1!$A$2:$A$3</c:f>
              <c:strCache>
                <c:ptCount val="2"/>
                <c:pt idx="0">
                  <c:v>Категория 1</c:v>
                </c:pt>
                <c:pt idx="1">
                  <c:v>Категория 2</c:v>
                </c:pt>
              </c:strCache>
            </c:strRef>
          </c:cat>
          <c:val>
            <c:numRef>
              <c:f>Лист1!$B$2:$B$3</c:f>
              <c:numCache>
                <c:formatCode>0%</c:formatCode>
                <c:ptCount val="2"/>
                <c:pt idx="0">
                  <c:v>5.0000000000000031E-2</c:v>
                </c:pt>
                <c:pt idx="1">
                  <c:v>0.1</c:v>
                </c:pt>
              </c:numCache>
            </c:numRef>
          </c:val>
        </c:ser>
        <c:ser>
          <c:idx val="1"/>
          <c:order val="1"/>
          <c:tx>
            <c:strRef>
              <c:f>Лист1!$C$1</c:f>
              <c:strCache>
                <c:ptCount val="1"/>
                <c:pt idx="0">
                  <c:v>Ряд 2</c:v>
                </c:pt>
              </c:strCache>
            </c:strRef>
          </c:tx>
          <c:cat>
            <c:strRef>
              <c:f>Лист1!$A$2:$A$3</c:f>
              <c:strCache>
                <c:ptCount val="2"/>
                <c:pt idx="0">
                  <c:v>Категория 1</c:v>
                </c:pt>
                <c:pt idx="1">
                  <c:v>Категория 2</c:v>
                </c:pt>
              </c:strCache>
            </c:strRef>
          </c:cat>
          <c:val>
            <c:numRef>
              <c:f>Лист1!$C$2:$C$3</c:f>
              <c:numCache>
                <c:formatCode>General</c:formatCode>
                <c:ptCount val="2"/>
              </c:numCache>
            </c:numRef>
          </c:val>
        </c:ser>
        <c:ser>
          <c:idx val="2"/>
          <c:order val="2"/>
          <c:tx>
            <c:strRef>
              <c:f>Лист1!$D$1</c:f>
              <c:strCache>
                <c:ptCount val="1"/>
                <c:pt idx="0">
                  <c:v>Столбец1</c:v>
                </c:pt>
              </c:strCache>
            </c:strRef>
          </c:tx>
          <c:cat>
            <c:strRef>
              <c:f>Лист1!$A$2:$A$3</c:f>
              <c:strCache>
                <c:ptCount val="2"/>
                <c:pt idx="0">
                  <c:v>Категория 1</c:v>
                </c:pt>
                <c:pt idx="1">
                  <c:v>Категория 2</c:v>
                </c:pt>
              </c:strCache>
            </c:strRef>
          </c:cat>
          <c:val>
            <c:numRef>
              <c:f>Лист1!$D$2:$D$3</c:f>
              <c:numCache>
                <c:formatCode>General</c:formatCode>
                <c:ptCount val="2"/>
              </c:numCache>
            </c:numRef>
          </c:val>
        </c:ser>
        <c:shape val="pyramid"/>
        <c:axId val="95425664"/>
        <c:axId val="95427200"/>
        <c:axId val="0"/>
      </c:bar3DChart>
      <c:catAx>
        <c:axId val="95425664"/>
        <c:scaling>
          <c:orientation val="minMax"/>
        </c:scaling>
        <c:delete val="1"/>
        <c:axPos val="b"/>
        <c:tickLblPos val="none"/>
        <c:crossAx val="95427200"/>
        <c:crosses val="autoZero"/>
        <c:auto val="1"/>
        <c:lblAlgn val="ctr"/>
        <c:lblOffset val="100"/>
      </c:catAx>
      <c:valAx>
        <c:axId val="95427200"/>
        <c:scaling>
          <c:orientation val="minMax"/>
        </c:scaling>
        <c:axPos val="l"/>
        <c:majorGridlines/>
        <c:numFmt formatCode="0%" sourceLinked="1"/>
        <c:tickLblPos val="nextTo"/>
        <c:txPr>
          <a:bodyPr/>
          <a:lstStyle/>
          <a:p>
            <a:pPr>
              <a:defRPr lang="ru-RU"/>
            </a:pPr>
            <a:endParaRPr lang="uk-UA"/>
          </a:p>
        </c:txPr>
        <c:crossAx val="95425664"/>
        <c:crosses val="autoZero"/>
        <c:crossBetween val="between"/>
      </c:valAx>
    </c:plotArea>
    <c:legend>
      <c:legendPos val="r"/>
      <c:legendEntry>
        <c:idx val="2"/>
        <c:delete val="1"/>
      </c:legendEntry>
      <c:legendEntry>
        <c:idx val="1"/>
        <c:delete val="1"/>
      </c:legendEntry>
      <c:layout/>
      <c:txPr>
        <a:bodyPr/>
        <a:lstStyle/>
        <a:p>
          <a:pPr>
            <a:defRPr lang="ru-RU"/>
          </a:pPr>
          <a:endParaRPr lang="uk-UA"/>
        </a:p>
      </c:txPr>
    </c:legend>
    <c:plotVisOnly val="1"/>
  </c:chart>
  <c:txPr>
    <a:bodyPr/>
    <a:lstStyle/>
    <a:p>
      <a:pPr>
        <a:defRPr sz="1800"/>
      </a:pPr>
      <a:endParaRPr lang="uk-UA"/>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uk-UA"/>
  <c:chart>
    <c:title>
      <c:layout/>
      <c:txPr>
        <a:bodyPr/>
        <a:lstStyle/>
        <a:p>
          <a:pPr>
            <a:defRPr lang="ru-RU"/>
          </a:pPr>
          <a:endParaRPr lang="uk-UA"/>
        </a:p>
      </c:txPr>
    </c:title>
    <c:view3D>
      <c:perspective val="30"/>
    </c:view3D>
    <c:plotArea>
      <c:layout/>
      <c:bar3DChart>
        <c:barDir val="col"/>
        <c:grouping val="standard"/>
        <c:ser>
          <c:idx val="0"/>
          <c:order val="0"/>
          <c:tx>
            <c:strRef>
              <c:f>Лист1!$B$1</c:f>
              <c:strCache>
                <c:ptCount val="1"/>
                <c:pt idx="0">
                  <c:v>Ряд 1</c:v>
                </c:pt>
              </c:strCache>
            </c:strRef>
          </c:tx>
          <c:dLbls>
            <c:txPr>
              <a:bodyPr/>
              <a:lstStyle/>
              <a:p>
                <a:pPr>
                  <a:defRPr lang="ru-RU"/>
                </a:pPr>
                <a:endParaRPr lang="uk-UA"/>
              </a:p>
            </c:txPr>
            <c:showVal val="1"/>
          </c:dLbls>
          <c:cat>
            <c:strRef>
              <c:f>Лист1!$A$2:$A$4</c:f>
              <c:strCache>
                <c:ptCount val="3"/>
                <c:pt idx="0">
                  <c:v>Категория 1</c:v>
                </c:pt>
                <c:pt idx="1">
                  <c:v>Категория 2</c:v>
                </c:pt>
                <c:pt idx="2">
                  <c:v>Категория 3</c:v>
                </c:pt>
              </c:strCache>
            </c:strRef>
          </c:cat>
          <c:val>
            <c:numRef>
              <c:f>Лист1!$B$2:$B$4</c:f>
              <c:numCache>
                <c:formatCode>0%</c:formatCode>
                <c:ptCount val="3"/>
                <c:pt idx="0">
                  <c:v>0.5</c:v>
                </c:pt>
                <c:pt idx="1">
                  <c:v>0.75000000000000033</c:v>
                </c:pt>
                <c:pt idx="2">
                  <c:v>0.9</c:v>
                </c:pt>
              </c:numCache>
            </c:numRef>
          </c:val>
        </c:ser>
        <c:shape val="cylinder"/>
        <c:axId val="95482240"/>
        <c:axId val="95483776"/>
        <c:axId val="139843328"/>
      </c:bar3DChart>
      <c:catAx>
        <c:axId val="95482240"/>
        <c:scaling>
          <c:orientation val="minMax"/>
        </c:scaling>
        <c:axPos val="b"/>
        <c:tickLblPos val="nextTo"/>
        <c:txPr>
          <a:bodyPr/>
          <a:lstStyle/>
          <a:p>
            <a:pPr>
              <a:defRPr lang="ru-RU"/>
            </a:pPr>
            <a:endParaRPr lang="uk-UA"/>
          </a:p>
        </c:txPr>
        <c:crossAx val="95483776"/>
        <c:crosses val="autoZero"/>
        <c:auto val="1"/>
        <c:lblAlgn val="ctr"/>
        <c:lblOffset val="100"/>
      </c:catAx>
      <c:valAx>
        <c:axId val="95483776"/>
        <c:scaling>
          <c:orientation val="minMax"/>
        </c:scaling>
        <c:axPos val="l"/>
        <c:majorGridlines/>
        <c:numFmt formatCode="0%" sourceLinked="1"/>
        <c:tickLblPos val="nextTo"/>
        <c:txPr>
          <a:bodyPr/>
          <a:lstStyle/>
          <a:p>
            <a:pPr>
              <a:defRPr lang="ru-RU"/>
            </a:pPr>
            <a:endParaRPr lang="uk-UA"/>
          </a:p>
        </c:txPr>
        <c:crossAx val="95482240"/>
        <c:crosses val="autoZero"/>
        <c:crossBetween val="between"/>
      </c:valAx>
      <c:serAx>
        <c:axId val="139843328"/>
        <c:scaling>
          <c:orientation val="minMax"/>
        </c:scaling>
        <c:axPos val="b"/>
        <c:tickLblPos val="nextTo"/>
        <c:txPr>
          <a:bodyPr/>
          <a:lstStyle/>
          <a:p>
            <a:pPr>
              <a:defRPr lang="ru-RU"/>
            </a:pPr>
            <a:endParaRPr lang="uk-UA"/>
          </a:p>
        </c:txPr>
        <c:crossAx val="95483776"/>
        <c:crosses val="autoZero"/>
      </c:serAx>
    </c:plotArea>
    <c:legend>
      <c:legendPos val="r"/>
      <c:layout/>
      <c:txPr>
        <a:bodyPr/>
        <a:lstStyle/>
        <a:p>
          <a:pPr>
            <a:defRPr lang="ru-RU"/>
          </a:pPr>
          <a:endParaRPr lang="uk-UA"/>
        </a:p>
      </c:txPr>
    </c:legend>
    <c:plotVisOnly val="1"/>
  </c:chart>
  <c:txPr>
    <a:bodyPr/>
    <a:lstStyle/>
    <a:p>
      <a:pPr>
        <a:defRPr sz="1800"/>
      </a:pPr>
      <a:endParaRPr lang="uk-UA"/>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698C95-09F3-42FE-ABC3-48E728CCB709}" type="datetimeFigureOut">
              <a:rPr lang="ru-RU" smtClean="0"/>
              <a:pPr/>
              <a:t>11.07.2016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E09B0D-27C8-4122-A835-D0DA609793C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uk-UA" dirty="0" smtClean="0">
                <a:cs typeface="Aharoni" pitchFamily="2" charset="-79"/>
              </a:rPr>
              <a:t>5% лекція,</a:t>
            </a:r>
            <a:r>
              <a:rPr lang="uk-UA" baseline="0" dirty="0" smtClean="0">
                <a:cs typeface="Aharoni" pitchFamily="2" charset="-79"/>
              </a:rPr>
              <a:t> 10 % читання</a:t>
            </a:r>
            <a:endParaRPr lang="ru-RU" dirty="0">
              <a:cs typeface="Aharoni" pitchFamily="2" charset="-79"/>
            </a:endParaRPr>
          </a:p>
        </p:txBody>
      </p:sp>
      <p:sp>
        <p:nvSpPr>
          <p:cNvPr id="4" name="Номер слайда 3"/>
          <p:cNvSpPr>
            <a:spLocks noGrp="1"/>
          </p:cNvSpPr>
          <p:nvPr>
            <p:ph type="sldNum" sz="quarter" idx="10"/>
          </p:nvPr>
        </p:nvSpPr>
        <p:spPr/>
        <p:txBody>
          <a:bodyPr/>
          <a:lstStyle/>
          <a:p>
            <a:fld id="{DAE09B0D-27C8-4122-A835-D0DA609793CF}"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47B9F02E-F480-441E-95A7-894AF5E78621}" type="datetimeFigureOut">
              <a:rPr lang="ru-RU" smtClean="0"/>
              <a:pPr/>
              <a:t>11.07.2016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9D6FF273-3C88-4C62-9FB9-6A1F07442A9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47B9F02E-F480-441E-95A7-894AF5E78621}" type="datetimeFigureOut">
              <a:rPr lang="ru-RU" smtClean="0"/>
              <a:pPr/>
              <a:t>11.07.2016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D6FF273-3C88-4C62-9FB9-6A1F07442A9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47B9F02E-F480-441E-95A7-894AF5E78621}" type="datetimeFigureOut">
              <a:rPr lang="ru-RU" smtClean="0"/>
              <a:pPr/>
              <a:t>11.07.2016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9D6FF273-3C88-4C62-9FB9-6A1F07442A9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47B9F02E-F480-441E-95A7-894AF5E78621}" type="datetimeFigureOut">
              <a:rPr lang="ru-RU" smtClean="0"/>
              <a:pPr/>
              <a:t>11.07.2016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D6FF273-3C88-4C62-9FB9-6A1F07442A9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47B9F02E-F480-441E-95A7-894AF5E78621}"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D6FF273-3C88-4C62-9FB9-6A1F07442A9B}"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7B9F02E-F480-441E-95A7-894AF5E78621}" type="datetimeFigureOut">
              <a:rPr lang="ru-RU" smtClean="0"/>
              <a:pPr/>
              <a:t>11.07.2016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D6FF273-3C88-4C62-9FB9-6A1F07442A9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3354442" y="3539864"/>
            <a:ext cx="5114778" cy="2697448"/>
          </a:xfrm>
        </p:spPr>
        <p:txBody>
          <a:bodyPr>
            <a:normAutofit/>
          </a:bodyPr>
          <a:lstStyle/>
          <a:p>
            <a:r>
              <a:rPr lang="uk-UA" b="1" dirty="0" smtClean="0">
                <a:solidFill>
                  <a:srgbClr val="C00000"/>
                </a:solidFill>
                <a:latin typeface="+mj-lt"/>
              </a:rPr>
              <a:t>Стимулювання особистісного розвитку учнів на уроках математики за допомогою інтерактивних методів навчання</a:t>
            </a:r>
          </a:p>
          <a:p>
            <a:endParaRPr lang="en-US" b="1" dirty="0" smtClean="0">
              <a:solidFill>
                <a:srgbClr val="C00000"/>
              </a:solidFill>
              <a:latin typeface="+mj-lt"/>
            </a:endParaRPr>
          </a:p>
          <a:p>
            <a:r>
              <a:rPr lang="uk-UA" sz="2800" b="1" dirty="0" err="1" smtClean="0">
                <a:solidFill>
                  <a:srgbClr val="C00000"/>
                </a:solidFill>
                <a:latin typeface="+mj-lt"/>
              </a:rPr>
              <a:t>Моісеєва</a:t>
            </a:r>
            <a:r>
              <a:rPr lang="uk-UA" sz="2800" b="1" dirty="0" smtClean="0">
                <a:solidFill>
                  <a:srgbClr val="C00000"/>
                </a:solidFill>
                <a:latin typeface="+mj-lt"/>
              </a:rPr>
              <a:t>  Олена  Володимирівна</a:t>
            </a:r>
            <a:endParaRPr lang="ru-RU" sz="2800" b="1" dirty="0">
              <a:solidFill>
                <a:srgbClr val="C00000"/>
              </a:solidFill>
              <a:latin typeface="+mj-lt"/>
            </a:endParaRPr>
          </a:p>
        </p:txBody>
      </p:sp>
      <p:pic>
        <p:nvPicPr>
          <p:cNvPr id="1026" name="Picture 2" descr="C:\Users\Alena\Pictures\2013-08-08 фото телефон\фото телефон 001.jpg"/>
          <p:cNvPicPr>
            <a:picLocks noChangeAspect="1" noChangeArrowheads="1"/>
          </p:cNvPicPr>
          <p:nvPr/>
        </p:nvPicPr>
        <p:blipFill>
          <a:blip r:embed="rId2" cstate="print"/>
          <a:srcRect/>
          <a:stretch>
            <a:fillRect/>
          </a:stretch>
        </p:blipFill>
        <p:spPr bwMode="auto">
          <a:xfrm>
            <a:off x="2843808" y="366148"/>
            <a:ext cx="3384376" cy="299084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5269200"/>
          </a:xfrm>
        </p:spPr>
        <p:txBody>
          <a:bodyPr>
            <a:normAutofit/>
          </a:bodyPr>
          <a:lstStyle/>
          <a:p>
            <a:r>
              <a:rPr lang="uk-UA" b="0" dirty="0" smtClean="0"/>
              <a:t>До інтерактивних форм відносять навчальні ділові ігри, мозковий штурм, </a:t>
            </a:r>
            <a:r>
              <a:rPr lang="uk-UA" b="0" dirty="0" err="1" smtClean="0"/>
              <a:t>обігрування</a:t>
            </a:r>
            <a:r>
              <a:rPr lang="uk-UA" b="0" dirty="0" smtClean="0"/>
              <a:t> ролей, ігрове проектування, аналіз конкретних проблемних (або інших) ситуацій та інші</a:t>
            </a:r>
            <a:r>
              <a:rPr lang="uk-UA" dirty="0" smtClean="0"/>
              <a:t>.</a:t>
            </a:r>
            <a:endParaRPr lang="ru-RU" dirty="0"/>
          </a:p>
        </p:txBody>
      </p:sp>
      <p:sp>
        <p:nvSpPr>
          <p:cNvPr id="3" name="Содержимое 2"/>
          <p:cNvSpPr>
            <a:spLocks noGrp="1"/>
          </p:cNvSpPr>
          <p:nvPr>
            <p:ph idx="1"/>
          </p:nvPr>
        </p:nvSpPr>
        <p:spPr/>
        <p:txBody>
          <a:bodyPr/>
          <a:lstStyle/>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11144" cy="2604904"/>
          </a:xfrm>
        </p:spPr>
        <p:txBody>
          <a:bodyPr>
            <a:noAutofit/>
          </a:bodyPr>
          <a:lstStyle/>
          <a:p>
            <a:r>
              <a:rPr lang="uk-UA" sz="3200" dirty="0" smtClean="0"/>
              <a:t>Основою діяльності вчителя в умовах інтерактивного навчання є </a:t>
            </a:r>
            <a:r>
              <a:rPr lang="uk-UA" sz="3200" dirty="0" err="1" smtClean="0"/>
              <a:t>особистісно</a:t>
            </a:r>
            <a:r>
              <a:rPr lang="uk-UA" sz="3200" dirty="0" smtClean="0"/>
              <a:t> орієнтований підхід.</a:t>
            </a:r>
            <a:endParaRPr lang="ru-RU" sz="3200" dirty="0"/>
          </a:p>
        </p:txBody>
      </p:sp>
      <p:sp>
        <p:nvSpPr>
          <p:cNvPr id="3" name="Содержимое 2"/>
          <p:cNvSpPr>
            <a:spLocks noGrp="1"/>
          </p:cNvSpPr>
          <p:nvPr>
            <p:ph idx="1"/>
          </p:nvPr>
        </p:nvSpPr>
        <p:spPr>
          <a:xfrm>
            <a:off x="457200" y="3356992"/>
            <a:ext cx="7139136" cy="3098744"/>
          </a:xfrm>
        </p:spPr>
        <p:txBody>
          <a:bodyPr>
            <a:normAutofit/>
          </a:bodyPr>
          <a:lstStyle/>
          <a:p>
            <a:r>
              <a:rPr lang="ru-RU" sz="4000" b="1" dirty="0" err="1" smtClean="0"/>
              <a:t>Чому</a:t>
            </a:r>
            <a:r>
              <a:rPr lang="ru-RU" sz="4000" b="1" dirty="0" smtClean="0"/>
              <a:t> ми говоримо «так» </a:t>
            </a:r>
            <a:r>
              <a:rPr lang="ru-RU" sz="4000" b="1" dirty="0" err="1" smtClean="0"/>
              <a:t>інтерактивним</a:t>
            </a:r>
            <a:r>
              <a:rPr lang="ru-RU" sz="4000" b="1" dirty="0" smtClean="0"/>
              <a:t> методам?</a:t>
            </a:r>
          </a:p>
          <a:p>
            <a:endParaRPr lang="ru-RU" sz="4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2244864"/>
          </a:xfrm>
        </p:spPr>
        <p:txBody>
          <a:bodyPr>
            <a:noAutofit/>
          </a:bodyPr>
          <a:lstStyle/>
          <a:p>
            <a:r>
              <a:rPr lang="ru-RU" sz="2800" dirty="0" smtClean="0"/>
              <a:t>По-перше, абсолютно </a:t>
            </a:r>
            <a:r>
              <a:rPr lang="ru-RU" sz="2800" dirty="0" err="1" smtClean="0"/>
              <a:t>незаперечно</a:t>
            </a:r>
            <a:r>
              <a:rPr lang="ru-RU" sz="2800" dirty="0" smtClean="0"/>
              <a:t> </a:t>
            </a:r>
            <a:r>
              <a:rPr lang="ru-RU" sz="2800" dirty="0" err="1" smtClean="0"/>
              <a:t>перевагу</a:t>
            </a:r>
            <a:r>
              <a:rPr lang="ru-RU" sz="2800" dirty="0" smtClean="0"/>
              <a:t> </a:t>
            </a:r>
            <a:r>
              <a:rPr lang="ru-RU" sz="2800" dirty="0" err="1" smtClean="0"/>
              <a:t>активних</a:t>
            </a:r>
            <a:r>
              <a:rPr lang="ru-RU" sz="2800" dirty="0" smtClean="0"/>
              <a:t> </a:t>
            </a:r>
            <a:r>
              <a:rPr lang="ru-RU" sz="2800" dirty="0" err="1" smtClean="0"/>
              <a:t>методів</a:t>
            </a:r>
            <a:r>
              <a:rPr lang="ru-RU" sz="2800" dirty="0" smtClean="0"/>
              <a:t> </a:t>
            </a:r>
            <a:r>
              <a:rPr lang="ru-RU" sz="2800" dirty="0" err="1" smtClean="0"/>
              <a:t>навчання</a:t>
            </a:r>
            <a:r>
              <a:rPr lang="ru-RU" sz="2800" dirty="0" smtClean="0"/>
              <a:t>, </a:t>
            </a:r>
            <a:r>
              <a:rPr lang="ru-RU" sz="2800" dirty="0" err="1" smtClean="0"/>
              <a:t>що</a:t>
            </a:r>
            <a:r>
              <a:rPr lang="ru-RU" sz="2800" dirty="0" smtClean="0"/>
              <a:t> видно </a:t>
            </a:r>
            <a:r>
              <a:rPr lang="ru-RU" sz="2800" dirty="0" err="1" smtClean="0"/>
              <a:t>з</a:t>
            </a:r>
            <a:r>
              <a:rPr lang="ru-RU" sz="2800" dirty="0" smtClean="0"/>
              <a:t> </a:t>
            </a:r>
            <a:r>
              <a:rPr lang="ru-RU" sz="2800" dirty="0" err="1" smtClean="0"/>
              <a:t>даної</a:t>
            </a:r>
            <a:r>
              <a:rPr lang="ru-RU" sz="2800" dirty="0" smtClean="0"/>
              <a:t> </a:t>
            </a:r>
            <a:r>
              <a:rPr lang="ru-RU" sz="2800" dirty="0" err="1" smtClean="0"/>
              <a:t>схеми</a:t>
            </a:r>
            <a:r>
              <a:rPr lang="ru-RU" sz="2800" dirty="0" smtClean="0"/>
              <a:t>: </a:t>
            </a:r>
            <a:r>
              <a:rPr lang="ru-RU" sz="2800" dirty="0" err="1" smtClean="0"/>
              <a:t>найменших</a:t>
            </a:r>
            <a:r>
              <a:rPr lang="ru-RU" sz="2800" dirty="0" smtClean="0"/>
              <a:t> </a:t>
            </a:r>
            <a:r>
              <a:rPr lang="ru-RU" sz="2800" dirty="0" err="1" smtClean="0"/>
              <a:t>результатів</a:t>
            </a:r>
            <a:r>
              <a:rPr lang="ru-RU" sz="2800" dirty="0" smtClean="0"/>
              <a:t> </a:t>
            </a:r>
            <a:r>
              <a:rPr lang="ru-RU" sz="2800" dirty="0" err="1" smtClean="0"/>
              <a:t>можна</a:t>
            </a:r>
            <a:r>
              <a:rPr lang="ru-RU" sz="2800" dirty="0" smtClean="0"/>
              <a:t> </a:t>
            </a:r>
            <a:r>
              <a:rPr lang="ru-RU" sz="2800" dirty="0" err="1" smtClean="0"/>
              <a:t>досягти</a:t>
            </a:r>
            <a:r>
              <a:rPr lang="ru-RU" sz="2800" dirty="0" smtClean="0"/>
              <a:t> в </a:t>
            </a:r>
            <a:r>
              <a:rPr lang="ru-RU" sz="2800" dirty="0" err="1" smtClean="0"/>
              <a:t>умовах</a:t>
            </a:r>
            <a:r>
              <a:rPr lang="ru-RU" sz="2800" dirty="0" smtClean="0"/>
              <a:t> </a:t>
            </a:r>
            <a:r>
              <a:rPr lang="ru-RU" sz="2800" dirty="0" err="1" smtClean="0"/>
              <a:t>пасивного</a:t>
            </a:r>
            <a:r>
              <a:rPr lang="ru-RU" sz="2800" dirty="0" smtClean="0"/>
              <a:t> </a:t>
            </a:r>
            <a:r>
              <a:rPr lang="ru-RU" sz="2800" dirty="0" err="1" smtClean="0"/>
              <a:t>навчання</a:t>
            </a:r>
            <a:endParaRPr lang="ru-RU" sz="2800" dirty="0"/>
          </a:p>
        </p:txBody>
      </p:sp>
      <p:graphicFrame>
        <p:nvGraphicFramePr>
          <p:cNvPr id="4" name="Содержимое 3"/>
          <p:cNvGraphicFramePr>
            <a:graphicFrameLocks noGrp="1"/>
          </p:cNvGraphicFramePr>
          <p:nvPr>
            <p:ph idx="1"/>
          </p:nvPr>
        </p:nvGraphicFramePr>
        <p:xfrm>
          <a:off x="457200" y="2492375"/>
          <a:ext cx="7239000" cy="39639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2532896"/>
          </a:xfrm>
        </p:spPr>
        <p:txBody>
          <a:bodyPr>
            <a:normAutofit/>
          </a:bodyPr>
          <a:lstStyle/>
          <a:p>
            <a:r>
              <a:rPr lang="ru-RU" sz="2800" dirty="0" smtClean="0"/>
              <a:t>а </a:t>
            </a:r>
            <a:r>
              <a:rPr lang="ru-RU" sz="2800" dirty="0" err="1" smtClean="0"/>
              <a:t>найбільших</a:t>
            </a:r>
            <a:r>
              <a:rPr lang="ru-RU" sz="2800" dirty="0" smtClean="0"/>
              <a:t> </a:t>
            </a:r>
            <a:r>
              <a:rPr lang="ru-RU" sz="2800" dirty="0" err="1" smtClean="0"/>
              <a:t>результатів</a:t>
            </a:r>
            <a:r>
              <a:rPr lang="ru-RU" sz="2800" dirty="0" smtClean="0"/>
              <a:t> - в </a:t>
            </a:r>
            <a:r>
              <a:rPr lang="ru-RU" sz="2800" dirty="0" err="1" smtClean="0"/>
              <a:t>умовах</a:t>
            </a:r>
            <a:r>
              <a:rPr lang="ru-RU" sz="2800" dirty="0" smtClean="0"/>
              <a:t> </a:t>
            </a:r>
            <a:r>
              <a:rPr lang="ru-RU" sz="2800" dirty="0" err="1" smtClean="0"/>
              <a:t>інтерактивного</a:t>
            </a:r>
            <a:r>
              <a:rPr lang="ru-RU" sz="2800" dirty="0" smtClean="0"/>
              <a:t> </a:t>
            </a:r>
            <a:r>
              <a:rPr lang="ru-RU" sz="2800" dirty="0" err="1" smtClean="0"/>
              <a:t>навчання</a:t>
            </a:r>
            <a:r>
              <a:rPr lang="ru-RU" sz="2800" dirty="0" smtClean="0"/>
              <a:t> (</a:t>
            </a:r>
            <a:r>
              <a:rPr lang="ru-RU" sz="2800" dirty="0" err="1" smtClean="0"/>
              <a:t>дискусійні</a:t>
            </a:r>
            <a:r>
              <a:rPr lang="ru-RU" sz="2800" dirty="0" smtClean="0"/>
              <a:t> </a:t>
            </a:r>
            <a:r>
              <a:rPr lang="ru-RU" sz="2800" dirty="0" err="1" smtClean="0"/>
              <a:t>групи</a:t>
            </a:r>
            <a:r>
              <a:rPr lang="ru-RU" sz="2800" dirty="0" smtClean="0"/>
              <a:t> - 50 %, практика через </a:t>
            </a:r>
            <a:r>
              <a:rPr lang="ru-RU" sz="2800" dirty="0" err="1" smtClean="0"/>
              <a:t>дію</a:t>
            </a:r>
            <a:r>
              <a:rPr lang="ru-RU" sz="2800" dirty="0" smtClean="0"/>
              <a:t> - 75 %, </a:t>
            </a:r>
            <a:r>
              <a:rPr lang="ru-RU" sz="2800" dirty="0" err="1" smtClean="0"/>
              <a:t>навчання</a:t>
            </a:r>
            <a:r>
              <a:rPr lang="ru-RU" sz="2800" dirty="0" smtClean="0"/>
              <a:t> </a:t>
            </a:r>
            <a:r>
              <a:rPr lang="ru-RU" sz="2800" dirty="0" err="1" smtClean="0"/>
              <a:t>інших</a:t>
            </a:r>
            <a:r>
              <a:rPr lang="ru-RU" sz="2800" dirty="0" smtClean="0"/>
              <a:t> </a:t>
            </a:r>
            <a:r>
              <a:rPr lang="ru-RU" sz="2800" dirty="0" err="1" smtClean="0"/>
              <a:t>або</a:t>
            </a:r>
            <a:r>
              <a:rPr lang="ru-RU" sz="2800" dirty="0" smtClean="0"/>
              <a:t> </a:t>
            </a:r>
            <a:r>
              <a:rPr lang="ru-RU" sz="2800" dirty="0" err="1" smtClean="0"/>
              <a:t>негайне</a:t>
            </a:r>
            <a:r>
              <a:rPr lang="ru-RU" sz="2800" dirty="0" smtClean="0"/>
              <a:t> </a:t>
            </a:r>
            <a:r>
              <a:rPr lang="ru-RU" sz="2800" dirty="0" err="1" smtClean="0"/>
              <a:t>застосування</a:t>
            </a:r>
            <a:r>
              <a:rPr lang="ru-RU" sz="2800" dirty="0" smtClean="0"/>
              <a:t> </a:t>
            </a:r>
            <a:r>
              <a:rPr lang="ru-RU" sz="2800" dirty="0" err="1" smtClean="0"/>
              <a:t>знань</a:t>
            </a:r>
            <a:r>
              <a:rPr lang="ru-RU" sz="2800" dirty="0" smtClean="0"/>
              <a:t> - 90 %).</a:t>
            </a:r>
            <a:endParaRPr lang="ru-RU" sz="2800" dirty="0"/>
          </a:p>
        </p:txBody>
      </p:sp>
      <p:graphicFrame>
        <p:nvGraphicFramePr>
          <p:cNvPr id="4" name="Содержимое 3"/>
          <p:cNvGraphicFramePr>
            <a:graphicFrameLocks noGrp="1"/>
          </p:cNvGraphicFramePr>
          <p:nvPr>
            <p:ph idx="1"/>
          </p:nvPr>
        </p:nvGraphicFramePr>
        <p:xfrm>
          <a:off x="457200" y="2924175"/>
          <a:ext cx="7239000" cy="353218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7239000" cy="5328592"/>
          </a:xfrm>
        </p:spPr>
        <p:txBody>
          <a:bodyPr>
            <a:noAutofit/>
          </a:bodyPr>
          <a:lstStyle/>
          <a:p>
            <a:r>
              <a:rPr lang="ru-RU" sz="2400" dirty="0" err="1" smtClean="0"/>
              <a:t>Розглянемо</a:t>
            </a:r>
            <a:r>
              <a:rPr lang="ru-RU" sz="2400" dirty="0" smtClean="0"/>
              <a:t> одну </a:t>
            </a:r>
            <a:r>
              <a:rPr lang="ru-RU" sz="2400" dirty="0" err="1" smtClean="0"/>
              <a:t>з</a:t>
            </a:r>
            <a:r>
              <a:rPr lang="ru-RU" sz="2400" dirty="0" smtClean="0"/>
              <a:t> </a:t>
            </a:r>
            <a:r>
              <a:rPr lang="ru-RU" sz="2400" dirty="0" err="1" smtClean="0"/>
              <a:t>інтерактивних</a:t>
            </a:r>
            <a:r>
              <a:rPr lang="ru-RU" sz="2400" dirty="0" smtClean="0"/>
              <a:t> </a:t>
            </a:r>
            <a:r>
              <a:rPr lang="ru-RU" sz="2400" dirty="0" err="1" smtClean="0"/>
              <a:t>технологій</a:t>
            </a:r>
            <a:r>
              <a:rPr lang="ru-RU" sz="2400" dirty="0" smtClean="0"/>
              <a:t> - </a:t>
            </a:r>
            <a:r>
              <a:rPr lang="ru-RU" sz="2400" dirty="0" err="1" smtClean="0"/>
              <a:t>кооперативне</a:t>
            </a:r>
            <a:r>
              <a:rPr lang="ru-RU" sz="2400" dirty="0" smtClean="0"/>
              <a:t> </a:t>
            </a:r>
            <a:r>
              <a:rPr lang="ru-RU" sz="2400" dirty="0" err="1" smtClean="0"/>
              <a:t>навчання</a:t>
            </a:r>
            <a:r>
              <a:rPr lang="ru-RU" sz="2400" dirty="0" smtClean="0"/>
              <a:t> .</a:t>
            </a:r>
            <a:br>
              <a:rPr lang="ru-RU" sz="2400" dirty="0" smtClean="0"/>
            </a:br>
            <a:r>
              <a:rPr lang="ru-RU" sz="2400" dirty="0" err="1" smtClean="0"/>
              <a:t>Колективна</a:t>
            </a:r>
            <a:r>
              <a:rPr lang="ru-RU" sz="2400" dirty="0" smtClean="0"/>
              <a:t> ( </a:t>
            </a:r>
            <a:r>
              <a:rPr lang="ru-RU" sz="2400" dirty="0" err="1" smtClean="0"/>
              <a:t>кооперативна</a:t>
            </a:r>
            <a:r>
              <a:rPr lang="ru-RU" sz="2400" dirty="0" smtClean="0"/>
              <a:t> ) форма </a:t>
            </a:r>
            <a:r>
              <a:rPr lang="ru-RU" sz="2400" dirty="0" err="1" smtClean="0"/>
              <a:t>навчальної</a:t>
            </a:r>
            <a:r>
              <a:rPr lang="ru-RU" sz="2400" dirty="0" smtClean="0"/>
              <a:t> </a:t>
            </a:r>
            <a:r>
              <a:rPr lang="ru-RU" sz="2400" dirty="0" err="1" smtClean="0"/>
              <a:t>діяльності</a:t>
            </a:r>
            <a:r>
              <a:rPr lang="ru-RU" sz="2400" dirty="0" smtClean="0"/>
              <a:t> </a:t>
            </a:r>
            <a:r>
              <a:rPr lang="ru-RU" sz="2400" dirty="0" err="1" smtClean="0"/>
              <a:t>учнів</a:t>
            </a:r>
            <a:r>
              <a:rPr lang="ru-RU" sz="2400" dirty="0" smtClean="0"/>
              <a:t> – </a:t>
            </a:r>
            <a:r>
              <a:rPr lang="ru-RU" sz="2400" dirty="0" err="1" smtClean="0"/>
              <a:t>це</a:t>
            </a:r>
            <a:r>
              <a:rPr lang="ru-RU" sz="2400" dirty="0" smtClean="0"/>
              <a:t> </a:t>
            </a:r>
            <a:r>
              <a:rPr lang="ru-RU" sz="2400" dirty="0" err="1" smtClean="0"/>
              <a:t>форма</a:t>
            </a:r>
            <a:r>
              <a:rPr lang="ru-RU" sz="2400" dirty="0" smtClean="0"/>
              <a:t> </a:t>
            </a:r>
            <a:r>
              <a:rPr lang="ru-RU" sz="2400" dirty="0" err="1" smtClean="0"/>
              <a:t>організації</a:t>
            </a:r>
            <a:r>
              <a:rPr lang="ru-RU" sz="2400" dirty="0" smtClean="0"/>
              <a:t> </a:t>
            </a:r>
            <a:r>
              <a:rPr lang="ru-RU" sz="2400" dirty="0" err="1" smtClean="0"/>
              <a:t>навчання</a:t>
            </a:r>
            <a:r>
              <a:rPr lang="ru-RU" sz="2400" dirty="0" smtClean="0"/>
              <a:t> в </a:t>
            </a:r>
            <a:r>
              <a:rPr lang="ru-RU" sz="2400" dirty="0" err="1" smtClean="0"/>
              <a:t>малих</a:t>
            </a:r>
            <a:r>
              <a:rPr lang="ru-RU" sz="2400" dirty="0" smtClean="0"/>
              <a:t> </a:t>
            </a:r>
            <a:r>
              <a:rPr lang="ru-RU" sz="2400" dirty="0" err="1" smtClean="0"/>
              <a:t>групах</a:t>
            </a:r>
            <a:r>
              <a:rPr lang="ru-RU" sz="2400" dirty="0" smtClean="0"/>
              <a:t> </a:t>
            </a:r>
            <a:r>
              <a:rPr lang="ru-RU" sz="2400" dirty="0" err="1" smtClean="0"/>
              <a:t>учнів</a:t>
            </a:r>
            <a:r>
              <a:rPr lang="ru-RU" sz="2400" dirty="0" smtClean="0"/>
              <a:t>, </a:t>
            </a:r>
            <a:r>
              <a:rPr lang="ru-RU" sz="2400" dirty="0" err="1" smtClean="0"/>
              <a:t>об'єднаних</a:t>
            </a:r>
            <a:r>
              <a:rPr lang="ru-RU" sz="2400" dirty="0" smtClean="0"/>
              <a:t> </a:t>
            </a:r>
            <a:r>
              <a:rPr lang="ru-RU" sz="2400" dirty="0" err="1" smtClean="0"/>
              <a:t>загальною</a:t>
            </a:r>
            <a:r>
              <a:rPr lang="ru-RU" sz="2400" dirty="0" smtClean="0"/>
              <a:t> </a:t>
            </a:r>
            <a:r>
              <a:rPr lang="ru-RU" sz="2400" dirty="0" err="1" smtClean="0"/>
              <a:t>навчальною</a:t>
            </a:r>
            <a:r>
              <a:rPr lang="ru-RU" sz="2400" dirty="0" smtClean="0"/>
              <a:t> метою. При </a:t>
            </a:r>
            <a:r>
              <a:rPr lang="ru-RU" sz="2400" dirty="0" err="1" smtClean="0"/>
              <a:t>такій</a:t>
            </a:r>
            <a:r>
              <a:rPr lang="ru-RU" sz="2400" dirty="0" smtClean="0"/>
              <a:t> </a:t>
            </a:r>
            <a:r>
              <a:rPr lang="ru-RU" sz="2400" dirty="0" err="1" smtClean="0"/>
              <a:t>організації</a:t>
            </a:r>
            <a:r>
              <a:rPr lang="ru-RU" sz="2400" dirty="0" smtClean="0"/>
              <a:t> </a:t>
            </a:r>
            <a:r>
              <a:rPr lang="ru-RU" sz="2400" dirty="0" err="1" smtClean="0"/>
              <a:t>навчання</a:t>
            </a:r>
            <a:r>
              <a:rPr lang="ru-RU" sz="2400" dirty="0" smtClean="0"/>
              <a:t> </a:t>
            </a:r>
            <a:r>
              <a:rPr lang="ru-RU" sz="2400" dirty="0" err="1" smtClean="0"/>
              <a:t>вчитель</a:t>
            </a:r>
            <a:r>
              <a:rPr lang="ru-RU" sz="2400" dirty="0" smtClean="0"/>
              <a:t> </a:t>
            </a:r>
            <a:r>
              <a:rPr lang="ru-RU" sz="2400" dirty="0" err="1" smtClean="0"/>
              <a:t>керує</a:t>
            </a:r>
            <a:r>
              <a:rPr lang="ru-RU" sz="2400" dirty="0" smtClean="0"/>
              <a:t> </a:t>
            </a:r>
            <a:r>
              <a:rPr lang="ru-RU" sz="2400" dirty="0" err="1" smtClean="0"/>
              <a:t>роботою</a:t>
            </a:r>
            <a:r>
              <a:rPr lang="ru-RU" sz="2400" dirty="0" smtClean="0"/>
              <a:t> кожного </a:t>
            </a:r>
            <a:r>
              <a:rPr lang="ru-RU" sz="2400" dirty="0" err="1" smtClean="0"/>
              <a:t>учня</a:t>
            </a:r>
            <a:r>
              <a:rPr lang="ru-RU" sz="2400" dirty="0" smtClean="0"/>
              <a:t> </a:t>
            </a:r>
            <a:r>
              <a:rPr lang="ru-RU" sz="2400" dirty="0" err="1" smtClean="0"/>
              <a:t>опосередковано</a:t>
            </a:r>
            <a:r>
              <a:rPr lang="ru-RU" sz="2400" dirty="0" smtClean="0"/>
              <a:t>, через </a:t>
            </a:r>
            <a:r>
              <a:rPr lang="ru-RU" sz="2400" dirty="0" err="1" smtClean="0"/>
              <a:t>завдання</a:t>
            </a:r>
            <a:r>
              <a:rPr lang="ru-RU" sz="2400" dirty="0" smtClean="0"/>
              <a:t>, </a:t>
            </a:r>
            <a:r>
              <a:rPr lang="ru-RU" sz="2400" dirty="0" err="1" smtClean="0"/>
              <a:t>якими</a:t>
            </a:r>
            <a:r>
              <a:rPr lang="ru-RU" sz="2400" dirty="0" smtClean="0"/>
              <a:t> </a:t>
            </a:r>
            <a:r>
              <a:rPr lang="ru-RU" sz="2400" dirty="0" err="1" smtClean="0"/>
              <a:t>він</a:t>
            </a:r>
            <a:r>
              <a:rPr lang="ru-RU" sz="2400" dirty="0" smtClean="0"/>
              <a:t> </a:t>
            </a:r>
            <a:r>
              <a:rPr lang="ru-RU" sz="2400" dirty="0" err="1" smtClean="0"/>
              <a:t>спрямовує</a:t>
            </a:r>
            <a:r>
              <a:rPr lang="ru-RU" sz="2400" dirty="0" smtClean="0"/>
              <a:t> </a:t>
            </a:r>
            <a:r>
              <a:rPr lang="ru-RU" sz="2400" dirty="0" err="1" smtClean="0"/>
              <a:t>діяльність</a:t>
            </a:r>
            <a:r>
              <a:rPr lang="ru-RU" sz="2400" dirty="0" smtClean="0"/>
              <a:t> </a:t>
            </a:r>
            <a:r>
              <a:rPr lang="ru-RU" sz="2400" dirty="0" err="1" smtClean="0"/>
              <a:t>групи</a:t>
            </a:r>
            <a:r>
              <a:rPr lang="ru-RU" sz="2400" dirty="0" smtClean="0"/>
              <a:t>. </a:t>
            </a:r>
            <a:r>
              <a:rPr lang="ru-RU" sz="2400" dirty="0" err="1" smtClean="0"/>
              <a:t>Кооперативне</a:t>
            </a:r>
            <a:r>
              <a:rPr lang="ru-RU" sz="2400" dirty="0" smtClean="0"/>
              <a:t> </a:t>
            </a:r>
            <a:r>
              <a:rPr lang="ru-RU" sz="2400" dirty="0" err="1" smtClean="0"/>
              <a:t>навчання</a:t>
            </a:r>
            <a:r>
              <a:rPr lang="ru-RU" sz="2400" dirty="0" smtClean="0"/>
              <a:t> </a:t>
            </a:r>
            <a:r>
              <a:rPr lang="ru-RU" sz="2400" dirty="0" err="1" smtClean="0"/>
              <a:t>відкриває</a:t>
            </a:r>
            <a:r>
              <a:rPr lang="ru-RU" sz="2400" dirty="0" smtClean="0"/>
              <a:t> для </a:t>
            </a:r>
            <a:r>
              <a:rPr lang="ru-RU" sz="2400" dirty="0" err="1" smtClean="0"/>
              <a:t>учнів</a:t>
            </a:r>
            <a:r>
              <a:rPr lang="ru-RU" sz="2400" dirty="0" smtClean="0"/>
              <a:t> </a:t>
            </a:r>
            <a:r>
              <a:rPr lang="ru-RU" sz="2400" dirty="0" err="1" smtClean="0"/>
              <a:t>можливість</a:t>
            </a:r>
            <a:r>
              <a:rPr lang="ru-RU" sz="2400" dirty="0" smtClean="0"/>
              <a:t> </a:t>
            </a:r>
            <a:r>
              <a:rPr lang="ru-RU" sz="2400" dirty="0" err="1" smtClean="0"/>
              <a:t>співпраці</a:t>
            </a:r>
            <a:r>
              <a:rPr lang="ru-RU" sz="2400" dirty="0" smtClean="0"/>
              <a:t> </a:t>
            </a:r>
            <a:r>
              <a:rPr lang="ru-RU" sz="2400" dirty="0" err="1" smtClean="0"/>
              <a:t>зі</a:t>
            </a:r>
            <a:r>
              <a:rPr lang="ru-RU" sz="2400" dirty="0" smtClean="0"/>
              <a:t> </a:t>
            </a:r>
            <a:r>
              <a:rPr lang="ru-RU" sz="2400" dirty="0" err="1" smtClean="0"/>
              <a:t>своїми</a:t>
            </a:r>
            <a:r>
              <a:rPr lang="ru-RU" sz="2400" dirty="0" smtClean="0"/>
              <a:t> ровесниками, </a:t>
            </a:r>
            <a:endParaRPr lang="ru-RU" sz="2400" dirty="0"/>
          </a:p>
        </p:txBody>
      </p:sp>
      <p:sp>
        <p:nvSpPr>
          <p:cNvPr id="3" name="Содержимое 2"/>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marL="514350" indent="-514350">
              <a:buFont typeface="+mj-lt"/>
              <a:buAutoNum type="alphaLcParenR"/>
            </a:pPr>
            <a:r>
              <a:rPr lang="en-US" dirty="0" smtClean="0"/>
              <a:t>                      </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76672"/>
            <a:ext cx="7239000" cy="5979064"/>
          </a:xfrm>
        </p:spPr>
        <p:txBody>
          <a:bodyPr>
            <a:normAutofit fontScale="55000" lnSpcReduction="20000"/>
          </a:bodyPr>
          <a:lstStyle/>
          <a:p>
            <a:r>
              <a:rPr lang="ru-RU" sz="4200" dirty="0" err="1" smtClean="0">
                <a:cs typeface="Aharoni" pitchFamily="2" charset="-79"/>
              </a:rPr>
              <a:t>Деякі</a:t>
            </a:r>
            <a:r>
              <a:rPr lang="ru-RU" sz="4200" dirty="0" smtClean="0">
                <a:cs typeface="Aharoni" pitchFamily="2" charset="-79"/>
              </a:rPr>
              <a:t> </a:t>
            </a:r>
            <a:r>
              <a:rPr lang="ru-RU" sz="4200" dirty="0" err="1" smtClean="0">
                <a:cs typeface="Aharoni" pitchFamily="2" charset="-79"/>
              </a:rPr>
              <a:t>інтерактивні</a:t>
            </a:r>
            <a:r>
              <a:rPr lang="ru-RU" sz="4200" dirty="0" smtClean="0">
                <a:cs typeface="Aharoni" pitchFamily="2" charset="-79"/>
              </a:rPr>
              <a:t> </a:t>
            </a:r>
            <a:r>
              <a:rPr lang="ru-RU" sz="4200" dirty="0" err="1" smtClean="0">
                <a:cs typeface="Aharoni" pitchFamily="2" charset="-79"/>
              </a:rPr>
              <a:t>технології</a:t>
            </a:r>
            <a:r>
              <a:rPr lang="ru-RU" sz="4200" dirty="0" smtClean="0">
                <a:cs typeface="Aharoni" pitchFamily="2" charset="-79"/>
              </a:rPr>
              <a:t> кооперативного </a:t>
            </a:r>
            <a:r>
              <a:rPr lang="ru-RU" sz="4200" dirty="0" err="1" smtClean="0">
                <a:cs typeface="Aharoni" pitchFamily="2" charset="-79"/>
              </a:rPr>
              <a:t>навчання</a:t>
            </a:r>
            <a:endParaRPr lang="ru-RU" sz="4200" dirty="0" smtClean="0">
              <a:cs typeface="Aharoni" pitchFamily="2" charset="-79"/>
            </a:endParaRPr>
          </a:p>
          <a:p>
            <a:pPr>
              <a:buNone/>
            </a:pPr>
            <a:endParaRPr lang="ru-RU" sz="4200" dirty="0" smtClean="0">
              <a:cs typeface="Aharoni" pitchFamily="2" charset="-79"/>
            </a:endParaRPr>
          </a:p>
          <a:p>
            <a:r>
              <a:rPr lang="ru-RU" sz="4200" dirty="0" smtClean="0">
                <a:cs typeface="Aharoni" pitchFamily="2" charset="-79"/>
              </a:rPr>
              <a:t>1.</a:t>
            </a:r>
          </a:p>
          <a:p>
            <a:r>
              <a:rPr lang="ru-RU" sz="4200" dirty="0" smtClean="0">
                <a:cs typeface="Aharoni" pitchFamily="2" charset="-79"/>
              </a:rPr>
              <a:t>Р</a:t>
            </a:r>
            <a:r>
              <a:rPr lang="uk-UA" sz="4200" dirty="0" smtClean="0">
                <a:cs typeface="Aharoni" pitchFamily="2" charset="-79"/>
              </a:rPr>
              <a:t>о</a:t>
            </a:r>
            <a:r>
              <a:rPr lang="ru-RU" sz="4200" dirty="0" smtClean="0">
                <a:cs typeface="Aharoni" pitchFamily="2" charset="-79"/>
              </a:rPr>
              <a:t>бота в парах</a:t>
            </a:r>
          </a:p>
          <a:p>
            <a:r>
              <a:rPr lang="ru-RU" sz="4200" dirty="0" smtClean="0">
                <a:cs typeface="Aharoni" pitchFamily="2" charset="-79"/>
              </a:rPr>
              <a:t> </a:t>
            </a:r>
            <a:r>
              <a:rPr lang="ru-RU" sz="4200" dirty="0" err="1" smtClean="0">
                <a:cs typeface="Aharoni" pitchFamily="2" charset="-79"/>
              </a:rPr>
              <a:t>Під</a:t>
            </a:r>
            <a:r>
              <a:rPr lang="ru-RU" sz="4200" dirty="0" smtClean="0">
                <a:cs typeface="Aharoni" pitchFamily="2" charset="-79"/>
              </a:rPr>
              <a:t> час </a:t>
            </a:r>
            <a:r>
              <a:rPr lang="ru-RU" sz="4200" dirty="0" err="1" smtClean="0">
                <a:cs typeface="Aharoni" pitchFamily="2" charset="-79"/>
              </a:rPr>
              <a:t>засвоєння</a:t>
            </a:r>
            <a:r>
              <a:rPr lang="ru-RU" sz="4200" dirty="0" smtClean="0">
                <a:cs typeface="Aharoni" pitchFamily="2" charset="-79"/>
              </a:rPr>
              <a:t> , </a:t>
            </a:r>
            <a:r>
              <a:rPr lang="ru-RU" sz="4200" dirty="0" err="1" smtClean="0">
                <a:cs typeface="Aharoni" pitchFamily="2" charset="-79"/>
              </a:rPr>
              <a:t>закріплення</a:t>
            </a:r>
            <a:r>
              <a:rPr lang="ru-RU" sz="4200" dirty="0" smtClean="0">
                <a:cs typeface="Aharoni" pitchFamily="2" charset="-79"/>
              </a:rPr>
              <a:t> , </a:t>
            </a:r>
            <a:r>
              <a:rPr lang="ru-RU" sz="4200" dirty="0" err="1" smtClean="0">
                <a:cs typeface="Aharoni" pitchFamily="2" charset="-79"/>
              </a:rPr>
              <a:t>перевірки</a:t>
            </a:r>
            <a:r>
              <a:rPr lang="ru-RU" sz="4200" dirty="0" smtClean="0">
                <a:cs typeface="Aharoni" pitchFamily="2" charset="-79"/>
              </a:rPr>
              <a:t> </a:t>
            </a:r>
            <a:r>
              <a:rPr lang="ru-RU" sz="4200" dirty="0" err="1" smtClean="0">
                <a:cs typeface="Aharoni" pitchFamily="2" charset="-79"/>
              </a:rPr>
              <a:t>знань</a:t>
            </a:r>
            <a:r>
              <a:rPr lang="ru-RU" sz="4200" dirty="0" smtClean="0">
                <a:cs typeface="Aharoni" pitchFamily="2" charset="-79"/>
              </a:rPr>
              <a:t> </a:t>
            </a:r>
            <a:r>
              <a:rPr lang="ru-RU" sz="4200" dirty="0" err="1" smtClean="0">
                <a:cs typeface="Aharoni" pitchFamily="2" charset="-79"/>
              </a:rPr>
              <a:t>і</a:t>
            </a:r>
            <a:r>
              <a:rPr lang="ru-RU" sz="4200" dirty="0" smtClean="0">
                <a:cs typeface="Aharoni" pitchFamily="2" charset="-79"/>
              </a:rPr>
              <a:t> т.д.</a:t>
            </a:r>
          </a:p>
          <a:p>
            <a:r>
              <a:rPr lang="ru-RU" sz="4200" dirty="0" smtClean="0">
                <a:cs typeface="Aharoni" pitchFamily="2" charset="-79"/>
              </a:rPr>
              <a:t> </a:t>
            </a:r>
            <a:r>
              <a:rPr lang="ru-RU" sz="4200" dirty="0" err="1" smtClean="0">
                <a:cs typeface="Aharoni" pitchFamily="2" charset="-79"/>
              </a:rPr>
              <a:t>Сприяє</a:t>
            </a:r>
            <a:r>
              <a:rPr lang="ru-RU" sz="4200" dirty="0" smtClean="0">
                <a:cs typeface="Aharoni" pitchFamily="2" charset="-79"/>
              </a:rPr>
              <a:t> </a:t>
            </a:r>
            <a:r>
              <a:rPr lang="ru-RU" sz="4200" dirty="0" err="1" smtClean="0">
                <a:cs typeface="Aharoni" pitchFamily="2" charset="-79"/>
              </a:rPr>
              <a:t>розвитку</a:t>
            </a:r>
            <a:r>
              <a:rPr lang="ru-RU" sz="4200" dirty="0" smtClean="0">
                <a:cs typeface="Aharoni" pitchFamily="2" charset="-79"/>
              </a:rPr>
              <a:t> </a:t>
            </a:r>
            <a:r>
              <a:rPr lang="ru-RU" sz="4200" dirty="0" err="1" smtClean="0">
                <a:cs typeface="Aharoni" pitchFamily="2" charset="-79"/>
              </a:rPr>
              <a:t>навичок</a:t>
            </a:r>
            <a:r>
              <a:rPr lang="ru-RU" sz="4200" dirty="0" smtClean="0">
                <a:cs typeface="Aharoni" pitchFamily="2" charset="-79"/>
              </a:rPr>
              <a:t> </a:t>
            </a:r>
            <a:r>
              <a:rPr lang="ru-RU" sz="4200" dirty="0" err="1" smtClean="0">
                <a:cs typeface="Aharoni" pitchFamily="2" charset="-79"/>
              </a:rPr>
              <a:t>спілкування</a:t>
            </a:r>
            <a:endParaRPr lang="ru-RU" sz="4200" dirty="0" smtClean="0">
              <a:cs typeface="Aharoni" pitchFamily="2" charset="-79"/>
            </a:endParaRPr>
          </a:p>
          <a:p>
            <a:r>
              <a:rPr lang="ru-RU" sz="4200" dirty="0" smtClean="0">
                <a:cs typeface="Aharoni" pitchFamily="2" charset="-79"/>
              </a:rPr>
              <a:t> </a:t>
            </a:r>
          </a:p>
          <a:p>
            <a:r>
              <a:rPr lang="ru-RU" sz="4200" dirty="0" smtClean="0">
                <a:cs typeface="Aharoni" pitchFamily="2" charset="-79"/>
              </a:rPr>
              <a:t>2.</a:t>
            </a:r>
          </a:p>
          <a:p>
            <a:r>
              <a:rPr lang="ru-RU" sz="4200" dirty="0" smtClean="0">
                <a:cs typeface="Aharoni" pitchFamily="2" charset="-79"/>
              </a:rPr>
              <a:t>Два – ч</a:t>
            </a:r>
            <a:r>
              <a:rPr lang="uk-UA" sz="4200" dirty="0" err="1" smtClean="0">
                <a:cs typeface="Aharoni" pitchFamily="2" charset="-79"/>
              </a:rPr>
              <a:t>отири</a:t>
            </a:r>
            <a:r>
              <a:rPr lang="ru-RU" sz="4200" dirty="0" smtClean="0">
                <a:cs typeface="Aharoni" pitchFamily="2" charset="-79"/>
              </a:rPr>
              <a:t> – </a:t>
            </a:r>
          </a:p>
          <a:p>
            <a:r>
              <a:rPr lang="uk-UA" sz="4200" dirty="0" smtClean="0">
                <a:cs typeface="Aharoni" pitchFamily="2" charset="-79"/>
              </a:rPr>
              <a:t>в</a:t>
            </a:r>
            <a:r>
              <a:rPr lang="ru-RU" sz="4200" dirty="0" smtClean="0">
                <a:cs typeface="Aharoni" pitchFamily="2" charset="-79"/>
              </a:rPr>
              <a:t>с</a:t>
            </a:r>
            <a:r>
              <a:rPr lang="uk-UA" sz="4200" dirty="0" smtClean="0">
                <a:cs typeface="Aharoni" pitchFamily="2" charset="-79"/>
              </a:rPr>
              <a:t>і </a:t>
            </a:r>
            <a:r>
              <a:rPr lang="ru-RU" sz="4200" dirty="0" smtClean="0">
                <a:cs typeface="Aharoni" pitchFamily="2" charset="-79"/>
              </a:rPr>
              <a:t>  </a:t>
            </a:r>
            <a:r>
              <a:rPr lang="uk-UA" sz="4200" dirty="0" smtClean="0">
                <a:cs typeface="Aharoni" pitchFamily="2" charset="-79"/>
              </a:rPr>
              <a:t>разом</a:t>
            </a:r>
            <a:endParaRPr lang="ru-RU" sz="4200" dirty="0" smtClean="0">
              <a:cs typeface="Aharoni" pitchFamily="2" charset="-79"/>
            </a:endParaRPr>
          </a:p>
          <a:p>
            <a:r>
              <a:rPr lang="ru-RU" sz="4200" dirty="0" err="1" smtClean="0">
                <a:cs typeface="Aharoni" pitchFamily="2" charset="-79"/>
              </a:rPr>
              <a:t>Під</a:t>
            </a:r>
            <a:r>
              <a:rPr lang="ru-RU" sz="4200" dirty="0" smtClean="0">
                <a:cs typeface="Aharoni" pitchFamily="2" charset="-79"/>
              </a:rPr>
              <a:t> час </a:t>
            </a:r>
            <a:r>
              <a:rPr lang="ru-RU" sz="4200" dirty="0" err="1" smtClean="0">
                <a:cs typeface="Aharoni" pitchFamily="2" charset="-79"/>
              </a:rPr>
              <a:t>засвоєння</a:t>
            </a:r>
            <a:r>
              <a:rPr lang="ru-RU" sz="4200" dirty="0" smtClean="0">
                <a:cs typeface="Aharoni" pitchFamily="2" charset="-79"/>
              </a:rPr>
              <a:t> </a:t>
            </a:r>
            <a:r>
              <a:rPr lang="ru-RU" sz="4200" dirty="0" err="1" smtClean="0">
                <a:cs typeface="Aharoni" pitchFamily="2" charset="-79"/>
              </a:rPr>
              <a:t>і</a:t>
            </a:r>
            <a:r>
              <a:rPr lang="ru-RU" sz="4200" dirty="0" smtClean="0">
                <a:cs typeface="Aharoni" pitchFamily="2" charset="-79"/>
              </a:rPr>
              <a:t> </a:t>
            </a:r>
            <a:r>
              <a:rPr lang="ru-RU" sz="4200" dirty="0" err="1" smtClean="0">
                <a:cs typeface="Aharoni" pitchFamily="2" charset="-79"/>
              </a:rPr>
              <a:t>закріплення</a:t>
            </a:r>
            <a:r>
              <a:rPr lang="ru-RU" sz="4200" dirty="0" smtClean="0">
                <a:cs typeface="Aharoni" pitchFamily="2" charset="-79"/>
              </a:rPr>
              <a:t> нового </a:t>
            </a:r>
            <a:r>
              <a:rPr lang="ru-RU" sz="4200" dirty="0" err="1" smtClean="0">
                <a:cs typeface="Aharoni" pitchFamily="2" charset="-79"/>
              </a:rPr>
              <a:t>матеріалу</a:t>
            </a:r>
            <a:r>
              <a:rPr lang="ru-RU" sz="4200" dirty="0" smtClean="0">
                <a:cs typeface="Aharoni" pitchFamily="2" charset="-79"/>
              </a:rPr>
              <a:t> </a:t>
            </a:r>
            <a:r>
              <a:rPr lang="ru-RU" sz="4200" dirty="0" err="1" smtClean="0">
                <a:cs typeface="Aharoni" pitchFamily="2" charset="-79"/>
              </a:rPr>
              <a:t>з</a:t>
            </a:r>
            <a:r>
              <a:rPr lang="ru-RU" sz="4200" dirty="0" smtClean="0">
                <a:cs typeface="Aharoni" pitchFamily="2" charset="-79"/>
              </a:rPr>
              <a:t> метою </a:t>
            </a:r>
            <a:r>
              <a:rPr lang="ru-RU" sz="4200" dirty="0" err="1" smtClean="0">
                <a:cs typeface="Aharoni" pitchFamily="2" charset="-79"/>
              </a:rPr>
              <a:t>його</a:t>
            </a:r>
            <a:r>
              <a:rPr lang="ru-RU" sz="4200" dirty="0" smtClean="0">
                <a:cs typeface="Aharoni" pitchFamily="2" charset="-79"/>
              </a:rPr>
              <a:t> </a:t>
            </a:r>
            <a:r>
              <a:rPr lang="ru-RU" sz="4200" dirty="0" err="1" smtClean="0">
                <a:cs typeface="Aharoni" pitchFamily="2" charset="-79"/>
              </a:rPr>
              <a:t>грунтовного</a:t>
            </a:r>
            <a:r>
              <a:rPr lang="ru-RU" sz="4200" dirty="0" smtClean="0">
                <a:cs typeface="Aharoni" pitchFamily="2" charset="-79"/>
              </a:rPr>
              <a:t> </a:t>
            </a:r>
            <a:r>
              <a:rPr lang="ru-RU" sz="4200" dirty="0" err="1" smtClean="0">
                <a:cs typeface="Aharoni" pitchFamily="2" charset="-79"/>
              </a:rPr>
              <a:t>аналізу</a:t>
            </a:r>
            <a:r>
              <a:rPr lang="ru-RU" sz="4200" dirty="0" smtClean="0">
                <a:cs typeface="Aharoni" pitchFamily="2" charset="-79"/>
              </a:rPr>
              <a:t> та </a:t>
            </a:r>
            <a:r>
              <a:rPr lang="ru-RU" sz="4200" dirty="0" err="1" smtClean="0">
                <a:cs typeface="Aharoni" pitchFamily="2" charset="-79"/>
              </a:rPr>
              <a:t>осмислення</a:t>
            </a:r>
            <a:endParaRPr lang="ru-RU" sz="4200" dirty="0" smtClean="0">
              <a:cs typeface="Aharoni" pitchFamily="2" charset="-79"/>
            </a:endParaRPr>
          </a:p>
          <a:p>
            <a:r>
              <a:rPr lang="ru-RU" sz="4200" dirty="0" err="1" smtClean="0">
                <a:cs typeface="Aharoni" pitchFamily="2" charset="-79"/>
              </a:rPr>
              <a:t>Сприяє</a:t>
            </a:r>
            <a:r>
              <a:rPr lang="ru-RU" sz="4200" dirty="0" smtClean="0">
                <a:cs typeface="Aharoni" pitchFamily="2" charset="-79"/>
              </a:rPr>
              <a:t> </a:t>
            </a:r>
            <a:r>
              <a:rPr lang="ru-RU" sz="4200" dirty="0" err="1" smtClean="0">
                <a:cs typeface="Aharoni" pitchFamily="2" charset="-79"/>
              </a:rPr>
              <a:t>розвитку</a:t>
            </a:r>
            <a:r>
              <a:rPr lang="ru-RU" sz="4200" dirty="0" smtClean="0">
                <a:cs typeface="Aharoni" pitchFamily="2" charset="-79"/>
              </a:rPr>
              <a:t> </a:t>
            </a:r>
            <a:r>
              <a:rPr lang="ru-RU" sz="4200" dirty="0" err="1" smtClean="0">
                <a:cs typeface="Aharoni" pitchFamily="2" charset="-79"/>
              </a:rPr>
              <a:t>спілкування</a:t>
            </a:r>
            <a:r>
              <a:rPr lang="ru-RU" sz="4200" dirty="0" smtClean="0">
                <a:cs typeface="Aharoni" pitchFamily="2" charset="-79"/>
              </a:rPr>
              <a:t> в </a:t>
            </a:r>
            <a:r>
              <a:rPr lang="ru-RU" sz="4200" dirty="0" err="1" smtClean="0">
                <a:cs typeface="Aharoni" pitchFamily="2" charset="-79"/>
              </a:rPr>
              <a:t>групі</a:t>
            </a:r>
            <a:endParaRPr lang="ru-RU" sz="4200" dirty="0" smtClean="0">
              <a:cs typeface="Aharoni" pitchFamily="2" charset="-79"/>
            </a:endParaRP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548680"/>
            <a:ext cx="7239000" cy="5907056"/>
          </a:xfrm>
        </p:spPr>
        <p:txBody>
          <a:bodyPr>
            <a:normAutofit/>
          </a:bodyPr>
          <a:lstStyle/>
          <a:p>
            <a:r>
              <a:rPr lang="ru-RU" dirty="0" smtClean="0"/>
              <a:t>3.</a:t>
            </a:r>
          </a:p>
          <a:p>
            <a:r>
              <a:rPr lang="ru-RU" dirty="0" smtClean="0"/>
              <a:t>Карусель</a:t>
            </a:r>
          </a:p>
          <a:p>
            <a:r>
              <a:rPr lang="ru-RU" dirty="0" smtClean="0"/>
              <a:t> </a:t>
            </a:r>
            <a:r>
              <a:rPr lang="ru-RU" dirty="0" err="1" smtClean="0"/>
              <a:t>Під</a:t>
            </a:r>
            <a:r>
              <a:rPr lang="ru-RU" dirty="0" smtClean="0"/>
              <a:t> час </a:t>
            </a:r>
            <a:r>
              <a:rPr lang="ru-RU" dirty="0" err="1" smtClean="0"/>
              <a:t>інтенсивної</a:t>
            </a:r>
            <a:r>
              <a:rPr lang="ru-RU" dirty="0" smtClean="0"/>
              <a:t> </a:t>
            </a:r>
            <a:r>
              <a:rPr lang="ru-RU" dirty="0" err="1" smtClean="0"/>
              <a:t>перевірки</a:t>
            </a:r>
            <a:r>
              <a:rPr lang="ru-RU" dirty="0" smtClean="0"/>
              <a:t> </a:t>
            </a:r>
            <a:r>
              <a:rPr lang="ru-RU" dirty="0" err="1" smtClean="0"/>
              <a:t>обсягу</a:t>
            </a:r>
            <a:r>
              <a:rPr lang="ru-RU" dirty="0" smtClean="0"/>
              <a:t> </a:t>
            </a:r>
            <a:r>
              <a:rPr lang="ru-RU" dirty="0" err="1" smtClean="0"/>
              <a:t>і</a:t>
            </a:r>
            <a:r>
              <a:rPr lang="ru-RU" dirty="0" smtClean="0"/>
              <a:t> </a:t>
            </a:r>
            <a:r>
              <a:rPr lang="ru-RU" dirty="0" err="1" smtClean="0"/>
              <a:t>глибини</a:t>
            </a:r>
            <a:r>
              <a:rPr lang="ru-RU" dirty="0" smtClean="0"/>
              <a:t> </a:t>
            </a:r>
            <a:r>
              <a:rPr lang="ru-RU" dirty="0" err="1" smtClean="0"/>
              <a:t>наявних</a:t>
            </a:r>
            <a:r>
              <a:rPr lang="ru-RU" dirty="0" smtClean="0"/>
              <a:t> </a:t>
            </a:r>
            <a:r>
              <a:rPr lang="ru-RU" dirty="0" err="1" smtClean="0"/>
              <a:t>знань</a:t>
            </a:r>
            <a:endParaRPr lang="ru-RU" dirty="0" smtClean="0"/>
          </a:p>
          <a:p>
            <a:r>
              <a:rPr lang="ru-RU" dirty="0" smtClean="0"/>
              <a:t> </a:t>
            </a:r>
            <a:r>
              <a:rPr lang="ru-RU" dirty="0" err="1" smtClean="0"/>
              <a:t>Розвиває</a:t>
            </a:r>
            <a:r>
              <a:rPr lang="ru-RU" dirty="0" smtClean="0"/>
              <a:t> </a:t>
            </a:r>
            <a:r>
              <a:rPr lang="ru-RU" dirty="0" err="1" smtClean="0"/>
              <a:t>вміння</a:t>
            </a:r>
            <a:r>
              <a:rPr lang="ru-RU" dirty="0" smtClean="0"/>
              <a:t> </a:t>
            </a:r>
            <a:r>
              <a:rPr lang="ru-RU" dirty="0" err="1" smtClean="0"/>
              <a:t>аргументувати</a:t>
            </a:r>
            <a:r>
              <a:rPr lang="ru-RU" dirty="0" smtClean="0"/>
              <a:t> </a:t>
            </a:r>
            <a:r>
              <a:rPr lang="ru-RU" dirty="0" err="1" smtClean="0"/>
              <a:t>власну</a:t>
            </a:r>
            <a:r>
              <a:rPr lang="ru-RU" dirty="0" smtClean="0"/>
              <a:t> </a:t>
            </a:r>
            <a:r>
              <a:rPr lang="ru-RU" dirty="0" err="1" smtClean="0"/>
              <a:t>позицію</a:t>
            </a:r>
            <a:endParaRPr lang="ru-RU" dirty="0" smtClean="0"/>
          </a:p>
          <a:p>
            <a:r>
              <a:rPr lang="ru-RU" dirty="0" smtClean="0"/>
              <a:t>4.</a:t>
            </a:r>
          </a:p>
          <a:p>
            <a:r>
              <a:rPr lang="ru-RU" dirty="0" err="1" smtClean="0"/>
              <a:t>Аквар</a:t>
            </a:r>
            <a:r>
              <a:rPr lang="uk-UA" dirty="0" smtClean="0"/>
              <a:t>і</a:t>
            </a:r>
            <a:r>
              <a:rPr lang="ru-RU" dirty="0" smtClean="0"/>
              <a:t>ум</a:t>
            </a:r>
          </a:p>
          <a:p>
            <a:r>
              <a:rPr lang="ru-RU" dirty="0" smtClean="0"/>
              <a:t> </a:t>
            </a:r>
            <a:r>
              <a:rPr lang="ru-RU" dirty="0" err="1" smtClean="0"/>
              <a:t>Під</a:t>
            </a:r>
            <a:r>
              <a:rPr lang="ru-RU" dirty="0" smtClean="0"/>
              <a:t> час </a:t>
            </a:r>
            <a:r>
              <a:rPr lang="ru-RU" dirty="0" err="1" smtClean="0"/>
              <a:t>закріплення</a:t>
            </a:r>
            <a:r>
              <a:rPr lang="ru-RU" dirty="0" smtClean="0"/>
              <a:t> </a:t>
            </a:r>
            <a:r>
              <a:rPr lang="ru-RU" dirty="0" err="1" smtClean="0"/>
              <a:t>умінь</a:t>
            </a:r>
            <a:r>
              <a:rPr lang="ru-RU" dirty="0" smtClean="0"/>
              <a:t> </a:t>
            </a:r>
            <a:r>
              <a:rPr lang="ru-RU" dirty="0" err="1" smtClean="0"/>
              <a:t>і</a:t>
            </a:r>
            <a:r>
              <a:rPr lang="ru-RU" dirty="0" smtClean="0"/>
              <a:t> </a:t>
            </a:r>
            <a:r>
              <a:rPr lang="ru-RU" dirty="0" err="1" smtClean="0"/>
              <a:t>навичок</a:t>
            </a:r>
            <a:endParaRPr lang="ru-RU" dirty="0" smtClean="0"/>
          </a:p>
          <a:p>
            <a:r>
              <a:rPr lang="ru-RU" dirty="0" err="1" smtClean="0"/>
              <a:t>Сприяє</a:t>
            </a:r>
            <a:r>
              <a:rPr lang="ru-RU" dirty="0" smtClean="0"/>
              <a:t> </a:t>
            </a:r>
            <a:r>
              <a:rPr lang="ru-RU" dirty="0" err="1" smtClean="0"/>
              <a:t>розвитку</a:t>
            </a:r>
            <a:r>
              <a:rPr lang="ru-RU" dirty="0" smtClean="0"/>
              <a:t> </a:t>
            </a:r>
            <a:r>
              <a:rPr lang="ru-RU" dirty="0" err="1" smtClean="0"/>
              <a:t>спілкування</a:t>
            </a:r>
            <a:r>
              <a:rPr lang="ru-RU" dirty="0" smtClean="0"/>
              <a:t> в </a:t>
            </a:r>
            <a:r>
              <a:rPr lang="ru-RU" dirty="0" err="1" smtClean="0"/>
              <a:t>малій</a:t>
            </a:r>
            <a:r>
              <a:rPr lang="ru-RU" dirty="0" smtClean="0"/>
              <a:t> </a:t>
            </a:r>
            <a:r>
              <a:rPr lang="ru-RU" dirty="0" err="1" smtClean="0"/>
              <a:t>групі</a:t>
            </a:r>
            <a:r>
              <a:rPr lang="ru-RU" dirty="0" smtClean="0"/>
              <a:t> , </a:t>
            </a:r>
            <a:r>
              <a:rPr lang="ru-RU" dirty="0" err="1" smtClean="0"/>
              <a:t>удосконалює</a:t>
            </a:r>
            <a:r>
              <a:rPr lang="ru-RU" dirty="0" smtClean="0"/>
              <a:t> </a:t>
            </a:r>
            <a:r>
              <a:rPr lang="ru-RU" dirty="0" err="1" smtClean="0"/>
              <a:t>вміння</a:t>
            </a:r>
            <a:r>
              <a:rPr lang="ru-RU" dirty="0" smtClean="0"/>
              <a:t> </a:t>
            </a:r>
            <a:r>
              <a:rPr lang="ru-RU" dirty="0" err="1" smtClean="0"/>
              <a:t>дискутувати</a:t>
            </a:r>
            <a:r>
              <a:rPr lang="ru-RU" dirty="0" smtClean="0"/>
              <a:t> </a:t>
            </a:r>
            <a:r>
              <a:rPr lang="ru-RU" dirty="0" err="1" smtClean="0"/>
              <a:t>і</a:t>
            </a:r>
            <a:r>
              <a:rPr lang="ru-RU" dirty="0" smtClean="0"/>
              <a:t> </a:t>
            </a:r>
            <a:r>
              <a:rPr lang="ru-RU" dirty="0" err="1" smtClean="0"/>
              <a:t>аргументувати</a:t>
            </a:r>
            <a:r>
              <a:rPr lang="ru-RU" dirty="0" smtClean="0"/>
              <a:t> свою думку</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404664"/>
            <a:ext cx="7239000" cy="6051072"/>
          </a:xfrm>
        </p:spPr>
        <p:txBody>
          <a:bodyPr/>
          <a:lstStyle/>
          <a:p>
            <a:r>
              <a:rPr lang="ru-RU" dirty="0" smtClean="0"/>
              <a:t>5.</a:t>
            </a:r>
          </a:p>
          <a:p>
            <a:r>
              <a:rPr lang="ru-RU" dirty="0" smtClean="0"/>
              <a:t>Работа в мал</a:t>
            </a:r>
            <a:r>
              <a:rPr lang="uk-UA" dirty="0" smtClean="0"/>
              <a:t>и</a:t>
            </a:r>
            <a:r>
              <a:rPr lang="ru-RU" dirty="0" err="1" smtClean="0"/>
              <a:t>х</a:t>
            </a:r>
            <a:r>
              <a:rPr lang="ru-RU" dirty="0" smtClean="0"/>
              <a:t> </a:t>
            </a:r>
            <a:r>
              <a:rPr lang="ru-RU" dirty="0" err="1" smtClean="0"/>
              <a:t>групах</a:t>
            </a:r>
            <a:r>
              <a:rPr lang="ru-RU" dirty="0" smtClean="0"/>
              <a:t> </a:t>
            </a:r>
          </a:p>
          <a:p>
            <a:r>
              <a:rPr lang="ru-RU" dirty="0" smtClean="0"/>
              <a:t>(«К</a:t>
            </a:r>
            <a:r>
              <a:rPr lang="uk-UA" dirty="0" err="1" smtClean="0"/>
              <a:t>оло</a:t>
            </a:r>
            <a:r>
              <a:rPr lang="uk-UA" dirty="0" smtClean="0"/>
              <a:t> і</a:t>
            </a:r>
            <a:r>
              <a:rPr lang="ru-RU" dirty="0" err="1" smtClean="0"/>
              <a:t>дей</a:t>
            </a:r>
            <a:r>
              <a:rPr lang="ru-RU" dirty="0" smtClean="0"/>
              <a:t>», «Д</a:t>
            </a:r>
            <a:r>
              <a:rPr lang="uk-UA" dirty="0" smtClean="0"/>
              <a:t>і</a:t>
            </a:r>
            <a:r>
              <a:rPr lang="ru-RU" dirty="0" err="1" smtClean="0"/>
              <a:t>алог</a:t>
            </a:r>
            <a:r>
              <a:rPr lang="ru-RU" dirty="0" smtClean="0"/>
              <a:t>», «По</a:t>
            </a:r>
            <a:r>
              <a:rPr lang="uk-UA" dirty="0" err="1" smtClean="0"/>
              <a:t>шук</a:t>
            </a:r>
            <a:r>
              <a:rPr lang="uk-UA" dirty="0" smtClean="0"/>
              <a:t> і</a:t>
            </a:r>
            <a:r>
              <a:rPr lang="ru-RU" dirty="0" err="1" smtClean="0"/>
              <a:t>нформац</a:t>
            </a:r>
            <a:r>
              <a:rPr lang="uk-UA" dirty="0" err="1" smtClean="0"/>
              <a:t>ії</a:t>
            </a:r>
            <a:r>
              <a:rPr lang="ru-RU" dirty="0" smtClean="0"/>
              <a:t>»)</a:t>
            </a:r>
          </a:p>
          <a:p>
            <a:r>
              <a:rPr lang="ru-RU" dirty="0" smtClean="0"/>
              <a:t> </a:t>
            </a:r>
            <a:r>
              <a:rPr lang="ru-RU" dirty="0" err="1" smtClean="0"/>
              <a:t>Під</a:t>
            </a:r>
            <a:r>
              <a:rPr lang="ru-RU" dirty="0" smtClean="0"/>
              <a:t> час </a:t>
            </a:r>
            <a:r>
              <a:rPr lang="ru-RU" dirty="0" err="1" smtClean="0"/>
              <a:t>закріплення</a:t>
            </a:r>
            <a:r>
              <a:rPr lang="ru-RU" dirty="0" smtClean="0"/>
              <a:t> </a:t>
            </a:r>
            <a:r>
              <a:rPr lang="ru-RU" dirty="0" err="1" smtClean="0"/>
              <a:t>умінь</a:t>
            </a:r>
            <a:r>
              <a:rPr lang="ru-RU" dirty="0" smtClean="0"/>
              <a:t> </a:t>
            </a:r>
            <a:r>
              <a:rPr lang="ru-RU" dirty="0" err="1" smtClean="0"/>
              <a:t>і</a:t>
            </a:r>
            <a:r>
              <a:rPr lang="ru-RU" dirty="0" smtClean="0"/>
              <a:t> </a:t>
            </a:r>
            <a:r>
              <a:rPr lang="ru-RU" dirty="0" err="1" smtClean="0"/>
              <a:t>навичок</a:t>
            </a:r>
            <a:r>
              <a:rPr lang="ru-RU" dirty="0" smtClean="0"/>
              <a:t> для </a:t>
            </a:r>
            <a:r>
              <a:rPr lang="ru-RU" dirty="0" err="1" smtClean="0"/>
              <a:t>вирішення</a:t>
            </a:r>
            <a:r>
              <a:rPr lang="ru-RU" dirty="0" smtClean="0"/>
              <a:t> </a:t>
            </a:r>
            <a:r>
              <a:rPr lang="ru-RU" dirty="0" err="1" smtClean="0"/>
              <a:t>складних</a:t>
            </a:r>
            <a:r>
              <a:rPr lang="ru-RU" dirty="0" smtClean="0"/>
              <a:t> проблем , </a:t>
            </a:r>
            <a:r>
              <a:rPr lang="ru-RU" dirty="0" err="1" smtClean="0"/>
              <a:t>які</a:t>
            </a:r>
            <a:r>
              <a:rPr lang="ru-RU" dirty="0" smtClean="0"/>
              <a:t> </a:t>
            </a:r>
            <a:r>
              <a:rPr lang="ru-RU" dirty="0" err="1" smtClean="0"/>
              <a:t>вимагають</a:t>
            </a:r>
            <a:r>
              <a:rPr lang="ru-RU" dirty="0" smtClean="0"/>
              <a:t> </a:t>
            </a:r>
            <a:r>
              <a:rPr lang="ru-RU" dirty="0" err="1" smtClean="0"/>
              <a:t>колективного</a:t>
            </a:r>
            <a:r>
              <a:rPr lang="ru-RU" dirty="0" smtClean="0"/>
              <a:t> </a:t>
            </a:r>
            <a:r>
              <a:rPr lang="ru-RU" dirty="0" err="1" smtClean="0"/>
              <a:t>осмислення</a:t>
            </a:r>
            <a:endParaRPr lang="ru-RU" dirty="0" smtClean="0"/>
          </a:p>
          <a:p>
            <a:r>
              <a:rPr lang="ru-RU" dirty="0" err="1" smtClean="0"/>
              <a:t>Сприяє</a:t>
            </a:r>
            <a:r>
              <a:rPr lang="ru-RU" dirty="0" smtClean="0"/>
              <a:t> </a:t>
            </a:r>
            <a:r>
              <a:rPr lang="ru-RU" dirty="0" err="1" smtClean="0"/>
              <a:t>розвитку</a:t>
            </a:r>
            <a:r>
              <a:rPr lang="ru-RU" dirty="0" smtClean="0"/>
              <a:t> </a:t>
            </a:r>
            <a:r>
              <a:rPr lang="ru-RU" dirty="0" err="1" smtClean="0"/>
              <a:t>умінь</a:t>
            </a:r>
            <a:r>
              <a:rPr lang="ru-RU" dirty="0" smtClean="0"/>
              <a:t> </a:t>
            </a:r>
            <a:r>
              <a:rPr lang="ru-RU" dirty="0" err="1" smtClean="0"/>
              <a:t>аналізувати</a:t>
            </a:r>
            <a:r>
              <a:rPr lang="ru-RU" dirty="0" smtClean="0"/>
              <a:t>, </a:t>
            </a:r>
            <a:r>
              <a:rPr lang="ru-RU" dirty="0" err="1" smtClean="0"/>
              <a:t>узагальнювати</a:t>
            </a:r>
            <a:r>
              <a:rPr lang="ru-RU" dirty="0" smtClean="0"/>
              <a:t> , </a:t>
            </a:r>
            <a:r>
              <a:rPr lang="ru-RU" dirty="0" err="1" smtClean="0"/>
              <a:t>розвитку</a:t>
            </a:r>
            <a:r>
              <a:rPr lang="ru-RU" dirty="0" smtClean="0"/>
              <a:t> </a:t>
            </a:r>
            <a:r>
              <a:rPr lang="ru-RU" dirty="0" err="1" smtClean="0"/>
              <a:t>логічного</a:t>
            </a:r>
            <a:r>
              <a:rPr lang="ru-RU" dirty="0" smtClean="0"/>
              <a:t> </a:t>
            </a:r>
            <a:r>
              <a:rPr lang="ru-RU" dirty="0" err="1" smtClean="0"/>
              <a:t>мислення</a:t>
            </a:r>
            <a:endParaRPr lang="ru-RU" dirty="0" smtClean="0"/>
          </a:p>
          <a:p>
            <a:endParaRPr lang="ru-RU" dirty="0" smtClean="0"/>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404664"/>
            <a:ext cx="7239000" cy="6051072"/>
          </a:xfrm>
        </p:spPr>
        <p:txBody>
          <a:bodyPr/>
          <a:lstStyle/>
          <a:p>
            <a:r>
              <a:rPr lang="ru-RU" sz="3200" dirty="0" smtClean="0"/>
              <a:t>Одна </a:t>
            </a:r>
            <a:r>
              <a:rPr lang="ru-RU" sz="3200" dirty="0" err="1" smtClean="0"/>
              <a:t>з</a:t>
            </a:r>
            <a:r>
              <a:rPr lang="ru-RU" sz="3200" dirty="0" smtClean="0"/>
              <a:t> </a:t>
            </a:r>
            <a:r>
              <a:rPr lang="ru-RU" sz="3200" dirty="0" err="1" smtClean="0"/>
              <a:t>найпоширеніших</a:t>
            </a:r>
            <a:r>
              <a:rPr lang="ru-RU" sz="3200" dirty="0" smtClean="0"/>
              <a:t> структур </a:t>
            </a:r>
            <a:r>
              <a:rPr lang="ru-RU" sz="3200" dirty="0" err="1" smtClean="0"/>
              <a:t>інтерактивного</a:t>
            </a:r>
            <a:r>
              <a:rPr lang="ru-RU" sz="3200" dirty="0" smtClean="0"/>
              <a:t> уроку, названа схемою Колба: модель Колба – </a:t>
            </a:r>
            <a:r>
              <a:rPr lang="ru-RU" sz="3200" dirty="0" err="1" smtClean="0"/>
              <a:t>теорія</a:t>
            </a:r>
            <a:r>
              <a:rPr lang="ru-RU" sz="3200" dirty="0" smtClean="0"/>
              <a:t> </a:t>
            </a:r>
            <a:r>
              <a:rPr lang="ru-RU" sz="3200" dirty="0" err="1" smtClean="0"/>
              <a:t>фахівця</a:t>
            </a:r>
            <a:r>
              <a:rPr lang="ru-RU" sz="3200" dirty="0" smtClean="0"/>
              <a:t> </a:t>
            </a:r>
            <a:r>
              <a:rPr lang="ru-RU" sz="3200" dirty="0" err="1" smtClean="0"/>
              <a:t>з</a:t>
            </a:r>
            <a:r>
              <a:rPr lang="ru-RU" sz="3200" dirty="0" smtClean="0"/>
              <a:t> </a:t>
            </a:r>
            <a:r>
              <a:rPr lang="ru-RU" sz="3200" dirty="0" err="1" smtClean="0"/>
              <a:t>психології</a:t>
            </a:r>
            <a:r>
              <a:rPr lang="ru-RU" sz="3200" dirty="0" smtClean="0"/>
              <a:t> </a:t>
            </a:r>
            <a:r>
              <a:rPr lang="ru-RU" sz="3200" dirty="0" err="1" smtClean="0"/>
              <a:t>навчання</a:t>
            </a:r>
            <a:r>
              <a:rPr lang="ru-RU" sz="3200" dirty="0" smtClean="0"/>
              <a:t> </a:t>
            </a:r>
            <a:r>
              <a:rPr lang="ru-RU" sz="3200" dirty="0" err="1" smtClean="0"/>
              <a:t>дорослих</a:t>
            </a:r>
            <a:r>
              <a:rPr lang="ru-RU" sz="3200" dirty="0" smtClean="0"/>
              <a:t> </a:t>
            </a:r>
            <a:r>
              <a:rPr lang="ru-RU" sz="3200" dirty="0" err="1" smtClean="0"/>
              <a:t>Девіда</a:t>
            </a:r>
            <a:r>
              <a:rPr lang="ru-RU" sz="3200" dirty="0" smtClean="0"/>
              <a:t> Колба, </a:t>
            </a:r>
            <a:r>
              <a:rPr lang="ru-RU" sz="3200" dirty="0" err="1" smtClean="0"/>
              <a:t>присвячена</a:t>
            </a:r>
            <a:r>
              <a:rPr lang="ru-RU" sz="3200" dirty="0" smtClean="0"/>
              <a:t> </a:t>
            </a:r>
            <a:r>
              <a:rPr lang="ru-RU" sz="3200" dirty="0" err="1" smtClean="0"/>
              <a:t>поетапного</a:t>
            </a:r>
            <a:r>
              <a:rPr lang="ru-RU" sz="3200" dirty="0" smtClean="0"/>
              <a:t> </a:t>
            </a:r>
            <a:r>
              <a:rPr lang="ru-RU" sz="3200" dirty="0" err="1" smtClean="0"/>
              <a:t>формування</a:t>
            </a:r>
            <a:r>
              <a:rPr lang="ru-RU" sz="3200" dirty="0" smtClean="0"/>
              <a:t> </a:t>
            </a:r>
            <a:r>
              <a:rPr lang="ru-RU" sz="3200" dirty="0" err="1" smtClean="0"/>
              <a:t>розумових</a:t>
            </a:r>
            <a:r>
              <a:rPr lang="ru-RU" sz="3200" dirty="0" smtClean="0"/>
              <a:t> </a:t>
            </a:r>
            <a:r>
              <a:rPr lang="ru-RU" sz="3200" dirty="0" err="1" smtClean="0"/>
              <a:t>дій</a:t>
            </a:r>
            <a:r>
              <a:rPr lang="ru-RU" sz="3200" dirty="0" smtClean="0"/>
              <a:t>. Вона в </a:t>
            </a:r>
            <a:r>
              <a:rPr lang="ru-RU" sz="3200" dirty="0" err="1" smtClean="0"/>
              <a:t>різних</a:t>
            </a:r>
            <a:r>
              <a:rPr lang="ru-RU" sz="3200" dirty="0" smtClean="0"/>
              <a:t> </a:t>
            </a:r>
            <a:r>
              <a:rPr lang="ru-RU" sz="3200" dirty="0" err="1" smtClean="0"/>
              <a:t>варіаціях</a:t>
            </a:r>
            <a:r>
              <a:rPr lang="ru-RU" sz="3200" dirty="0" smtClean="0"/>
              <a:t> широко </a:t>
            </a:r>
            <a:r>
              <a:rPr lang="ru-RU" sz="3200" dirty="0" err="1" smtClean="0"/>
              <a:t>застосовується</a:t>
            </a:r>
            <a:r>
              <a:rPr lang="ru-RU" sz="3200" dirty="0" smtClean="0"/>
              <a:t> в </a:t>
            </a:r>
            <a:r>
              <a:rPr lang="ru-RU" sz="3200" dirty="0" err="1" smtClean="0"/>
              <a:t>ході</a:t>
            </a:r>
            <a:r>
              <a:rPr lang="ru-RU" sz="3200" dirty="0" smtClean="0"/>
              <a:t> </a:t>
            </a:r>
            <a:r>
              <a:rPr lang="ru-RU" sz="3200" dirty="0" err="1" smtClean="0"/>
              <a:t>інтерактивних</a:t>
            </a:r>
            <a:r>
              <a:rPr lang="ru-RU" sz="3200" dirty="0" smtClean="0"/>
              <a:t> </a:t>
            </a:r>
            <a:r>
              <a:rPr lang="ru-RU" sz="3200" dirty="0" err="1" smtClean="0"/>
              <a:t>уроків</a:t>
            </a:r>
            <a:r>
              <a:rPr lang="ru-RU" sz="3200" dirty="0" smtClean="0"/>
              <a:t>.</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04664"/>
            <a:ext cx="7239000" cy="6051072"/>
          </a:xfrm>
        </p:spPr>
        <p:txBody>
          <a:bodyPr>
            <a:normAutofit lnSpcReduction="10000"/>
          </a:bodyPr>
          <a:lstStyle/>
          <a:p>
            <a:r>
              <a:rPr lang="ru-RU" sz="2800" dirty="0" smtClean="0"/>
              <a:t>Схема Колба на </a:t>
            </a:r>
            <a:r>
              <a:rPr lang="ru-RU" sz="2800" dirty="0" err="1" smtClean="0"/>
              <a:t>уроці</a:t>
            </a:r>
            <a:r>
              <a:rPr lang="ru-RU" sz="2800" dirty="0" smtClean="0"/>
              <a:t>:</a:t>
            </a:r>
          </a:p>
          <a:p>
            <a:r>
              <a:rPr lang="ru-RU" sz="2800" dirty="0" smtClean="0"/>
              <a:t>1. </a:t>
            </a:r>
            <a:r>
              <a:rPr lang="ru-RU" sz="2800" dirty="0" err="1" smtClean="0"/>
              <a:t>Мотивація</a:t>
            </a:r>
            <a:r>
              <a:rPr lang="ru-RU" sz="2800" dirty="0" smtClean="0"/>
              <a:t> </a:t>
            </a:r>
            <a:r>
              <a:rPr lang="ru-RU" sz="2800" dirty="0" err="1" smtClean="0"/>
              <a:t>і</a:t>
            </a:r>
            <a:r>
              <a:rPr lang="ru-RU" sz="2800" dirty="0" smtClean="0"/>
              <a:t> </a:t>
            </a:r>
            <a:r>
              <a:rPr lang="ru-RU" sz="2800" dirty="0" err="1" smtClean="0"/>
              <a:t>оголошення</a:t>
            </a:r>
            <a:r>
              <a:rPr lang="ru-RU" sz="2800" dirty="0" smtClean="0"/>
              <a:t> </a:t>
            </a:r>
            <a:r>
              <a:rPr lang="ru-RU" sz="2800" dirty="0" err="1" smtClean="0"/>
              <a:t>нової</a:t>
            </a:r>
            <a:r>
              <a:rPr lang="ru-RU" sz="2800" dirty="0" smtClean="0"/>
              <a:t> теми - 10 % часу </a:t>
            </a:r>
            <a:r>
              <a:rPr lang="ru-RU" sz="2800" dirty="0" err="1" smtClean="0"/>
              <a:t>від</a:t>
            </a:r>
            <a:r>
              <a:rPr lang="ru-RU" sz="2800" dirty="0" smtClean="0"/>
              <a:t> </a:t>
            </a:r>
            <a:r>
              <a:rPr lang="ru-RU" sz="2800" dirty="0" err="1" smtClean="0"/>
              <a:t>загальної</a:t>
            </a:r>
            <a:r>
              <a:rPr lang="ru-RU" sz="2800" dirty="0" smtClean="0"/>
              <a:t> </a:t>
            </a:r>
            <a:r>
              <a:rPr lang="ru-RU" sz="2800" dirty="0" err="1" smtClean="0"/>
              <a:t>тривалості</a:t>
            </a:r>
            <a:r>
              <a:rPr lang="ru-RU" sz="2800" dirty="0" smtClean="0"/>
              <a:t> уроку;</a:t>
            </a:r>
          </a:p>
          <a:p>
            <a:r>
              <a:rPr lang="ru-RU" sz="2800" dirty="0" smtClean="0"/>
              <a:t>2. </a:t>
            </a:r>
            <a:r>
              <a:rPr lang="ru-RU" sz="2800" dirty="0" err="1" smtClean="0"/>
              <a:t>Закріплення</a:t>
            </a:r>
            <a:r>
              <a:rPr lang="ru-RU" sz="2800" dirty="0" smtClean="0"/>
              <a:t> (</a:t>
            </a:r>
            <a:r>
              <a:rPr lang="ru-RU" sz="2800" dirty="0" err="1" smtClean="0"/>
              <a:t>повторення</a:t>
            </a:r>
            <a:r>
              <a:rPr lang="ru-RU" sz="2800" dirty="0" smtClean="0"/>
              <a:t> ) </a:t>
            </a:r>
            <a:r>
              <a:rPr lang="ru-RU" sz="2800" dirty="0" err="1" smtClean="0"/>
              <a:t>пройденого</a:t>
            </a:r>
            <a:r>
              <a:rPr lang="ru-RU" sz="2800" dirty="0" smtClean="0"/>
              <a:t> - 20 % часу </a:t>
            </a:r>
            <a:r>
              <a:rPr lang="ru-RU" sz="2800" dirty="0" err="1" smtClean="0"/>
              <a:t>від</a:t>
            </a:r>
            <a:r>
              <a:rPr lang="ru-RU" sz="2800" dirty="0" smtClean="0"/>
              <a:t> </a:t>
            </a:r>
            <a:r>
              <a:rPr lang="ru-RU" sz="2800" dirty="0" err="1" smtClean="0"/>
              <a:t>загальної</a:t>
            </a:r>
            <a:r>
              <a:rPr lang="ru-RU" sz="2800" dirty="0" smtClean="0"/>
              <a:t> </a:t>
            </a:r>
            <a:r>
              <a:rPr lang="ru-RU" sz="2800" dirty="0" err="1" smtClean="0"/>
              <a:t>тривалості</a:t>
            </a:r>
            <a:r>
              <a:rPr lang="ru-RU" sz="2800" dirty="0" smtClean="0"/>
              <a:t> уроку;</a:t>
            </a:r>
          </a:p>
          <a:p>
            <a:r>
              <a:rPr lang="ru-RU" sz="2800" dirty="0" smtClean="0"/>
              <a:t>3. </a:t>
            </a:r>
            <a:r>
              <a:rPr lang="ru-RU" sz="2800" dirty="0" err="1" smtClean="0"/>
              <a:t>Вивчення</a:t>
            </a:r>
            <a:r>
              <a:rPr lang="ru-RU" sz="2800" dirty="0" smtClean="0"/>
              <a:t> нового </a:t>
            </a:r>
            <a:r>
              <a:rPr lang="ru-RU" sz="2800" dirty="0" err="1" smtClean="0"/>
              <a:t>матеріалу</a:t>
            </a:r>
            <a:r>
              <a:rPr lang="ru-RU" sz="2800" dirty="0" smtClean="0"/>
              <a:t> - 50 % часу </a:t>
            </a:r>
            <a:r>
              <a:rPr lang="ru-RU" sz="2800" dirty="0" err="1" smtClean="0"/>
              <a:t>від</a:t>
            </a:r>
            <a:r>
              <a:rPr lang="ru-RU" sz="2800" dirty="0" smtClean="0"/>
              <a:t> </a:t>
            </a:r>
            <a:r>
              <a:rPr lang="ru-RU" sz="2800" dirty="0" err="1" smtClean="0"/>
              <a:t>загальної</a:t>
            </a:r>
            <a:r>
              <a:rPr lang="ru-RU" sz="2800" dirty="0" smtClean="0"/>
              <a:t> </a:t>
            </a:r>
            <a:r>
              <a:rPr lang="ru-RU" sz="2800" dirty="0" err="1" smtClean="0"/>
              <a:t>тривалості</a:t>
            </a:r>
            <a:r>
              <a:rPr lang="ru-RU" sz="2800" dirty="0" smtClean="0"/>
              <a:t> </a:t>
            </a:r>
            <a:r>
              <a:rPr lang="ru-RU" sz="2800" dirty="0" err="1" smtClean="0"/>
              <a:t>ypокa</a:t>
            </a:r>
            <a:r>
              <a:rPr lang="ru-RU" sz="2800" dirty="0" smtClean="0"/>
              <a:t>.</a:t>
            </a:r>
          </a:p>
          <a:p>
            <a:r>
              <a:rPr lang="ru-RU" sz="2800" dirty="0" smtClean="0"/>
              <a:t> 4. </a:t>
            </a:r>
            <a:r>
              <a:rPr lang="ru-RU" sz="2800" dirty="0" err="1" smtClean="0"/>
              <a:t>Оцінювання</a:t>
            </a:r>
            <a:r>
              <a:rPr lang="ru-RU" sz="2800" dirty="0" smtClean="0"/>
              <a:t> - 10 % часу </a:t>
            </a:r>
            <a:r>
              <a:rPr lang="ru-RU" sz="2800" dirty="0" err="1" smtClean="0"/>
              <a:t>від</a:t>
            </a:r>
            <a:r>
              <a:rPr lang="ru-RU" sz="2800" dirty="0" smtClean="0"/>
              <a:t> </a:t>
            </a:r>
            <a:r>
              <a:rPr lang="ru-RU" sz="2800" dirty="0" err="1" smtClean="0"/>
              <a:t>загальної</a:t>
            </a:r>
            <a:r>
              <a:rPr lang="ru-RU" sz="2800" dirty="0" smtClean="0"/>
              <a:t> </a:t>
            </a:r>
            <a:r>
              <a:rPr lang="ru-RU" sz="2800" dirty="0" err="1" smtClean="0"/>
              <a:t>тривалості</a:t>
            </a:r>
            <a:r>
              <a:rPr lang="ru-RU" sz="2800" dirty="0" smtClean="0"/>
              <a:t> уроку;</a:t>
            </a:r>
          </a:p>
          <a:p>
            <a:r>
              <a:rPr lang="ru-RU" sz="2800" dirty="0" smtClean="0"/>
              <a:t>5. </a:t>
            </a:r>
            <a:r>
              <a:rPr lang="ru-RU" sz="2800" dirty="0" err="1" smtClean="0"/>
              <a:t>Підведення</a:t>
            </a:r>
            <a:r>
              <a:rPr lang="ru-RU" sz="2800" dirty="0" smtClean="0"/>
              <a:t> </a:t>
            </a:r>
            <a:r>
              <a:rPr lang="ru-RU" sz="2800" dirty="0" err="1" smtClean="0"/>
              <a:t>підсумків</a:t>
            </a:r>
            <a:r>
              <a:rPr lang="ru-RU" sz="2800" dirty="0" smtClean="0"/>
              <a:t> </a:t>
            </a:r>
            <a:r>
              <a:rPr lang="ru-RU" sz="2800" dirty="0" err="1" smtClean="0"/>
              <a:t>урoка</a:t>
            </a:r>
            <a:r>
              <a:rPr lang="ru-RU" sz="2800" dirty="0" smtClean="0"/>
              <a:t> ( </a:t>
            </a:r>
            <a:r>
              <a:rPr lang="ru-RU" sz="2800" dirty="0" err="1" smtClean="0"/>
              <a:t>дебрифинг</a:t>
            </a:r>
            <a:r>
              <a:rPr lang="ru-RU" sz="2800" dirty="0" smtClean="0"/>
              <a:t> , </a:t>
            </a:r>
            <a:r>
              <a:rPr lang="ru-RU" sz="2800" dirty="0" err="1" smtClean="0"/>
              <a:t>рефлексія</a:t>
            </a:r>
            <a:r>
              <a:rPr lang="ru-RU" sz="2800" dirty="0" smtClean="0"/>
              <a:t> ) 10 % часу </a:t>
            </a:r>
            <a:r>
              <a:rPr lang="ru-RU" sz="2800" dirty="0" err="1" smtClean="0"/>
              <a:t>від</a:t>
            </a:r>
            <a:r>
              <a:rPr lang="ru-RU" sz="2800" dirty="0" smtClean="0"/>
              <a:t> </a:t>
            </a:r>
            <a:r>
              <a:rPr lang="ru-RU" sz="2800" dirty="0" err="1" smtClean="0"/>
              <a:t>загальної</a:t>
            </a:r>
            <a:r>
              <a:rPr lang="ru-RU" sz="2800" dirty="0" smtClean="0"/>
              <a:t> </a:t>
            </a:r>
            <a:r>
              <a:rPr lang="ru-RU" sz="2800" dirty="0" err="1" smtClean="0"/>
              <a:t>тривалості</a:t>
            </a:r>
            <a:r>
              <a:rPr lang="ru-RU" sz="2800" dirty="0" smtClean="0"/>
              <a:t> уроку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980728"/>
            <a:ext cx="5616624" cy="1800200"/>
          </a:xfrm>
        </p:spPr>
        <p:txBody>
          <a:bodyPr>
            <a:normAutofit fontScale="90000"/>
          </a:bodyPr>
          <a:lstStyle/>
          <a:p>
            <a:r>
              <a:rPr lang="ru-RU" sz="2200" i="1" dirty="0" err="1" smtClean="0">
                <a:latin typeface="+mn-lt"/>
              </a:rPr>
              <a:t>Світ</a:t>
            </a:r>
            <a:r>
              <a:rPr lang="ru-RU" sz="2200" i="1" dirty="0" smtClean="0">
                <a:latin typeface="+mn-lt"/>
              </a:rPr>
              <a:t>, у </a:t>
            </a:r>
            <a:r>
              <a:rPr lang="ru-RU" sz="2200" i="1" dirty="0" err="1" smtClean="0">
                <a:latin typeface="+mn-lt"/>
              </a:rPr>
              <a:t>якому</a:t>
            </a:r>
            <a:r>
              <a:rPr lang="ru-RU" sz="2200" i="1" dirty="0" smtClean="0">
                <a:latin typeface="+mn-lt"/>
              </a:rPr>
              <a:t> </a:t>
            </a:r>
            <a:r>
              <a:rPr lang="ru-RU" sz="2200" i="1" dirty="0" err="1" smtClean="0">
                <a:latin typeface="+mn-lt"/>
              </a:rPr>
              <a:t>житимуть</a:t>
            </a:r>
            <a:r>
              <a:rPr lang="ru-RU" sz="2200" i="1" dirty="0" smtClean="0">
                <a:latin typeface="+mn-lt"/>
              </a:rPr>
              <a:t> </a:t>
            </a:r>
            <a:r>
              <a:rPr lang="ru-RU" sz="2200" i="1" dirty="0" err="1" smtClean="0">
                <a:latin typeface="+mn-lt"/>
              </a:rPr>
              <a:t>наші</a:t>
            </a:r>
            <a:r>
              <a:rPr lang="ru-RU" sz="2200" i="1" dirty="0" smtClean="0">
                <a:latin typeface="+mn-lt"/>
              </a:rPr>
              <a:t> </a:t>
            </a:r>
            <a:r>
              <a:rPr lang="ru-RU" sz="2200" i="1" dirty="0" err="1" smtClean="0">
                <a:latin typeface="+mn-lt"/>
              </a:rPr>
              <a:t>діти</a:t>
            </a:r>
            <a:r>
              <a:rPr lang="ru-RU" sz="2200" i="1" dirty="0" smtClean="0">
                <a:latin typeface="+mn-lt"/>
              </a:rPr>
              <a:t>, </a:t>
            </a:r>
            <a:r>
              <a:rPr lang="ru-RU" sz="2200" dirty="0" smtClean="0">
                <a:latin typeface="+mn-lt"/>
              </a:rPr>
              <a:t/>
            </a:r>
            <a:br>
              <a:rPr lang="ru-RU" sz="2200" dirty="0" smtClean="0">
                <a:latin typeface="+mn-lt"/>
              </a:rPr>
            </a:br>
            <a:r>
              <a:rPr lang="ru-RU" sz="2200" i="1" dirty="0" err="1" smtClean="0">
                <a:latin typeface="+mn-lt"/>
              </a:rPr>
              <a:t>Зміниться</a:t>
            </a:r>
            <a:r>
              <a:rPr lang="ru-RU" sz="2200" i="1" dirty="0" smtClean="0">
                <a:latin typeface="+mn-lt"/>
              </a:rPr>
              <a:t> </a:t>
            </a:r>
            <a:r>
              <a:rPr lang="ru-RU" sz="2200" i="1" dirty="0" err="1" smtClean="0">
                <a:latin typeface="+mn-lt"/>
              </a:rPr>
              <a:t>у</a:t>
            </a:r>
            <a:r>
              <a:rPr lang="ru-RU" sz="2200" i="1" dirty="0" smtClean="0">
                <a:latin typeface="+mn-lt"/>
              </a:rPr>
              <a:t> </a:t>
            </a:r>
            <a:r>
              <a:rPr lang="ru-RU" sz="2200" i="1" dirty="0" err="1" smtClean="0">
                <a:latin typeface="+mn-lt"/>
              </a:rPr>
              <a:t>чотири</a:t>
            </a:r>
            <a:r>
              <a:rPr lang="ru-RU" sz="2200" i="1" dirty="0" smtClean="0">
                <a:latin typeface="+mn-lt"/>
              </a:rPr>
              <a:t> рази </a:t>
            </a:r>
            <a:r>
              <a:rPr lang="ru-RU" sz="2200" i="1" dirty="0" err="1" smtClean="0">
                <a:latin typeface="+mn-lt"/>
              </a:rPr>
              <a:t>швидше</a:t>
            </a:r>
            <a:r>
              <a:rPr lang="ru-RU" sz="2200" i="1" dirty="0" smtClean="0">
                <a:latin typeface="+mn-lt"/>
              </a:rPr>
              <a:t>, </a:t>
            </a:r>
            <a:r>
              <a:rPr lang="ru-RU" sz="2200" i="1" dirty="0" err="1" smtClean="0">
                <a:latin typeface="+mn-lt"/>
              </a:rPr>
              <a:t>аніж</a:t>
            </a:r>
            <a:r>
              <a:rPr lang="ru-RU" sz="2200" i="1" dirty="0" smtClean="0">
                <a:latin typeface="+mn-lt"/>
              </a:rPr>
              <a:t> </a:t>
            </a:r>
            <a:r>
              <a:rPr lang="ru-RU" sz="2200" i="1" dirty="0" err="1" smtClean="0">
                <a:latin typeface="+mn-lt"/>
              </a:rPr>
              <a:t>наші</a:t>
            </a:r>
            <a:r>
              <a:rPr lang="ru-RU" sz="2200" i="1" dirty="0" smtClean="0">
                <a:latin typeface="+mn-lt"/>
              </a:rPr>
              <a:t> </a:t>
            </a:r>
            <a:r>
              <a:rPr lang="ru-RU" sz="2200" i="1" dirty="0" err="1" smtClean="0">
                <a:latin typeface="+mn-lt"/>
              </a:rPr>
              <a:t>школи</a:t>
            </a:r>
            <a:r>
              <a:rPr lang="ru-RU" sz="2200" i="1" dirty="0" smtClean="0">
                <a:latin typeface="+mn-lt"/>
              </a:rPr>
              <a:t>. </a:t>
            </a:r>
            <a:r>
              <a:rPr lang="ru-RU" sz="2200" dirty="0" smtClean="0">
                <a:latin typeface="+mn-lt"/>
              </a:rPr>
              <a:t/>
            </a:r>
            <a:br>
              <a:rPr lang="ru-RU" sz="2200" dirty="0" smtClean="0">
                <a:latin typeface="+mn-lt"/>
              </a:rPr>
            </a:br>
            <a:r>
              <a:rPr lang="ru-RU" sz="2200" dirty="0" smtClean="0">
                <a:latin typeface="+mn-lt"/>
              </a:rPr>
              <a:t>                                                                    </a:t>
            </a:r>
            <a:r>
              <a:rPr lang="ru-RU" sz="2200" dirty="0" err="1" smtClean="0">
                <a:latin typeface="+mn-lt"/>
              </a:rPr>
              <a:t>Віллард</a:t>
            </a:r>
            <a:r>
              <a:rPr lang="ru-RU" sz="2200" dirty="0" smtClean="0">
                <a:latin typeface="+mn-lt"/>
              </a:rPr>
              <a:t> </a:t>
            </a:r>
            <a:r>
              <a:rPr lang="ru-RU" sz="2200" dirty="0" err="1" smtClean="0">
                <a:latin typeface="+mn-lt"/>
              </a:rPr>
              <a:t>Дагетт</a:t>
            </a:r>
            <a:r>
              <a:rPr lang="ru-RU" sz="2200" dirty="0" smtClean="0">
                <a:latin typeface="+mn-lt"/>
              </a:rPr>
              <a:t> </a:t>
            </a:r>
            <a:r>
              <a:rPr lang="ru-RU" dirty="0" smtClean="0"/>
              <a:t/>
            </a:r>
            <a:br>
              <a:rPr lang="ru-RU" dirty="0" smtClean="0"/>
            </a:br>
            <a:endParaRPr lang="ru-RU" dirty="0"/>
          </a:p>
        </p:txBody>
      </p:sp>
      <p:sp>
        <p:nvSpPr>
          <p:cNvPr id="3" name="Содержимое 2"/>
          <p:cNvSpPr>
            <a:spLocks noGrp="1"/>
          </p:cNvSpPr>
          <p:nvPr>
            <p:ph idx="1"/>
          </p:nvPr>
        </p:nvSpPr>
        <p:spPr/>
        <p:txBody>
          <a:bodyPr>
            <a:normAutofit lnSpcReduction="10000"/>
          </a:bodyPr>
          <a:lstStyle/>
          <a:p>
            <a:endParaRPr lang="uk-UA" dirty="0" smtClean="0"/>
          </a:p>
          <a:p>
            <a:endParaRPr lang="uk-UA" dirty="0" smtClean="0"/>
          </a:p>
          <a:p>
            <a:r>
              <a:rPr lang="uk-UA" sz="3200" b="1" dirty="0" smtClean="0"/>
              <a:t>  </a:t>
            </a:r>
            <a:r>
              <a:rPr lang="ru-RU" sz="3200" b="1" dirty="0" smtClean="0"/>
              <a:t>«Школа</a:t>
            </a:r>
            <a:r>
              <a:rPr lang="uk-UA" sz="3200" b="1" dirty="0" smtClean="0"/>
              <a:t> – </a:t>
            </a:r>
            <a:r>
              <a:rPr lang="ru-RU" sz="3200" b="1" dirty="0" err="1" smtClean="0"/>
              <a:t>це</a:t>
            </a:r>
            <a:r>
              <a:rPr lang="ru-RU" sz="3200" b="1" dirty="0" smtClean="0"/>
              <a:t> </a:t>
            </a:r>
            <a:r>
              <a:rPr lang="ru-RU" sz="3200" b="1" dirty="0" err="1" smtClean="0"/>
              <a:t>простір</a:t>
            </a:r>
            <a:r>
              <a:rPr lang="ru-RU" sz="3200" b="1" dirty="0" smtClean="0"/>
              <a:t> </a:t>
            </a:r>
            <a:r>
              <a:rPr lang="ru-RU" sz="3200" b="1" dirty="0" err="1" smtClean="0"/>
              <a:t>життя</a:t>
            </a:r>
            <a:r>
              <a:rPr lang="ru-RU" sz="3200" b="1" dirty="0" smtClean="0"/>
              <a:t> </a:t>
            </a:r>
            <a:r>
              <a:rPr lang="ru-RU" sz="3200" b="1" dirty="0" err="1" smtClean="0"/>
              <a:t>дитини</a:t>
            </a:r>
            <a:r>
              <a:rPr lang="ru-RU" sz="3200" b="1" dirty="0" smtClean="0"/>
              <a:t>; тут </a:t>
            </a:r>
            <a:r>
              <a:rPr lang="ru-RU" sz="3200" b="1" dirty="0" err="1" smtClean="0"/>
              <a:t>він</a:t>
            </a:r>
            <a:r>
              <a:rPr lang="ru-RU" sz="3200" b="1" dirty="0" smtClean="0"/>
              <a:t> не </a:t>
            </a:r>
            <a:r>
              <a:rPr lang="ru-RU" sz="3200" b="1" dirty="0" err="1" smtClean="0"/>
              <a:t>готується</a:t>
            </a:r>
            <a:r>
              <a:rPr lang="ru-RU" sz="3200" b="1" dirty="0" smtClean="0"/>
              <a:t> до </a:t>
            </a:r>
            <a:r>
              <a:rPr lang="ru-RU" sz="3200" b="1" dirty="0" err="1" smtClean="0"/>
              <a:t>життя</a:t>
            </a:r>
            <a:r>
              <a:rPr lang="ru-RU" sz="3200" b="1" dirty="0" smtClean="0"/>
              <a:t>, а </a:t>
            </a:r>
            <a:r>
              <a:rPr lang="ru-RU" sz="3200" b="1" dirty="0" err="1" smtClean="0"/>
              <a:t>повноцінно</a:t>
            </a:r>
            <a:r>
              <a:rPr lang="ru-RU" sz="3200" b="1" dirty="0" smtClean="0"/>
              <a:t> </a:t>
            </a:r>
            <a:r>
              <a:rPr lang="ru-RU" sz="3200" b="1" dirty="0" err="1" smtClean="0"/>
              <a:t>живе</a:t>
            </a:r>
            <a:r>
              <a:rPr lang="ru-RU" sz="3200" b="1" dirty="0" smtClean="0"/>
              <a:t>, </a:t>
            </a:r>
            <a:r>
              <a:rPr lang="ru-RU" sz="3200" b="1" dirty="0" err="1" smtClean="0"/>
              <a:t>і</a:t>
            </a:r>
            <a:r>
              <a:rPr lang="ru-RU" sz="3200" b="1" dirty="0" smtClean="0"/>
              <a:t> тому вся </a:t>
            </a:r>
            <a:r>
              <a:rPr lang="ru-RU" sz="3200" b="1" dirty="0" err="1" smtClean="0"/>
              <a:t>діяльність</a:t>
            </a:r>
            <a:r>
              <a:rPr lang="ru-RU" sz="3200" b="1" dirty="0" smtClean="0"/>
              <a:t> </a:t>
            </a:r>
            <a:r>
              <a:rPr lang="ru-RU" sz="3200" b="1" dirty="0" err="1" smtClean="0"/>
              <a:t>навчального</a:t>
            </a:r>
            <a:r>
              <a:rPr lang="ru-RU" sz="3200" b="1" dirty="0" smtClean="0"/>
              <a:t> закладу </a:t>
            </a:r>
            <a:r>
              <a:rPr lang="ru-RU" sz="3200" b="1" dirty="0" err="1" smtClean="0"/>
              <a:t>будується</a:t>
            </a:r>
            <a:r>
              <a:rPr lang="ru-RU" sz="3200" b="1" dirty="0" smtClean="0"/>
              <a:t> так, </a:t>
            </a:r>
            <a:r>
              <a:rPr lang="ru-RU" sz="3200" b="1" dirty="0" err="1" smtClean="0"/>
              <a:t>щоб</a:t>
            </a:r>
            <a:r>
              <a:rPr lang="ru-RU" sz="3200" b="1" dirty="0" smtClean="0"/>
              <a:t> </a:t>
            </a:r>
            <a:r>
              <a:rPr lang="ru-RU" sz="3200" b="1" dirty="0" err="1" smtClean="0"/>
              <a:t>сприяти</a:t>
            </a:r>
            <a:r>
              <a:rPr lang="ru-RU" sz="3200" b="1" dirty="0" smtClean="0"/>
              <a:t> </a:t>
            </a:r>
            <a:r>
              <a:rPr lang="ru-RU" sz="3200" b="1" dirty="0" err="1" smtClean="0"/>
              <a:t>становленню</a:t>
            </a:r>
            <a:r>
              <a:rPr lang="ru-RU" sz="3200" b="1" dirty="0" smtClean="0"/>
              <a:t> </a:t>
            </a:r>
            <a:r>
              <a:rPr lang="ru-RU" sz="3200" b="1" dirty="0" err="1" smtClean="0"/>
              <a:t>особистості</a:t>
            </a:r>
            <a:r>
              <a:rPr lang="ru-RU" sz="3200" b="1" dirty="0" smtClean="0"/>
              <a:t> як </a:t>
            </a:r>
            <a:r>
              <a:rPr lang="ru-RU" sz="3200" b="1" dirty="0" err="1" smtClean="0"/>
              <a:t>творця</a:t>
            </a:r>
            <a:r>
              <a:rPr lang="ru-RU" sz="3200" b="1" dirty="0" smtClean="0"/>
              <a:t> </a:t>
            </a:r>
            <a:r>
              <a:rPr lang="ru-RU" sz="3200" b="1" dirty="0" err="1" smtClean="0"/>
              <a:t>і</a:t>
            </a:r>
            <a:r>
              <a:rPr lang="ru-RU" sz="3200" b="1" dirty="0" smtClean="0"/>
              <a:t> </a:t>
            </a:r>
            <a:r>
              <a:rPr lang="ru-RU" sz="3200" b="1" dirty="0" err="1" smtClean="0"/>
              <a:t>проектувальника</a:t>
            </a:r>
            <a:r>
              <a:rPr lang="ru-RU" sz="3200" b="1" dirty="0" smtClean="0"/>
              <a:t> </a:t>
            </a:r>
            <a:r>
              <a:rPr lang="ru-RU" sz="3200" b="1" dirty="0" err="1" smtClean="0"/>
              <a:t>власного</a:t>
            </a:r>
            <a:r>
              <a:rPr lang="ru-RU" sz="3200" b="1" dirty="0" smtClean="0"/>
              <a:t> </a:t>
            </a:r>
            <a:r>
              <a:rPr lang="ru-RU" sz="3200" b="1" dirty="0" err="1" smtClean="0"/>
              <a:t>життя</a:t>
            </a:r>
            <a:r>
              <a:rPr lang="ru-RU" sz="3200" b="1" dirty="0" smtClean="0"/>
              <a:t> »</a:t>
            </a:r>
            <a:r>
              <a:rPr lang="uk-UA" sz="3200" b="1" dirty="0" smtClean="0"/>
              <a:t>                    </a:t>
            </a:r>
            <a:endParaRPr lang="ru-RU" sz="32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04664"/>
            <a:ext cx="7239000" cy="6051072"/>
          </a:xfrm>
        </p:spPr>
        <p:txBody>
          <a:bodyPr/>
          <a:lstStyle/>
          <a:p>
            <a:r>
              <a:rPr lang="ru-RU" sz="3600" dirty="0" err="1" smtClean="0"/>
              <a:t>Інтерактивне</a:t>
            </a:r>
            <a:r>
              <a:rPr lang="ru-RU" sz="3600" dirty="0" smtClean="0"/>
              <a:t> </a:t>
            </a:r>
            <a:r>
              <a:rPr lang="ru-RU" sz="3600" dirty="0" err="1" smtClean="0"/>
              <a:t>навчання</a:t>
            </a:r>
            <a:r>
              <a:rPr lang="ru-RU" sz="3600" dirty="0" smtClean="0"/>
              <a:t> </a:t>
            </a:r>
            <a:r>
              <a:rPr lang="ru-RU" sz="3600" dirty="0" err="1" smtClean="0"/>
              <a:t>допомагає</a:t>
            </a:r>
            <a:r>
              <a:rPr lang="ru-RU" sz="3600" dirty="0" smtClean="0"/>
              <a:t> </a:t>
            </a:r>
            <a:r>
              <a:rPr lang="ru-RU" sz="3600" dirty="0" err="1" smtClean="0"/>
              <a:t>дитині</a:t>
            </a:r>
            <a:r>
              <a:rPr lang="ru-RU" sz="3600" dirty="0" smtClean="0"/>
              <a:t> не </a:t>
            </a:r>
            <a:r>
              <a:rPr lang="ru-RU" sz="3600" dirty="0" err="1" smtClean="0"/>
              <a:t>тільки</a:t>
            </a:r>
            <a:r>
              <a:rPr lang="ru-RU" sz="3600" dirty="0" smtClean="0"/>
              <a:t> </a:t>
            </a:r>
            <a:r>
              <a:rPr lang="ru-RU" sz="3600" dirty="0" err="1" smtClean="0"/>
              <a:t>вчитися</a:t>
            </a:r>
            <a:r>
              <a:rPr lang="ru-RU" sz="3600" dirty="0" smtClean="0"/>
              <a:t>, а </a:t>
            </a:r>
            <a:r>
              <a:rPr lang="ru-RU" sz="3600" dirty="0" err="1" smtClean="0"/>
              <a:t>й</a:t>
            </a:r>
            <a:r>
              <a:rPr lang="ru-RU" sz="3600" dirty="0" smtClean="0"/>
              <a:t> </a:t>
            </a:r>
            <a:r>
              <a:rPr lang="ru-RU" sz="3600" dirty="0" err="1" smtClean="0"/>
              <a:t>жити</a:t>
            </a:r>
            <a:r>
              <a:rPr lang="ru-RU" sz="3600" dirty="0" smtClean="0"/>
              <a:t>. Таким чином, </a:t>
            </a:r>
            <a:r>
              <a:rPr lang="ru-RU" sz="3600" dirty="0" err="1" smtClean="0"/>
              <a:t>інтерактивне</a:t>
            </a:r>
            <a:r>
              <a:rPr lang="ru-RU" sz="3600" dirty="0" smtClean="0"/>
              <a:t> </a:t>
            </a:r>
            <a:r>
              <a:rPr lang="ru-RU" sz="3600" dirty="0" err="1" smtClean="0"/>
              <a:t>навчання</a:t>
            </a:r>
            <a:r>
              <a:rPr lang="ru-RU" sz="3600" dirty="0" smtClean="0"/>
              <a:t> – </a:t>
            </a:r>
            <a:r>
              <a:rPr lang="ru-RU" sz="3600" dirty="0" err="1" smtClean="0"/>
              <a:t>безсумнівно</a:t>
            </a:r>
            <a:r>
              <a:rPr lang="ru-RU" sz="3600" dirty="0" smtClean="0"/>
              <a:t>, </a:t>
            </a:r>
            <a:r>
              <a:rPr lang="ru-RU" sz="3600" dirty="0" err="1" smtClean="0"/>
              <a:t>цікаве</a:t>
            </a:r>
            <a:r>
              <a:rPr lang="ru-RU" sz="3600" dirty="0" smtClean="0"/>
              <a:t>, </a:t>
            </a:r>
            <a:r>
              <a:rPr lang="ru-RU" sz="3600" dirty="0" err="1" smtClean="0"/>
              <a:t>творче</a:t>
            </a:r>
            <a:r>
              <a:rPr lang="ru-RU" sz="3600" dirty="0" smtClean="0"/>
              <a:t>,</a:t>
            </a:r>
            <a:endParaRPr lang="en-US" sz="3600" dirty="0" smtClean="0"/>
          </a:p>
          <a:p>
            <a:r>
              <a:rPr lang="ru-RU" sz="3600" dirty="0" smtClean="0"/>
              <a:t> </a:t>
            </a:r>
            <a:r>
              <a:rPr lang="ru-RU" sz="3600" dirty="0" err="1" smtClean="0"/>
              <a:t>перспективний</a:t>
            </a:r>
            <a:r>
              <a:rPr lang="ru-RU" sz="3600" dirty="0" smtClean="0"/>
              <a:t> </a:t>
            </a:r>
            <a:r>
              <a:rPr lang="ru-RU" sz="3600" dirty="0" err="1" smtClean="0"/>
              <a:t>напрямок</a:t>
            </a:r>
            <a:r>
              <a:rPr lang="ru-RU" sz="3600" dirty="0" smtClean="0"/>
              <a:t> </a:t>
            </a:r>
            <a:r>
              <a:rPr lang="ru-RU" sz="3600" dirty="0" err="1" smtClean="0"/>
              <a:t>педагогіки</a:t>
            </a:r>
            <a:r>
              <a:rPr lang="ru-RU" sz="3600" dirty="0" smtClean="0"/>
              <a:t> .</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5629240"/>
          </a:xfrm>
        </p:spPr>
        <p:txBody>
          <a:bodyPr>
            <a:noAutofit/>
          </a:bodyPr>
          <a:lstStyle/>
          <a:p>
            <a:r>
              <a:rPr lang="ru-RU" sz="2400" dirty="0" err="1" smtClean="0"/>
              <a:t>Виходячи</a:t>
            </a:r>
            <a:r>
              <a:rPr lang="ru-RU" sz="2400" dirty="0" smtClean="0"/>
              <a:t> </a:t>
            </a:r>
            <a:r>
              <a:rPr lang="ru-RU" sz="2400" dirty="0" err="1" smtClean="0"/>
              <a:t>з</a:t>
            </a:r>
            <a:r>
              <a:rPr lang="ru-RU" sz="2400" dirty="0" smtClean="0"/>
              <a:t> </a:t>
            </a:r>
            <a:r>
              <a:rPr lang="ru-RU" sz="2400" dirty="0" err="1" smtClean="0"/>
              <a:t>вищесказаного</a:t>
            </a:r>
            <a:r>
              <a:rPr lang="ru-RU" sz="2400" dirty="0" smtClean="0"/>
              <a:t> </a:t>
            </a:r>
            <a:r>
              <a:rPr lang="ru-RU" sz="2400" dirty="0" err="1" smtClean="0"/>
              <a:t>можна</a:t>
            </a:r>
            <a:r>
              <a:rPr lang="ru-RU" sz="2400" dirty="0" smtClean="0"/>
              <a:t> </a:t>
            </a:r>
            <a:r>
              <a:rPr lang="ru-RU" sz="2400" dirty="0" err="1" smtClean="0"/>
              <a:t>сформулювати</a:t>
            </a:r>
            <a:r>
              <a:rPr lang="ru-RU" sz="2400" dirty="0" smtClean="0"/>
              <a:t> кредо </a:t>
            </a:r>
            <a:r>
              <a:rPr lang="ru-RU" sz="2400" dirty="0" err="1" smtClean="0"/>
              <a:t>інтерактивного</a:t>
            </a:r>
            <a:r>
              <a:rPr lang="ru-RU" sz="2400" dirty="0" smtClean="0"/>
              <a:t> </a:t>
            </a:r>
            <a:r>
              <a:rPr lang="ru-RU" sz="2400" dirty="0" err="1" smtClean="0"/>
              <a:t>навчання</a:t>
            </a:r>
            <a:r>
              <a:rPr lang="ru-RU" sz="2400" dirty="0" smtClean="0"/>
              <a:t>, </a:t>
            </a:r>
            <a:r>
              <a:rPr lang="ru-RU" sz="2400" dirty="0" err="1" smtClean="0"/>
              <a:t>дещо</a:t>
            </a:r>
            <a:r>
              <a:rPr lang="ru-RU" sz="2400" dirty="0" smtClean="0"/>
              <a:t> </a:t>
            </a:r>
            <a:r>
              <a:rPr lang="ru-RU" sz="2400" dirty="0" err="1" smtClean="0"/>
              <a:t>змінивши</a:t>
            </a:r>
            <a:r>
              <a:rPr lang="ru-RU" sz="2400" dirty="0" smtClean="0"/>
              <a:t> слова великого </a:t>
            </a:r>
            <a:r>
              <a:rPr lang="ru-RU" sz="2400" dirty="0" err="1" smtClean="0"/>
              <a:t>китайського</a:t>
            </a:r>
            <a:r>
              <a:rPr lang="ru-RU" sz="2400" dirty="0" smtClean="0"/>
              <a:t> педагога </a:t>
            </a:r>
            <a:r>
              <a:rPr lang="ru-RU" sz="2400" dirty="0" err="1" smtClean="0"/>
              <a:t>Конфуція</a:t>
            </a:r>
            <a:r>
              <a:rPr lang="ru-RU" sz="2400" dirty="0" smtClean="0"/>
              <a:t>:</a:t>
            </a:r>
            <a:br>
              <a:rPr lang="ru-RU" sz="2400" dirty="0" smtClean="0"/>
            </a:br>
            <a:r>
              <a:rPr lang="ru-RU" sz="2400" dirty="0" smtClean="0"/>
              <a:t> Те, </a:t>
            </a:r>
            <a:r>
              <a:rPr lang="ru-RU" sz="2400" dirty="0" err="1" smtClean="0"/>
              <a:t>що</a:t>
            </a:r>
            <a:r>
              <a:rPr lang="ru-RU" sz="2400" dirty="0" smtClean="0"/>
              <a:t> я чую, я </a:t>
            </a:r>
            <a:r>
              <a:rPr lang="ru-RU" sz="2400" dirty="0" err="1" smtClean="0"/>
              <a:t>забуваю</a:t>
            </a:r>
            <a:r>
              <a:rPr lang="ru-RU" sz="2400" dirty="0" smtClean="0"/>
              <a:t> .</a:t>
            </a:r>
            <a:br>
              <a:rPr lang="ru-RU" sz="2400" dirty="0" smtClean="0"/>
            </a:br>
            <a:r>
              <a:rPr lang="ru-RU" sz="2400" dirty="0" smtClean="0"/>
              <a:t> Те, </a:t>
            </a:r>
            <a:r>
              <a:rPr lang="ru-RU" sz="2400" dirty="0" err="1" smtClean="0"/>
              <a:t>що</a:t>
            </a:r>
            <a:r>
              <a:rPr lang="ru-RU" sz="2400" dirty="0" smtClean="0"/>
              <a:t> я </a:t>
            </a:r>
            <a:r>
              <a:rPr lang="ru-RU" sz="2400" dirty="0" err="1" smtClean="0"/>
              <a:t>бачу</a:t>
            </a:r>
            <a:r>
              <a:rPr lang="ru-RU" sz="2400" dirty="0" smtClean="0"/>
              <a:t> </a:t>
            </a:r>
            <a:r>
              <a:rPr lang="ru-RU" sz="2400" dirty="0" err="1" smtClean="0"/>
              <a:t>і</a:t>
            </a:r>
            <a:r>
              <a:rPr lang="ru-RU" sz="2400" dirty="0" smtClean="0"/>
              <a:t> чую, я </a:t>
            </a:r>
            <a:r>
              <a:rPr lang="ru-RU" sz="2400" dirty="0" err="1" smtClean="0"/>
              <a:t>трохи</a:t>
            </a:r>
            <a:r>
              <a:rPr lang="ru-RU" sz="2400" dirty="0" smtClean="0"/>
              <a:t> </a:t>
            </a:r>
            <a:r>
              <a:rPr lang="ru-RU" sz="2400" dirty="0" err="1" smtClean="0"/>
              <a:t>пам'ятаю</a:t>
            </a:r>
            <a:r>
              <a:rPr lang="ru-RU" sz="2400" dirty="0" smtClean="0"/>
              <a:t>.</a:t>
            </a:r>
            <a:br>
              <a:rPr lang="ru-RU" sz="2400" dirty="0" smtClean="0"/>
            </a:br>
            <a:r>
              <a:rPr lang="ru-RU" sz="2400" dirty="0" smtClean="0"/>
              <a:t> Те, </a:t>
            </a:r>
            <a:r>
              <a:rPr lang="ru-RU" sz="2400" dirty="0" err="1" smtClean="0"/>
              <a:t>що</a:t>
            </a:r>
            <a:r>
              <a:rPr lang="ru-RU" sz="2400" dirty="0" smtClean="0"/>
              <a:t> я чую, </a:t>
            </a:r>
            <a:r>
              <a:rPr lang="ru-RU" sz="2400" dirty="0" err="1" smtClean="0"/>
              <a:t>бачу</a:t>
            </a:r>
            <a:r>
              <a:rPr lang="ru-RU" sz="2400" dirty="0" smtClean="0"/>
              <a:t> </a:t>
            </a:r>
            <a:r>
              <a:rPr lang="ru-RU" sz="2400" dirty="0" err="1" smtClean="0"/>
              <a:t>і</a:t>
            </a:r>
            <a:r>
              <a:rPr lang="ru-RU" sz="2400" dirty="0" smtClean="0"/>
              <a:t> </a:t>
            </a:r>
            <a:r>
              <a:rPr lang="ru-RU" sz="2400" dirty="0" err="1" smtClean="0"/>
              <a:t>обговорюю</a:t>
            </a:r>
            <a:r>
              <a:rPr lang="ru-RU" sz="2400" dirty="0" smtClean="0"/>
              <a:t>, я починаю </a:t>
            </a:r>
            <a:r>
              <a:rPr lang="ru-RU" sz="2400" dirty="0" err="1" smtClean="0"/>
              <a:t>розуміти</a:t>
            </a:r>
            <a:r>
              <a:rPr lang="ru-RU" sz="2400" dirty="0" smtClean="0"/>
              <a:t>.</a:t>
            </a:r>
            <a:br>
              <a:rPr lang="ru-RU" sz="2400" dirty="0" smtClean="0"/>
            </a:br>
            <a:r>
              <a:rPr lang="ru-RU" sz="2400" dirty="0" smtClean="0"/>
              <a:t> Коли я чую, </a:t>
            </a:r>
            <a:r>
              <a:rPr lang="ru-RU" sz="2400" dirty="0" err="1" smtClean="0"/>
              <a:t>бачу</a:t>
            </a:r>
            <a:r>
              <a:rPr lang="ru-RU" sz="2400" dirty="0" smtClean="0"/>
              <a:t>, </a:t>
            </a:r>
            <a:r>
              <a:rPr lang="ru-RU" sz="2400" dirty="0" err="1" smtClean="0"/>
              <a:t>обговорюю</a:t>
            </a:r>
            <a:r>
              <a:rPr lang="ru-RU" sz="2400" dirty="0" smtClean="0"/>
              <a:t> </a:t>
            </a:r>
            <a:r>
              <a:rPr lang="ru-RU" sz="2400" dirty="0" err="1" smtClean="0"/>
              <a:t>й</a:t>
            </a:r>
            <a:r>
              <a:rPr lang="ru-RU" sz="2400" dirty="0" smtClean="0"/>
              <a:t> </a:t>
            </a:r>
            <a:r>
              <a:rPr lang="ru-RU" sz="2400" dirty="0" err="1" smtClean="0"/>
              <a:t>роблю</a:t>
            </a:r>
            <a:r>
              <a:rPr lang="ru-RU" sz="2400" dirty="0" smtClean="0"/>
              <a:t>, я </a:t>
            </a:r>
            <a:r>
              <a:rPr lang="ru-RU" sz="2400" dirty="0" err="1" smtClean="0"/>
              <a:t>здобуваю</a:t>
            </a:r>
            <a:r>
              <a:rPr lang="ru-RU" sz="2400" dirty="0" smtClean="0"/>
              <a:t> </a:t>
            </a:r>
            <a:r>
              <a:rPr lang="ru-RU" sz="2400" dirty="0" err="1" smtClean="0"/>
              <a:t>знання</a:t>
            </a:r>
            <a:r>
              <a:rPr lang="ru-RU" sz="2400" dirty="0" smtClean="0"/>
              <a:t> </a:t>
            </a:r>
            <a:r>
              <a:rPr lang="ru-RU" sz="2400" dirty="0" err="1" smtClean="0"/>
              <a:t>і</a:t>
            </a:r>
            <a:r>
              <a:rPr lang="ru-RU" sz="2400" dirty="0" smtClean="0"/>
              <a:t> </a:t>
            </a:r>
            <a:r>
              <a:rPr lang="ru-RU" sz="2400" dirty="0" err="1" smtClean="0"/>
              <a:t>навички</a:t>
            </a:r>
            <a:r>
              <a:rPr lang="ru-RU" sz="2400" dirty="0" smtClean="0"/>
              <a:t>.</a:t>
            </a:r>
            <a:br>
              <a:rPr lang="ru-RU" sz="2400" dirty="0" smtClean="0"/>
            </a:br>
            <a:r>
              <a:rPr lang="ru-RU" sz="2400" dirty="0" smtClean="0"/>
              <a:t> Коли я передаю </a:t>
            </a:r>
            <a:r>
              <a:rPr lang="ru-RU" sz="2400" dirty="0" err="1" smtClean="0"/>
              <a:t>знання</a:t>
            </a:r>
            <a:r>
              <a:rPr lang="ru-RU" sz="2400" dirty="0" smtClean="0"/>
              <a:t> </a:t>
            </a:r>
            <a:r>
              <a:rPr lang="ru-RU" sz="2400" dirty="0" err="1" smtClean="0"/>
              <a:t>іншим</a:t>
            </a:r>
            <a:r>
              <a:rPr lang="ru-RU" sz="2400" dirty="0" smtClean="0"/>
              <a:t>, я стаю </a:t>
            </a:r>
            <a:r>
              <a:rPr lang="ru-RU" sz="2400" dirty="0" err="1" smtClean="0"/>
              <a:t>майстром</a:t>
            </a:r>
            <a:r>
              <a:rPr lang="ru-RU" sz="2400" dirty="0" smtClean="0"/>
              <a:t>.</a:t>
            </a:r>
            <a:br>
              <a:rPr lang="ru-RU" sz="2400" dirty="0" smtClean="0"/>
            </a:br>
            <a:endParaRPr lang="ru-RU" sz="2400" dirty="0"/>
          </a:p>
        </p:txBody>
      </p:sp>
      <p:sp>
        <p:nvSpPr>
          <p:cNvPr id="3" name="Содержимое 2"/>
          <p:cNvSpPr>
            <a:spLocks noGrp="1"/>
          </p:cNvSpPr>
          <p:nvPr>
            <p:ph idx="1"/>
          </p:nvPr>
        </p:nvSpPr>
        <p:spPr/>
        <p:txBody>
          <a:bodyPr/>
          <a:lstStyle/>
          <a:p>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214282" y="142852"/>
            <a:ext cx="7786742" cy="6313511"/>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836712"/>
            <a:ext cx="7239000" cy="5619024"/>
          </a:xfrm>
        </p:spPr>
        <p:txBody>
          <a:bodyPr>
            <a:normAutofit lnSpcReduction="10000"/>
          </a:bodyPr>
          <a:lstStyle/>
          <a:p>
            <a:r>
              <a:rPr lang="ru-RU" b="1" dirty="0" smtClean="0"/>
              <a:t>З </a:t>
            </a:r>
            <a:r>
              <a:rPr lang="ru-RU" sz="2800" b="1" dirty="0" err="1" smtClean="0"/>
              <a:t>позицій</a:t>
            </a:r>
            <a:r>
              <a:rPr lang="ru-RU" sz="2800" b="1" dirty="0" smtClean="0"/>
              <a:t> </a:t>
            </a:r>
            <a:r>
              <a:rPr lang="ru-RU" sz="2800" b="1" dirty="0" err="1" smtClean="0"/>
              <a:t>сьогоднішнього</a:t>
            </a:r>
            <a:r>
              <a:rPr lang="ru-RU" sz="2800" b="1" dirty="0" smtClean="0"/>
              <a:t> дня </a:t>
            </a:r>
            <a:r>
              <a:rPr lang="ru-RU" sz="2800" b="1" dirty="0" err="1" smtClean="0"/>
              <a:t>завдання</a:t>
            </a:r>
            <a:r>
              <a:rPr lang="ru-RU" sz="2800" b="1" dirty="0" smtClean="0"/>
              <a:t> </a:t>
            </a:r>
            <a:r>
              <a:rPr lang="ru-RU" sz="2800" b="1" dirty="0" err="1" smtClean="0"/>
              <a:t>сучасного</a:t>
            </a:r>
            <a:r>
              <a:rPr lang="ru-RU" sz="2800" b="1" dirty="0" smtClean="0"/>
              <a:t> </a:t>
            </a:r>
            <a:r>
              <a:rPr lang="ru-RU" sz="2800" b="1" dirty="0" err="1" smtClean="0"/>
              <a:t>вчителя</a:t>
            </a:r>
            <a:r>
              <a:rPr lang="ru-RU" sz="2800" b="1" dirty="0" smtClean="0"/>
              <a:t> </a:t>
            </a:r>
            <a:r>
              <a:rPr lang="uk-UA" sz="2800" b="1" dirty="0" smtClean="0"/>
              <a:t>– </a:t>
            </a:r>
            <a:r>
              <a:rPr lang="ru-RU" sz="2800" b="1" dirty="0" smtClean="0"/>
              <a:t>не </a:t>
            </a:r>
            <a:r>
              <a:rPr lang="ru-RU" sz="2800" b="1" dirty="0" err="1" smtClean="0"/>
              <a:t>підносити</a:t>
            </a:r>
            <a:r>
              <a:rPr lang="ru-RU" sz="2800" b="1" dirty="0" smtClean="0"/>
              <a:t> </a:t>
            </a:r>
            <a:r>
              <a:rPr lang="ru-RU" sz="2800" b="1" dirty="0" err="1" smtClean="0"/>
              <a:t>знання</a:t>
            </a:r>
            <a:r>
              <a:rPr lang="ru-RU" sz="2800" b="1" dirty="0" smtClean="0"/>
              <a:t> школярам, а  </a:t>
            </a:r>
            <a:r>
              <a:rPr lang="ru-RU" sz="2800" b="1" dirty="0" err="1" smtClean="0"/>
              <a:t>створити</a:t>
            </a:r>
            <a:r>
              <a:rPr lang="ru-RU" sz="2800" b="1" dirty="0" smtClean="0"/>
              <a:t> </a:t>
            </a:r>
            <a:r>
              <a:rPr lang="ru-RU" sz="2800" b="1" dirty="0" err="1" smtClean="0"/>
              <a:t>мотивацію</a:t>
            </a:r>
            <a:r>
              <a:rPr lang="ru-RU" sz="2800" b="1" dirty="0" smtClean="0"/>
              <a:t> </a:t>
            </a:r>
            <a:r>
              <a:rPr lang="ru-RU" sz="2800" b="1" dirty="0" err="1" smtClean="0"/>
              <a:t>і</a:t>
            </a:r>
            <a:r>
              <a:rPr lang="ru-RU" sz="2800" b="1" dirty="0" smtClean="0"/>
              <a:t> </a:t>
            </a:r>
            <a:r>
              <a:rPr lang="ru-RU" sz="2800" b="1" dirty="0" err="1" smtClean="0"/>
              <a:t>сформувати</a:t>
            </a:r>
            <a:r>
              <a:rPr lang="ru-RU" sz="2800" b="1" dirty="0" smtClean="0"/>
              <a:t> комплекс </a:t>
            </a:r>
            <a:r>
              <a:rPr lang="ru-RU" sz="2800" b="1" dirty="0" err="1" smtClean="0"/>
              <a:t>умінь</a:t>
            </a:r>
            <a:r>
              <a:rPr lang="ru-RU" sz="2800" b="1" dirty="0" smtClean="0"/>
              <a:t> </a:t>
            </a:r>
            <a:r>
              <a:rPr lang="ru-RU" sz="2800" b="1" dirty="0" err="1" smtClean="0"/>
              <a:t>вчити</a:t>
            </a:r>
            <a:r>
              <a:rPr lang="ru-RU" sz="2800" b="1" dirty="0" smtClean="0"/>
              <a:t> самого себе. </a:t>
            </a:r>
            <a:r>
              <a:rPr lang="ru-RU" sz="2800" b="1" dirty="0" err="1" smtClean="0"/>
              <a:t>Співпраця</a:t>
            </a:r>
            <a:r>
              <a:rPr lang="ru-RU" sz="2800" b="1" dirty="0" smtClean="0"/>
              <a:t> </a:t>
            </a:r>
            <a:r>
              <a:rPr lang="ru-RU" sz="2800" b="1" dirty="0" err="1" smtClean="0"/>
              <a:t>вчителя</a:t>
            </a:r>
            <a:r>
              <a:rPr lang="ru-RU" sz="2800" b="1" dirty="0" smtClean="0"/>
              <a:t> </a:t>
            </a:r>
            <a:r>
              <a:rPr lang="ru-RU" sz="2800" b="1" dirty="0" err="1" smtClean="0"/>
              <a:t>і</a:t>
            </a:r>
            <a:r>
              <a:rPr lang="ru-RU" sz="2800" b="1" dirty="0" smtClean="0"/>
              <a:t> </a:t>
            </a:r>
            <a:r>
              <a:rPr lang="ru-RU" sz="2800" b="1" dirty="0" err="1" smtClean="0"/>
              <a:t>учня</a:t>
            </a:r>
            <a:r>
              <a:rPr lang="ru-RU" sz="2800" b="1" dirty="0" smtClean="0"/>
              <a:t> </a:t>
            </a:r>
            <a:r>
              <a:rPr lang="ru-RU" sz="2800" b="1" dirty="0" err="1" smtClean="0"/>
              <a:t>передбачає</a:t>
            </a:r>
            <a:r>
              <a:rPr lang="ru-RU" sz="2800" b="1" dirty="0" smtClean="0"/>
              <a:t> </a:t>
            </a:r>
            <a:r>
              <a:rPr lang="ru-RU" sz="2800" b="1" dirty="0" err="1" smtClean="0"/>
              <a:t>знання</a:t>
            </a:r>
            <a:r>
              <a:rPr lang="ru-RU" sz="2800" b="1" dirty="0" smtClean="0"/>
              <a:t> </a:t>
            </a:r>
            <a:r>
              <a:rPr lang="ru-RU" sz="2800" b="1" dirty="0" err="1" smtClean="0"/>
              <a:t>і</a:t>
            </a:r>
            <a:r>
              <a:rPr lang="ru-RU" sz="2800" b="1" dirty="0" smtClean="0"/>
              <a:t> </a:t>
            </a:r>
            <a:r>
              <a:rPr lang="ru-RU" sz="2800" b="1" dirty="0" err="1" smtClean="0"/>
              <a:t>вміння</a:t>
            </a:r>
            <a:r>
              <a:rPr lang="ru-RU" sz="2800" b="1" dirty="0" smtClean="0"/>
              <a:t> педагога </a:t>
            </a:r>
            <a:r>
              <a:rPr lang="ru-RU" sz="2800" b="1" dirty="0" err="1" smtClean="0"/>
              <a:t>дозувати</a:t>
            </a:r>
            <a:r>
              <a:rPr lang="ru-RU" sz="2800" b="1" dirty="0" smtClean="0"/>
              <a:t> </a:t>
            </a:r>
            <a:r>
              <a:rPr lang="ru-RU" sz="2800" b="1" dirty="0" err="1" smtClean="0"/>
              <a:t>і</a:t>
            </a:r>
            <a:r>
              <a:rPr lang="ru-RU" sz="2800" b="1" dirty="0" smtClean="0"/>
              <a:t> </a:t>
            </a:r>
            <a:r>
              <a:rPr lang="ru-RU" sz="2800" b="1" dirty="0" err="1" smtClean="0"/>
              <a:t>направляти</a:t>
            </a:r>
            <a:r>
              <a:rPr lang="ru-RU" sz="2800" b="1" dirty="0" smtClean="0"/>
              <a:t> </a:t>
            </a:r>
            <a:r>
              <a:rPr lang="ru-RU" sz="2800" b="1" dirty="0" err="1" smtClean="0"/>
              <a:t>самостійність</a:t>
            </a:r>
            <a:r>
              <a:rPr lang="ru-RU" sz="2800" b="1" dirty="0" smtClean="0"/>
              <a:t>, </a:t>
            </a:r>
            <a:r>
              <a:rPr lang="ru-RU" sz="2800" b="1" dirty="0" err="1" smtClean="0"/>
              <a:t>надану</a:t>
            </a:r>
            <a:r>
              <a:rPr lang="ru-RU" sz="2800" b="1" dirty="0" smtClean="0"/>
              <a:t> </a:t>
            </a:r>
            <a:r>
              <a:rPr lang="ru-RU" sz="2800" b="1" dirty="0" err="1" smtClean="0"/>
              <a:t>школяреві</a:t>
            </a:r>
            <a:r>
              <a:rPr lang="ru-RU" sz="2800" b="1" dirty="0" smtClean="0"/>
              <a:t>, яка в </a:t>
            </a:r>
            <a:r>
              <a:rPr lang="ru-RU" sz="2800" b="1" dirty="0" err="1" smtClean="0"/>
              <a:t>кінцевому</a:t>
            </a:r>
            <a:r>
              <a:rPr lang="ru-RU" sz="2800" b="1" dirty="0" smtClean="0"/>
              <a:t> </a:t>
            </a:r>
            <a:r>
              <a:rPr lang="ru-RU" sz="2800" b="1" dirty="0" err="1" smtClean="0"/>
              <a:t>підсумку</a:t>
            </a:r>
            <a:r>
              <a:rPr lang="ru-RU" sz="2800" b="1" dirty="0" smtClean="0"/>
              <a:t> </a:t>
            </a:r>
            <a:r>
              <a:rPr lang="ru-RU" sz="2800" b="1" dirty="0" err="1" smtClean="0"/>
              <a:t>веде</a:t>
            </a:r>
            <a:r>
              <a:rPr lang="ru-RU" sz="2800" b="1" dirty="0" smtClean="0"/>
              <a:t> до </a:t>
            </a:r>
            <a:r>
              <a:rPr lang="ru-RU" sz="2800" b="1" dirty="0" err="1" smtClean="0"/>
              <a:t>цілепокладання</a:t>
            </a:r>
            <a:r>
              <a:rPr lang="ru-RU" sz="2800" b="1" dirty="0" smtClean="0"/>
              <a:t>, </a:t>
            </a:r>
            <a:r>
              <a:rPr lang="ru-RU" sz="2800" b="1" dirty="0" err="1" smtClean="0"/>
              <a:t>автономізації</a:t>
            </a:r>
            <a:r>
              <a:rPr lang="ru-RU" sz="2800" b="1" dirty="0" smtClean="0"/>
              <a:t> </a:t>
            </a:r>
            <a:r>
              <a:rPr lang="ru-RU" sz="2800" b="1" dirty="0" err="1" smtClean="0"/>
              <a:t>його</a:t>
            </a:r>
            <a:r>
              <a:rPr lang="ru-RU" sz="2800" b="1" dirty="0" smtClean="0"/>
              <a:t> </a:t>
            </a:r>
            <a:r>
              <a:rPr lang="ru-RU" sz="2800" b="1" dirty="0" err="1" smtClean="0"/>
              <a:t>пізнавальної</a:t>
            </a:r>
            <a:r>
              <a:rPr lang="ru-RU" sz="2800" b="1" dirty="0" smtClean="0"/>
              <a:t> </a:t>
            </a:r>
            <a:r>
              <a:rPr lang="ru-RU" sz="2800" b="1" dirty="0" err="1" smtClean="0"/>
              <a:t>діяльності</a:t>
            </a:r>
            <a:r>
              <a:rPr lang="ru-RU" sz="2800" b="1" dirty="0" smtClean="0"/>
              <a:t>, як </a:t>
            </a:r>
            <a:r>
              <a:rPr lang="ru-RU" sz="2800" b="1" dirty="0" err="1" smtClean="0"/>
              <a:t>основи</a:t>
            </a:r>
            <a:r>
              <a:rPr lang="ru-RU" sz="2800" b="1" dirty="0" smtClean="0"/>
              <a:t> </a:t>
            </a:r>
            <a:r>
              <a:rPr lang="ru-RU" sz="2800" b="1" dirty="0" err="1" smtClean="0"/>
              <a:t>особистісного</a:t>
            </a:r>
            <a:r>
              <a:rPr lang="ru-RU" sz="2800" b="1" dirty="0" smtClean="0"/>
              <a:t> </a:t>
            </a:r>
            <a:r>
              <a:rPr lang="ru-RU" sz="2800" b="1" dirty="0" err="1" smtClean="0"/>
              <a:t>становлення</a:t>
            </a:r>
            <a:r>
              <a:rPr lang="ru-RU" sz="2800" b="1" dirty="0" smtClean="0"/>
              <a:t>.</a:t>
            </a:r>
          </a:p>
          <a:p>
            <a:endParaRPr lang="ru-RU"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764704"/>
            <a:ext cx="7239000" cy="5691032"/>
          </a:xfrm>
        </p:spPr>
        <p:txBody>
          <a:bodyPr/>
          <a:lstStyle/>
          <a:p>
            <a:r>
              <a:rPr lang="uk-UA" sz="3200" b="1" dirty="0" smtClean="0"/>
              <a:t>В умовах оновлення та модернізації сучасної освіти, спрямованої на підвищення якості навчання школярів, необхідно визначити пріоритетні напрямки педагогічної діяльності – виховання, навчання і розвиток особистості школяра .</a:t>
            </a:r>
            <a:endParaRPr lang="ru-RU" sz="3200" b="1"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95536" y="260648"/>
            <a:ext cx="7200800" cy="5904656"/>
          </a:xfrm>
        </p:spPr>
        <p:txBody>
          <a:bodyPr>
            <a:normAutofit lnSpcReduction="10000"/>
          </a:bodyPr>
          <a:lstStyle/>
          <a:p>
            <a:r>
              <a:rPr lang="ru-RU" sz="3200" b="1" dirty="0" err="1" smtClean="0"/>
              <a:t>Реалізація</a:t>
            </a:r>
            <a:r>
              <a:rPr lang="ru-RU" sz="3200" b="1" dirty="0" smtClean="0"/>
              <a:t> </a:t>
            </a:r>
            <a:r>
              <a:rPr lang="ru-RU" sz="3200" b="1" dirty="0" err="1" smtClean="0"/>
              <a:t>цих</a:t>
            </a:r>
            <a:r>
              <a:rPr lang="ru-RU" sz="3200" b="1" dirty="0" smtClean="0"/>
              <a:t> </a:t>
            </a:r>
            <a:r>
              <a:rPr lang="ru-RU" sz="3200" b="1" dirty="0" err="1" smtClean="0"/>
              <a:t>напрямків</a:t>
            </a:r>
            <a:r>
              <a:rPr lang="ru-RU" sz="3200" b="1" dirty="0" smtClean="0"/>
              <a:t> </a:t>
            </a:r>
            <a:r>
              <a:rPr lang="ru-RU" sz="3200" b="1" dirty="0" err="1" smtClean="0"/>
              <a:t>сприяє</a:t>
            </a:r>
            <a:r>
              <a:rPr lang="ru-RU" sz="3200" b="1" dirty="0" smtClean="0"/>
              <a:t> </a:t>
            </a:r>
            <a:r>
              <a:rPr lang="ru-RU" sz="3200" b="1" dirty="0" err="1" smtClean="0"/>
              <a:t>вирішенню</a:t>
            </a:r>
            <a:r>
              <a:rPr lang="ru-RU" sz="3200" b="1" dirty="0" smtClean="0"/>
              <a:t> </a:t>
            </a:r>
            <a:r>
              <a:rPr lang="ru-RU" sz="3200" b="1" dirty="0" err="1" smtClean="0"/>
              <a:t>завдань</a:t>
            </a:r>
            <a:r>
              <a:rPr lang="ru-RU" sz="3200" b="1" dirty="0" smtClean="0"/>
              <a:t>:</a:t>
            </a:r>
          </a:p>
          <a:p>
            <a:r>
              <a:rPr lang="ru-RU" sz="3200" b="1" dirty="0" smtClean="0"/>
              <a:t> </a:t>
            </a:r>
            <a:r>
              <a:rPr lang="ru-RU" sz="3200" b="1" i="1" dirty="0" smtClean="0"/>
              <a:t>а) </a:t>
            </a:r>
            <a:r>
              <a:rPr lang="ru-RU" sz="3200" b="1" i="1" dirty="0" err="1" smtClean="0"/>
              <a:t>створення</a:t>
            </a:r>
            <a:r>
              <a:rPr lang="ru-RU" sz="3200" b="1" i="1" dirty="0" smtClean="0"/>
              <a:t> </a:t>
            </a:r>
            <a:r>
              <a:rPr lang="ru-RU" sz="3200" b="1" i="1" dirty="0" err="1" smtClean="0"/>
              <a:t>оптимальних</a:t>
            </a:r>
            <a:r>
              <a:rPr lang="ru-RU" sz="3200" b="1" i="1" dirty="0" smtClean="0"/>
              <a:t> умов для </a:t>
            </a:r>
            <a:r>
              <a:rPr lang="ru-RU" sz="3200" b="1" i="1" dirty="0" err="1" smtClean="0"/>
              <a:t>успішного</a:t>
            </a:r>
            <a:r>
              <a:rPr lang="ru-RU" sz="3200" b="1" i="1" dirty="0" smtClean="0"/>
              <a:t> </a:t>
            </a:r>
            <a:r>
              <a:rPr lang="ru-RU" sz="3200" b="1" i="1" dirty="0" err="1" smtClean="0"/>
              <a:t>навчання</a:t>
            </a:r>
            <a:r>
              <a:rPr lang="ru-RU" sz="3200" b="1" i="1" dirty="0" smtClean="0"/>
              <a:t> кожного </a:t>
            </a:r>
            <a:r>
              <a:rPr lang="ru-RU" sz="3200" b="1" i="1" dirty="0" err="1" smtClean="0"/>
              <a:t>учня</a:t>
            </a:r>
            <a:r>
              <a:rPr lang="ru-RU" sz="3200" b="1" i="1" dirty="0" smtClean="0"/>
              <a:t>;</a:t>
            </a:r>
            <a:endParaRPr lang="ru-RU" sz="3200" b="1" dirty="0" smtClean="0"/>
          </a:p>
          <a:p>
            <a:r>
              <a:rPr lang="ru-RU" sz="3200" b="1" i="1" dirty="0" smtClean="0"/>
              <a:t>б) </a:t>
            </a:r>
            <a:r>
              <a:rPr lang="ru-RU" sz="3200" b="1" i="1" dirty="0" err="1" smtClean="0"/>
              <a:t>формування</a:t>
            </a:r>
            <a:r>
              <a:rPr lang="ru-RU" sz="3200" b="1" i="1" dirty="0" smtClean="0"/>
              <a:t> </a:t>
            </a:r>
            <a:r>
              <a:rPr lang="ru-RU" sz="3200" b="1" i="1" dirty="0" err="1" smtClean="0"/>
              <a:t>творчих</a:t>
            </a:r>
            <a:r>
              <a:rPr lang="ru-RU" sz="3200" b="1" i="1" dirty="0" smtClean="0"/>
              <a:t> </a:t>
            </a:r>
            <a:r>
              <a:rPr lang="ru-RU" sz="3200" b="1" i="1" dirty="0" err="1" smtClean="0"/>
              <a:t>здібностей</a:t>
            </a:r>
            <a:r>
              <a:rPr lang="ru-RU" sz="3200" b="1" i="1" dirty="0" smtClean="0"/>
              <a:t> </a:t>
            </a:r>
            <a:r>
              <a:rPr lang="ru-RU" sz="3200" b="1" i="1" dirty="0" err="1" smtClean="0"/>
              <a:t>дітей</a:t>
            </a:r>
            <a:r>
              <a:rPr lang="ru-RU" sz="3200" b="1" i="1" dirty="0" smtClean="0"/>
              <a:t> на уроках </a:t>
            </a:r>
            <a:r>
              <a:rPr lang="ru-RU" sz="3200" b="1" i="1" dirty="0" err="1" smtClean="0"/>
              <a:t>і</a:t>
            </a:r>
            <a:r>
              <a:rPr lang="ru-RU" sz="3200" b="1" i="1" dirty="0" smtClean="0"/>
              <a:t> в </a:t>
            </a:r>
            <a:r>
              <a:rPr lang="ru-RU" sz="3200" b="1" i="1" dirty="0" err="1" smtClean="0"/>
              <a:t>позаурочній</a:t>
            </a:r>
            <a:r>
              <a:rPr lang="ru-RU" sz="3200" b="1" i="1" dirty="0" smtClean="0"/>
              <a:t> </a:t>
            </a:r>
            <a:r>
              <a:rPr lang="ru-RU" sz="3200" b="1" i="1" dirty="0" err="1" smtClean="0"/>
              <a:t>діяльності</a:t>
            </a:r>
            <a:r>
              <a:rPr lang="ru-RU" sz="3200" b="1" i="1" dirty="0" smtClean="0"/>
              <a:t>;</a:t>
            </a:r>
            <a:endParaRPr lang="ru-RU" sz="3200" b="1" dirty="0" smtClean="0"/>
          </a:p>
          <a:p>
            <a:r>
              <a:rPr lang="ru-RU" sz="3200" b="1" i="1" dirty="0" smtClean="0"/>
              <a:t> в) </a:t>
            </a:r>
            <a:r>
              <a:rPr lang="ru-RU" sz="3200" b="1" i="1" dirty="0" err="1" smtClean="0"/>
              <a:t>розвиток</a:t>
            </a:r>
            <a:r>
              <a:rPr lang="ru-RU" sz="3200" b="1" i="1" dirty="0" smtClean="0"/>
              <a:t> </a:t>
            </a:r>
            <a:r>
              <a:rPr lang="ru-RU" sz="3200" b="1" i="1" dirty="0" err="1" smtClean="0"/>
              <a:t>розумового</a:t>
            </a:r>
            <a:r>
              <a:rPr lang="ru-RU" sz="3200" b="1" i="1" dirty="0" smtClean="0"/>
              <a:t> </a:t>
            </a:r>
            <a:r>
              <a:rPr lang="ru-RU" sz="3200" b="1" i="1" dirty="0" err="1" smtClean="0"/>
              <a:t>потенціалу</a:t>
            </a:r>
            <a:r>
              <a:rPr lang="ru-RU" sz="3200" b="1" i="1" dirty="0" smtClean="0"/>
              <a:t> </a:t>
            </a:r>
            <a:r>
              <a:rPr lang="ru-RU" sz="3200" b="1" i="1" dirty="0" err="1" smtClean="0"/>
              <a:t>дітей</a:t>
            </a:r>
            <a:r>
              <a:rPr lang="ru-RU" sz="3200" b="1" i="1" dirty="0" smtClean="0"/>
              <a:t> за </a:t>
            </a:r>
            <a:r>
              <a:rPr lang="ru-RU" sz="3200" b="1" i="1" dirty="0" err="1" smtClean="0"/>
              <a:t>допомогою</a:t>
            </a:r>
            <a:r>
              <a:rPr lang="ru-RU" sz="3200" b="1" i="1" dirty="0" smtClean="0"/>
              <a:t> </a:t>
            </a:r>
            <a:r>
              <a:rPr lang="ru-RU" sz="3200" b="1" i="1" dirty="0" err="1" smtClean="0"/>
              <a:t>залучення</a:t>
            </a:r>
            <a:r>
              <a:rPr lang="ru-RU" sz="3200" b="1" i="1" dirty="0" smtClean="0"/>
              <a:t> </a:t>
            </a:r>
            <a:r>
              <a:rPr lang="ru-RU" sz="3200" b="1" i="1" dirty="0" err="1" smtClean="0"/>
              <a:t>учнів</a:t>
            </a:r>
            <a:r>
              <a:rPr lang="ru-RU" sz="3200" b="1" i="1" dirty="0" smtClean="0"/>
              <a:t> у </a:t>
            </a:r>
            <a:r>
              <a:rPr lang="ru-RU" sz="3200" b="1" i="1" dirty="0" err="1" smtClean="0"/>
              <a:t>науково</a:t>
            </a:r>
            <a:r>
              <a:rPr lang="ru-RU" sz="3200" b="1" i="1" dirty="0" smtClean="0"/>
              <a:t> - </a:t>
            </a:r>
            <a:r>
              <a:rPr lang="ru-RU" sz="3200" b="1" i="1" dirty="0" err="1" smtClean="0"/>
              <a:t>дослідну</a:t>
            </a:r>
            <a:r>
              <a:rPr lang="ru-RU" sz="3200" b="1" i="1" dirty="0" smtClean="0"/>
              <a:t> </a:t>
            </a:r>
            <a:r>
              <a:rPr lang="ru-RU" sz="3200" b="1" i="1" dirty="0" err="1" smtClean="0"/>
              <a:t>діяльність</a:t>
            </a:r>
            <a:r>
              <a:rPr lang="ru-RU" sz="3200" b="1" i="1" dirty="0" smtClean="0"/>
              <a:t> .</a:t>
            </a:r>
            <a:endParaRPr lang="ru-RU" sz="3200" b="1" dirty="0" smtClean="0"/>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cstate="print"/>
          <a:srcRect/>
          <a:stretch>
            <a:fillRect/>
          </a:stretch>
        </p:blipFill>
        <p:spPr bwMode="auto">
          <a:xfrm>
            <a:off x="845608" y="1052736"/>
            <a:ext cx="6462184" cy="5403627"/>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6923112" cy="2376264"/>
          </a:xfrm>
        </p:spPr>
        <p:txBody>
          <a:bodyPr>
            <a:normAutofit fontScale="90000"/>
          </a:bodyPr>
          <a:lstStyle/>
          <a:p>
            <a:r>
              <a:rPr lang="ru-RU" sz="2800" b="0" dirty="0" smtClean="0"/>
              <a:t>Проблема в тому, як </a:t>
            </a:r>
            <a:r>
              <a:rPr lang="ru-RU" sz="2800" b="0" dirty="0" err="1" smtClean="0"/>
              <a:t>здійснити</a:t>
            </a:r>
            <a:r>
              <a:rPr lang="ru-RU" sz="2800" b="0" dirty="0" smtClean="0"/>
              <a:t> все </a:t>
            </a:r>
            <a:r>
              <a:rPr lang="ru-RU" sz="2800" b="0" dirty="0" err="1" smtClean="0"/>
              <a:t>це</a:t>
            </a:r>
            <a:r>
              <a:rPr lang="ru-RU" sz="2800" b="0" dirty="0" smtClean="0"/>
              <a:t>  на </a:t>
            </a:r>
            <a:r>
              <a:rPr lang="ru-RU" sz="2800" b="0" dirty="0" err="1" smtClean="0"/>
              <a:t>практиці</a:t>
            </a:r>
            <a:r>
              <a:rPr lang="ru-RU" sz="2800" b="0" dirty="0" smtClean="0"/>
              <a:t> – </a:t>
            </a:r>
            <a:r>
              <a:rPr lang="ru-RU" sz="2800" b="0" dirty="0" err="1" smtClean="0"/>
              <a:t>на</a:t>
            </a:r>
            <a:r>
              <a:rPr lang="ru-RU" sz="2800" b="0" dirty="0" smtClean="0"/>
              <a:t> тому самому </a:t>
            </a:r>
            <a:r>
              <a:rPr lang="ru-RU" sz="2800" b="0" dirty="0" err="1" smtClean="0"/>
              <a:t>щоденному</a:t>
            </a:r>
            <a:r>
              <a:rPr lang="ru-RU" sz="2800" b="0" dirty="0" smtClean="0"/>
              <a:t> </a:t>
            </a:r>
            <a:r>
              <a:rPr lang="ru-RU" sz="2800" b="0" dirty="0" err="1" smtClean="0"/>
              <a:t>уроці</a:t>
            </a:r>
            <a:r>
              <a:rPr lang="ru-RU" sz="2800" b="0" dirty="0" smtClean="0"/>
              <a:t>. І тут на </a:t>
            </a:r>
            <a:r>
              <a:rPr lang="ru-RU" sz="2800" b="0" dirty="0" err="1" smtClean="0"/>
              <a:t>допомогу</a:t>
            </a:r>
            <a:r>
              <a:rPr lang="ru-RU" sz="2800" b="0" dirty="0" smtClean="0"/>
              <a:t> </a:t>
            </a:r>
            <a:r>
              <a:rPr lang="ru-RU" sz="2800" b="0" dirty="0" err="1" smtClean="0"/>
              <a:t>приходять</a:t>
            </a:r>
            <a:r>
              <a:rPr lang="ru-RU" sz="2800" b="0" dirty="0" smtClean="0"/>
              <a:t> </a:t>
            </a:r>
            <a:r>
              <a:rPr lang="ru-RU" sz="2800" b="0" dirty="0" err="1" smtClean="0"/>
              <a:t>інтерактивні</a:t>
            </a:r>
            <a:r>
              <a:rPr lang="ru-RU" sz="2800" b="0" dirty="0" smtClean="0"/>
              <a:t> </a:t>
            </a:r>
            <a:r>
              <a:rPr lang="ru-RU" sz="2800" b="0" dirty="0" err="1" smtClean="0"/>
              <a:t>форми</a:t>
            </a:r>
            <a:r>
              <a:rPr lang="ru-RU" sz="2800" b="0" dirty="0" smtClean="0"/>
              <a:t>.</a:t>
            </a:r>
            <a:r>
              <a:rPr lang="ru-RU" sz="2000" b="0" dirty="0" smtClean="0"/>
              <a:t/>
            </a:r>
            <a:br>
              <a:rPr lang="ru-RU" sz="2000" b="0" dirty="0" smtClean="0"/>
            </a:br>
            <a:endParaRPr lang="ru-RU" sz="2000" b="0" dirty="0"/>
          </a:p>
        </p:txBody>
      </p:sp>
      <p:sp>
        <p:nvSpPr>
          <p:cNvPr id="3" name="Содержимое 2"/>
          <p:cNvSpPr>
            <a:spLocks noGrp="1"/>
          </p:cNvSpPr>
          <p:nvPr>
            <p:ph idx="1"/>
          </p:nvPr>
        </p:nvSpPr>
        <p:spPr>
          <a:xfrm>
            <a:off x="457200" y="2636912"/>
            <a:ext cx="6995120" cy="3818824"/>
          </a:xfrm>
        </p:spPr>
        <p:txBody>
          <a:bodyPr/>
          <a:lstStyle/>
          <a:p>
            <a:r>
              <a:rPr lang="ru-RU" sz="3200" b="1" dirty="0" err="1" smtClean="0"/>
              <a:t>Методичні</a:t>
            </a:r>
            <a:r>
              <a:rPr lang="ru-RU" sz="3200" b="1" dirty="0" smtClean="0"/>
              <a:t> </a:t>
            </a:r>
            <a:r>
              <a:rPr lang="ru-RU" sz="3200" b="1" dirty="0" err="1" smtClean="0"/>
              <a:t>підходи</a:t>
            </a:r>
            <a:r>
              <a:rPr lang="ru-RU" sz="3200" b="1" dirty="0" smtClean="0"/>
              <a:t> до </a:t>
            </a:r>
            <a:r>
              <a:rPr lang="ru-RU" sz="3200" b="1" dirty="0" err="1" smtClean="0"/>
              <a:t>навчання</a:t>
            </a:r>
            <a:r>
              <a:rPr lang="ru-RU" sz="3200" b="1" dirty="0" smtClean="0"/>
              <a:t> </a:t>
            </a:r>
            <a:r>
              <a:rPr lang="ru-RU" sz="3200" b="1" dirty="0" err="1" smtClean="0"/>
              <a:t>можна</a:t>
            </a:r>
            <a:r>
              <a:rPr lang="ru-RU" sz="3200" b="1" dirty="0" smtClean="0"/>
              <a:t> </a:t>
            </a:r>
            <a:r>
              <a:rPr lang="ru-RU" sz="3200" b="1" dirty="0" err="1" smtClean="0"/>
              <a:t>поділити</a:t>
            </a:r>
            <a:r>
              <a:rPr lang="ru-RU" sz="3200" b="1" dirty="0" smtClean="0"/>
              <a:t> на три </a:t>
            </a:r>
            <a:r>
              <a:rPr lang="ru-RU" sz="3200" b="1" dirty="0" err="1" smtClean="0"/>
              <a:t>групи</a:t>
            </a:r>
            <a:r>
              <a:rPr lang="ru-RU" sz="3200" b="1" dirty="0" smtClean="0"/>
              <a:t>:</a:t>
            </a:r>
          </a:p>
          <a:p>
            <a:r>
              <a:rPr lang="ru-RU" sz="3200" b="1" dirty="0" smtClean="0"/>
              <a:t>1. </a:t>
            </a:r>
            <a:r>
              <a:rPr lang="ru-RU" sz="3200" b="1" dirty="0" err="1" smtClean="0"/>
              <a:t>Пасивні</a:t>
            </a:r>
            <a:r>
              <a:rPr lang="ru-RU" sz="3200" b="1" dirty="0" smtClean="0"/>
              <a:t> </a:t>
            </a:r>
            <a:r>
              <a:rPr lang="ru-RU" sz="3200" b="1" dirty="0" err="1" smtClean="0"/>
              <a:t>методи</a:t>
            </a:r>
            <a:r>
              <a:rPr lang="ru-RU" sz="3200" b="1" dirty="0" smtClean="0"/>
              <a:t>;</a:t>
            </a:r>
          </a:p>
          <a:p>
            <a:r>
              <a:rPr lang="ru-RU" sz="3200" b="1" dirty="0" smtClean="0"/>
              <a:t>2. </a:t>
            </a:r>
            <a:r>
              <a:rPr lang="ru-RU" sz="3200" b="1" dirty="0" err="1" smtClean="0"/>
              <a:t>Активні</a:t>
            </a:r>
            <a:r>
              <a:rPr lang="ru-RU" sz="3200" b="1" dirty="0" smtClean="0"/>
              <a:t> </a:t>
            </a:r>
            <a:r>
              <a:rPr lang="ru-RU" sz="3200" b="1" dirty="0" err="1" smtClean="0"/>
              <a:t>методи</a:t>
            </a:r>
            <a:r>
              <a:rPr lang="ru-RU" sz="3200" b="1" dirty="0" smtClean="0"/>
              <a:t>;</a:t>
            </a:r>
          </a:p>
          <a:p>
            <a:r>
              <a:rPr lang="ru-RU" sz="3200" b="1" dirty="0" smtClean="0"/>
              <a:t>3. </a:t>
            </a:r>
            <a:r>
              <a:rPr lang="ru-RU" sz="3200" b="1" dirty="0" err="1" smtClean="0"/>
              <a:t>Інтерактивні</a:t>
            </a:r>
            <a:r>
              <a:rPr lang="ru-RU" sz="3200" b="1" dirty="0" smtClean="0"/>
              <a:t> </a:t>
            </a:r>
            <a:r>
              <a:rPr lang="ru-RU" sz="3200" b="1" dirty="0" err="1" smtClean="0"/>
              <a:t>методи</a:t>
            </a:r>
            <a:r>
              <a:rPr lang="ru-RU" sz="3200" b="1" dirty="0" smtClean="0"/>
              <a:t> .</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7211144" cy="1440160"/>
          </a:xfrm>
        </p:spPr>
        <p:txBody>
          <a:bodyPr>
            <a:noAutofit/>
          </a:bodyPr>
          <a:lstStyle/>
          <a:p>
            <a:r>
              <a:rPr lang="ru-RU" sz="2800" b="0" i="1" dirty="0" err="1" smtClean="0"/>
              <a:t>Поняття</a:t>
            </a:r>
            <a:r>
              <a:rPr lang="ru-RU" sz="2800" b="0" i="1" dirty="0" smtClean="0"/>
              <a:t> " </a:t>
            </a:r>
            <a:r>
              <a:rPr lang="ru-RU" sz="2800" b="0" i="1" dirty="0" err="1" smtClean="0"/>
              <a:t>інтерактивні</a:t>
            </a:r>
            <a:r>
              <a:rPr lang="ru-RU" sz="2800" b="0" i="1" dirty="0" smtClean="0"/>
              <a:t> </a:t>
            </a:r>
            <a:r>
              <a:rPr lang="ru-RU" sz="2800" b="0" i="1" dirty="0" err="1" smtClean="0"/>
              <a:t>методи</a:t>
            </a:r>
            <a:r>
              <a:rPr lang="ru-RU" sz="2800" b="0" i="1" dirty="0" smtClean="0"/>
              <a:t>      </a:t>
            </a:r>
            <a:r>
              <a:rPr lang="ru-RU" sz="2800" b="0" i="1" dirty="0" err="1" smtClean="0"/>
              <a:t>навчання</a:t>
            </a:r>
            <a:r>
              <a:rPr lang="ru-RU" sz="2800" b="0" i="1" dirty="0" smtClean="0"/>
              <a:t> "</a:t>
            </a:r>
            <a:r>
              <a:rPr lang="ru-RU" sz="2800" b="0" dirty="0" smtClean="0"/>
              <a:t/>
            </a:r>
            <a:br>
              <a:rPr lang="ru-RU" sz="2800" b="0" dirty="0" smtClean="0"/>
            </a:br>
            <a:endParaRPr lang="ru-RU" sz="2800" b="0" dirty="0"/>
          </a:p>
        </p:txBody>
      </p:sp>
      <p:sp>
        <p:nvSpPr>
          <p:cNvPr id="3" name="Содержимое 2"/>
          <p:cNvSpPr>
            <a:spLocks noGrp="1"/>
          </p:cNvSpPr>
          <p:nvPr>
            <p:ph idx="1"/>
          </p:nvPr>
        </p:nvSpPr>
        <p:spPr>
          <a:xfrm>
            <a:off x="457200" y="2060848"/>
            <a:ext cx="7211144" cy="4394888"/>
          </a:xfrm>
        </p:spPr>
        <p:txBody>
          <a:bodyPr/>
          <a:lstStyle/>
          <a:p>
            <a:r>
              <a:rPr lang="ru-RU" b="1" dirty="0" smtClean="0"/>
              <a:t> </a:t>
            </a:r>
            <a:r>
              <a:rPr lang="ru-RU" sz="3200" b="1" i="1" dirty="0" err="1" smtClean="0"/>
              <a:t>Під</a:t>
            </a:r>
            <a:r>
              <a:rPr lang="ru-RU" sz="3200" b="1" i="1" dirty="0" smtClean="0"/>
              <a:t> </a:t>
            </a:r>
            <a:r>
              <a:rPr lang="ru-RU" sz="3200" b="1" i="1" dirty="0" err="1" smtClean="0"/>
              <a:t>інтерактивними</a:t>
            </a:r>
            <a:r>
              <a:rPr lang="ru-RU" sz="3200" b="1" i="1" dirty="0" smtClean="0"/>
              <a:t> методами </a:t>
            </a:r>
            <a:r>
              <a:rPr lang="ru-RU" sz="3200" b="1" i="1" dirty="0" err="1" smtClean="0"/>
              <a:t>розуміється</a:t>
            </a:r>
            <a:r>
              <a:rPr lang="ru-RU" sz="3200" b="1" i="1" dirty="0" smtClean="0"/>
              <a:t> система правил </a:t>
            </a:r>
            <a:r>
              <a:rPr lang="ru-RU" sz="3200" b="1" i="1" dirty="0" err="1" smtClean="0"/>
              <a:t>взаємодії</a:t>
            </a:r>
            <a:r>
              <a:rPr lang="ru-RU" sz="3200" b="1" i="1" dirty="0" smtClean="0"/>
              <a:t> </a:t>
            </a:r>
            <a:r>
              <a:rPr lang="ru-RU" sz="3200" b="1" i="1" dirty="0" err="1" smtClean="0"/>
              <a:t>вчителя</a:t>
            </a:r>
            <a:r>
              <a:rPr lang="ru-RU" sz="3200" b="1" i="1" dirty="0" smtClean="0"/>
              <a:t> та </a:t>
            </a:r>
            <a:r>
              <a:rPr lang="ru-RU" sz="3200" b="1" i="1" dirty="0" err="1" smtClean="0"/>
              <a:t>учнів</a:t>
            </a:r>
            <a:r>
              <a:rPr lang="ru-RU" sz="3200" b="1" i="1" dirty="0" smtClean="0"/>
              <a:t> у </a:t>
            </a:r>
            <a:r>
              <a:rPr lang="ru-RU" sz="3200" b="1" i="1" dirty="0" err="1" smtClean="0"/>
              <a:t>формі</a:t>
            </a:r>
            <a:r>
              <a:rPr lang="ru-RU" sz="3200" b="1" i="1" dirty="0" smtClean="0"/>
              <a:t> </a:t>
            </a:r>
            <a:r>
              <a:rPr lang="ru-RU" sz="3200" b="1" i="1" dirty="0" err="1" smtClean="0"/>
              <a:t>навчальних</a:t>
            </a:r>
            <a:r>
              <a:rPr lang="ru-RU" sz="3200" b="1" i="1" dirty="0" smtClean="0"/>
              <a:t> </a:t>
            </a:r>
            <a:r>
              <a:rPr lang="ru-RU" sz="3200" b="1" i="1" dirty="0" err="1" smtClean="0"/>
              <a:t>ігор</a:t>
            </a:r>
            <a:r>
              <a:rPr lang="ru-RU" sz="3200" b="1" i="1" dirty="0" smtClean="0"/>
              <a:t> </a:t>
            </a:r>
            <a:r>
              <a:rPr lang="ru-RU" sz="3200" b="1" i="1" dirty="0" err="1" smtClean="0"/>
              <a:t>і</a:t>
            </a:r>
            <a:r>
              <a:rPr lang="ru-RU" sz="3200" b="1" i="1" dirty="0" smtClean="0"/>
              <a:t> </a:t>
            </a:r>
            <a:r>
              <a:rPr lang="ru-RU" sz="3200" b="1" i="1" dirty="0" err="1" smtClean="0"/>
              <a:t>ситуацій</a:t>
            </a:r>
            <a:r>
              <a:rPr lang="ru-RU" sz="3200" b="1" i="1" dirty="0" smtClean="0"/>
              <a:t>, </a:t>
            </a:r>
            <a:r>
              <a:rPr lang="ru-RU" sz="3200" b="1" i="1" dirty="0" err="1" smtClean="0"/>
              <a:t>що</a:t>
            </a:r>
            <a:r>
              <a:rPr lang="ru-RU" sz="3200" b="1" i="1" dirty="0" smtClean="0"/>
              <a:t> </a:t>
            </a:r>
            <a:r>
              <a:rPr lang="ru-RU" sz="3200" b="1" i="1" dirty="0" err="1" smtClean="0"/>
              <a:t>забезпечує</a:t>
            </a:r>
            <a:r>
              <a:rPr lang="ru-RU" sz="3200" b="1" i="1" dirty="0" smtClean="0"/>
              <a:t> </a:t>
            </a:r>
            <a:r>
              <a:rPr lang="ru-RU" sz="3200" b="1" i="1" dirty="0" err="1" smtClean="0"/>
              <a:t>педагогічно</a:t>
            </a:r>
            <a:r>
              <a:rPr lang="ru-RU" sz="3200" b="1" i="1" dirty="0" smtClean="0"/>
              <a:t> </a:t>
            </a:r>
            <a:r>
              <a:rPr lang="ru-RU" sz="3200" b="1" i="1" dirty="0" err="1" smtClean="0"/>
              <a:t>ефективне</a:t>
            </a:r>
            <a:r>
              <a:rPr lang="ru-RU" sz="3200" b="1" i="1" dirty="0" smtClean="0"/>
              <a:t> </a:t>
            </a:r>
            <a:r>
              <a:rPr lang="ru-RU" sz="3200" b="1" i="1" dirty="0" err="1" smtClean="0"/>
              <a:t>пізнавальне</a:t>
            </a:r>
            <a:r>
              <a:rPr lang="ru-RU" sz="3200" b="1" i="1" dirty="0" smtClean="0"/>
              <a:t> </a:t>
            </a:r>
            <a:r>
              <a:rPr lang="ru-RU" sz="3200" b="1" i="1" dirty="0" err="1" smtClean="0"/>
              <a:t>спілкування</a:t>
            </a:r>
            <a:r>
              <a:rPr lang="ru-RU" sz="3200" b="1" i="1" dirty="0" smtClean="0"/>
              <a:t> .</a:t>
            </a:r>
            <a:endParaRPr lang="ru-RU" sz="3200" b="1" dirty="0" smtClean="0"/>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356</TotalTime>
  <Words>628</Words>
  <Application>Microsoft Office PowerPoint</Application>
  <PresentationFormat>Экран (4:3)</PresentationFormat>
  <Paragraphs>75</Paragraphs>
  <Slides>21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Изящная</vt:lpstr>
      <vt:lpstr>Слайд 1</vt:lpstr>
      <vt:lpstr>Світ, у якому житимуть наші діти,  Зміниться у чотири рази швидше, аніж наші школи.                                                                      Віллард Дагетт  </vt:lpstr>
      <vt:lpstr>Слайд 3</vt:lpstr>
      <vt:lpstr>Слайд 4</vt:lpstr>
      <vt:lpstr>Слайд 5</vt:lpstr>
      <vt:lpstr>Слайд 6</vt:lpstr>
      <vt:lpstr>Слайд 7</vt:lpstr>
      <vt:lpstr>Проблема в тому, як здійснити все це  на практиці – на тому самому щоденному уроці. І тут на допомогу приходять інтерактивні форми. </vt:lpstr>
      <vt:lpstr>Поняття " інтерактивні методи      навчання " </vt:lpstr>
      <vt:lpstr>До інтерактивних форм відносять навчальні ділові ігри, мозковий штурм, обігрування ролей, ігрове проектування, аналіз конкретних проблемних (або інших) ситуацій та інші.</vt:lpstr>
      <vt:lpstr>Основою діяльності вчителя в умовах інтерактивного навчання є особистісно орієнтований підхід.</vt:lpstr>
      <vt:lpstr>По-перше, абсолютно незаперечно перевагу активних методів навчання, що видно з даної схеми: найменших результатів можна досягти в умовах пасивного навчання</vt:lpstr>
      <vt:lpstr>а найбільших результатів - в умовах інтерактивного навчання (дискусійні групи - 50 %, практика через дію - 75 %, навчання інших або негайне застосування знань - 90 %).</vt:lpstr>
      <vt:lpstr>Розглянемо одну з інтерактивних технологій - кооперативне навчання . Колективна ( кооперативна ) форма навчальної діяльності учнів – це форма організації навчання в малих групах учнів, об'єднаних загальною навчальною метою. При такій організації навчання вчитель керує роботою кожного учня опосередковано, через завдання, якими він спрямовує діяльність групи. Кооперативне навчання відкриває для учнів можливість співпраці зі своїми ровесниками, </vt:lpstr>
      <vt:lpstr>Слайд 15</vt:lpstr>
      <vt:lpstr>Слайд 16</vt:lpstr>
      <vt:lpstr>Слайд 17</vt:lpstr>
      <vt:lpstr>Слайд 18</vt:lpstr>
      <vt:lpstr>Слайд 19</vt:lpstr>
      <vt:lpstr>Слайд 20</vt:lpstr>
      <vt:lpstr>Виходячи з вищесказаного можна сформулювати кредо інтерактивного навчання, дещо змінивши слова великого китайського педагога Конфуція:  Те, що я чую, я забуваю .  Те, що я бачу і чую, я трохи пам'ятаю.  Те, що я чую, бачу і обговорюю, я починаю розуміти.  Коли я чую, бачу, обговорюю й роблю, я здобуваю знання і навички.  Коли я передаю знання іншим, я стаю майстром.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Alena</dc:creator>
  <cp:lastModifiedBy>Олена Моісеєва</cp:lastModifiedBy>
  <cp:revision>27</cp:revision>
  <dcterms:created xsi:type="dcterms:W3CDTF">2014-06-29T16:08:20Z</dcterms:created>
  <dcterms:modified xsi:type="dcterms:W3CDTF">2016-07-11T12:18:26Z</dcterms:modified>
</cp:coreProperties>
</file>