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79" r:id="rId5"/>
    <p:sldId id="259" r:id="rId6"/>
    <p:sldId id="262" r:id="rId7"/>
    <p:sldId id="260" r:id="rId8"/>
    <p:sldId id="264" r:id="rId9"/>
    <p:sldId id="263" r:id="rId10"/>
    <p:sldId id="265" r:id="rId11"/>
    <p:sldId id="269" r:id="rId12"/>
    <p:sldId id="270" r:id="rId13"/>
    <p:sldId id="268" r:id="rId14"/>
    <p:sldId id="271" r:id="rId15"/>
    <p:sldId id="272" r:id="rId16"/>
    <p:sldId id="273" r:id="rId17"/>
    <p:sldId id="276" r:id="rId18"/>
    <p:sldId id="278" r:id="rId19"/>
    <p:sldId id="274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A9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992" autoAdjust="0"/>
    <p:restoredTop sz="79492" autoAdjust="0"/>
  </p:normalViewPr>
  <p:slideViewPr>
    <p:cSldViewPr>
      <p:cViewPr>
        <p:scale>
          <a:sx n="66" d="100"/>
          <a:sy n="66" d="100"/>
        </p:scale>
        <p:origin x="-1014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27473-7FF9-4231-A087-855F830F9ABC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E84E12-C98B-494B-A14D-88749A01BFE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dirty="0" smtClean="0"/>
              <a:t>	Враховуючи той факт,що не всі присутні вчителі розуміють англійську мову, мені було важко підібрати таку вправу, яка б довела вам, що всі ви є ближчі до англійської мови,ніж ви думаєте і яка б посприяла підвищенню Вашого інтересу до цієї вкрай важливої та необхідної мови на сьогоднішній день. Я сподіваюсь мені це вдасться.</a:t>
            </a:r>
            <a:endParaRPr lang="ru-RU" sz="1200" dirty="0" smtClean="0"/>
          </a:p>
          <a:p>
            <a:r>
              <a:rPr lang="uk-UA" sz="1200" dirty="0" smtClean="0"/>
              <a:t>	Зараз я прочитаю вам невелику розповідь українською мовою, вона дещо дивна та незрозуміла буде за першим разом,але пізніше все стане на свої місця</a:t>
            </a:r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Вчора після роботи я пішла на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першокласний ринок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на цьому </a:t>
            </a:r>
            <a:r>
              <a:rPr lang="uk-UA" sz="18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першокласному ринку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я придбала необхідні мені речі: для миття посуду я придбала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фею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для прання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газель арабську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 іще я взяла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зникати,пропадати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для себе я купила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голову і плечі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потім 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зголоднівши 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 купила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гарячу собаку 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 з,їла її. По дорозі додому для своїх дорогих донечок, я купила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горіхи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пару та </a:t>
            </a:r>
            <a:r>
              <a:rPr lang="uk-UA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молочний шлях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8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Зараз я добавлю цю розповідь звичними та знайомими для вас англійськими словами і я переконана, що всім все стане зрозуміло.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800" dirty="0" smtClean="0"/>
              <a:t>      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Вчора після роботи я пішла на першокласний ринок, на цьому першокласному ринку, я придбала необхідні мені речі: для миття посуду я придбала </a:t>
            </a:r>
            <a:r>
              <a:rPr lang="en-US" sz="1800" b="1" dirty="0" smtClean="0"/>
              <a:t>Fairy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для прання </a:t>
            </a:r>
            <a:r>
              <a:rPr lang="en-US" sz="1800" b="1" dirty="0" smtClean="0"/>
              <a:t>Ariel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 іще я взяла </a:t>
            </a:r>
            <a:r>
              <a:rPr lang="en-US" sz="1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</a:t>
            </a:r>
            <a:r>
              <a:rPr lang="en-US" sz="1800" b="1" dirty="0" smtClean="0"/>
              <a:t>anish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для себе я купила</a:t>
            </a:r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Head &amp; Shoulders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потім 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зголоднівши 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 купила </a:t>
            </a:r>
            <a:r>
              <a:rPr lang="en-US" sz="1800" b="1" dirty="0" smtClean="0"/>
              <a:t>Hot dog</a:t>
            </a:r>
            <a:r>
              <a:rPr lang="uk-UA" sz="1800" b="1" dirty="0" smtClean="0"/>
              <a:t> 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 з,їла її. По дорозі додому для своїх дорогих донечок, я купила </a:t>
            </a:r>
            <a:r>
              <a:rPr lang="en-US" sz="1800" b="1" dirty="0" smtClean="0"/>
              <a:t>Nuts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800" b="1" dirty="0" smtClean="0"/>
              <a:t>Twix</a:t>
            </a:r>
            <a:r>
              <a:rPr lang="uk-UA" sz="1800" dirty="0" smtClean="0"/>
              <a:t> 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 </a:t>
            </a:r>
            <a:r>
              <a:rPr lang="en-US" sz="1800" b="1" dirty="0" smtClean="0"/>
              <a:t>Milky</a:t>
            </a:r>
            <a:r>
              <a:rPr lang="uk-UA" sz="1800" b="1" dirty="0" smtClean="0"/>
              <a:t> </a:t>
            </a:r>
            <a:r>
              <a:rPr lang="en-US" sz="1800" b="1" dirty="0" smtClean="0"/>
              <a:t>Way</a:t>
            </a:r>
            <a:r>
              <a:rPr lang="uk-UA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8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Шановні колеги, скажіть мені будь ласка, чи можна уявити сучасну школу без: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Записної книжки?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Електронно-обчислювальної</a:t>
            </a:r>
            <a:r>
              <a:rPr lang="uk-U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машини?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Копіювальної машини?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Особисто я ніколи не називаю перераховані предмети їх справжнім українським значенням. Ми вживаємо слова </a:t>
            </a:r>
            <a:r>
              <a:rPr lang="en-US" sz="1200" dirty="0" smtClean="0"/>
              <a:t>Notebook</a:t>
            </a:r>
            <a:r>
              <a:rPr lang="uk-UA" sz="1200" dirty="0" smtClean="0"/>
              <a:t>, </a:t>
            </a:r>
            <a:r>
              <a:rPr lang="en-US" sz="1200" dirty="0" smtClean="0"/>
              <a:t>Computer</a:t>
            </a:r>
            <a:r>
              <a:rPr lang="uk-UA" sz="1200" dirty="0" smtClean="0"/>
              <a:t>, </a:t>
            </a:r>
            <a:r>
              <a:rPr lang="en-US" sz="1200" dirty="0" smtClean="0">
                <a:solidFill>
                  <a:schemeClr val="dk1"/>
                </a:solidFill>
              </a:rPr>
              <a:t>Xerox</a:t>
            </a:r>
            <a:r>
              <a:rPr lang="ru-RU" sz="1200" dirty="0" smtClean="0">
                <a:solidFill>
                  <a:schemeClr val="dk1"/>
                </a:solidFill>
              </a:rPr>
              <a:t>.</a:t>
            </a:r>
            <a:r>
              <a:rPr lang="ru-RU" sz="1200" baseline="0" dirty="0" smtClean="0">
                <a:solidFill>
                  <a:schemeClr val="dk1"/>
                </a:solidFill>
              </a:rPr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baseline="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	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Перша частина моєї доповіді була спрямована на підтвердження того факту, що англійська мова вже давно оселилася в нашому житті і вона навколо нас.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 навіть не замислюємося, що перший крок вже зроблений, ми  говоримо англійською мовою!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Перша частина моєї доповіді була спрямована на підтвердження того факту, що англійська мова вже давно оселилася в нашому житті і вона навколо нас.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Інтегроване навчання 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це навчання , яке ґрунтується на комплексному підході. Освіта розглядається через призму загальної картини, а не ділиться на окремі дисципліни.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Інтегроване навчання набуло широкого застосування в Америці в 30-х роках ХХ ст. Учені та вчителі об’єднали свої зусилля для створення між предметних проектів.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Однією з найважливіших проблем сучасної освіти, являється помітне зниження зацікавленості учнів у навчанні. А головним завданням є підготовка молоді до сучасного життя, тобто формування всіх необхідних компетентностей, одним із засобів їх формування є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інтеграція навчальних дисциплін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Інтеграція зобов’язує до використання різноманітних форм та методів викладання, що має великий вплив на ефективність сприйняття учнями навчального матеріалу, вона стає для всіх учасників ­– викладачів, і учнів, і батьків, і адміністрації ­- школою співпраці та взаємодії у досягненні спільної мети.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На сьогоднішній день злиття навчального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мат-лу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єдиний курс зустрічається майже на кожному уроці( хімія - біологія, алгебра – тригонометрія, фізика – астрономія ). І звичайно англійська мова та інформаційна технологія. Учні постійно звертаються за допомогою до ІКТ.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 інформаційно-комунікативних технологій)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Використання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World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Wide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сайтів допомагають розвивати міжкультурні компетенції учнів.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dirty="0" smtClean="0"/>
              <a:t>Серед користувачів </a:t>
            </a:r>
            <a:r>
              <a:rPr lang="uk-UA" dirty="0" err="1" smtClean="0"/>
              <a:t>интернету</a:t>
            </a:r>
            <a:r>
              <a:rPr lang="uk-UA" dirty="0" smtClean="0"/>
              <a:t> існує вираз</a:t>
            </a:r>
            <a:r>
              <a:rPr lang="uk-UA" baseline="0" dirty="0" smtClean="0"/>
              <a:t> “ Якщо не знаєш, що робити – спитай у </a:t>
            </a:r>
            <a:r>
              <a:rPr lang="en-US" baseline="0" dirty="0" smtClean="0"/>
              <a:t>Google</a:t>
            </a:r>
            <a:r>
              <a:rPr lang="uk-UA" baseline="0" dirty="0" smtClean="0"/>
              <a:t>”. І справді. За допомогою</a:t>
            </a:r>
            <a:r>
              <a:rPr lang="en-US" baseline="0" dirty="0" smtClean="0"/>
              <a:t>  </a:t>
            </a:r>
            <a:r>
              <a:rPr lang="en-US" b="1" baseline="0" dirty="0" smtClean="0"/>
              <a:t>Google Maps  </a:t>
            </a:r>
            <a:r>
              <a:rPr lang="en-US" baseline="0" dirty="0" smtClean="0"/>
              <a:t>-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робить можливим подорож до різних країн світу, відвідування парків, огляд пам’ятників культури. 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Якщо відвідати сторінку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news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google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 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можна дізнатися, де і які існують газети. Всі значущі газети у світі мають свої Web- сторінки.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Washington Post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CNN World News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BBC World Service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New York Times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Ці </a:t>
            </a:r>
            <a:r>
              <a:rPr lang="uk-UA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інтернет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сайти дають змогу не тільки прочитати статті, але й прослухати новини світу на багатьох мовах.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сьогоднішній день дуже розвинена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Скайп</a:t>
            </a:r>
            <a:r>
              <a:rPr lang="uk-UA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–технологія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яка спонукає до використання мови. Учні різних країн, які є носіями мови, або вивчають англійську мову мають змогу спілкуватися між собою.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Існує багато інтегрованих методів та прийомів, всі вони використовуються в нашій школі на практиці.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Особисто я на практиці часто використовую метод проектів. Цей метод значно активізує діяльність учнів в позаурочний час. Дає можливість учням, самим знаходити, відбирати, сортувати, перекладати інформацію.  І навіть слабкі учні виявляють інтерес до мови під час виконання творчих завдань.  Ось невеликий уривок уроку присвячений святкуванню свята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Halloween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який готували учні 9 класу. (відео).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Мозкова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атака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Основне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завдання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збирання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якомога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більшої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кількості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ідей</a:t>
            </a:r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Учитель говорить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учням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Пригадайте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все,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ЗНАЄТЕ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або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думаєте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знаєте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теми?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Не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оцінюйте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думки: правильно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неправильно,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вірно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невірно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Учні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називають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вони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знають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теми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Прийом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«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Інтерв’ю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доцільно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використовувати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метою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змотивувати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учнів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тренування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у 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постановці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запитань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	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Сенкан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—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вірш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складається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п’яти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рядків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Слово ”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сенкан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” походить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французького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слова ”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п’ять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”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позначає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вірш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у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п’ять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рядків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Прийом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«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Мікрофон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дозволяє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кожному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швидко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черзі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відповідаючи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запитання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висловити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свою думку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позицію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Асоціативний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кущ (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гронування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метод «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ґронування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спонукає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учнів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думати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вільно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відкрито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стосовно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певного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предмета, образа, теми,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включаючи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почуття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емоції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ставлення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Учитель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пропонує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учням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записати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слова та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фрази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які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спадають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думку, коли вони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чують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слово.</a:t>
            </a:r>
          </a:p>
          <a:p>
            <a:r>
              <a:rPr lang="uk-UA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	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Кубування-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підхід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передбачає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використання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кубика (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його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можна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виготовити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самостійно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цупкого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картону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оклеїти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коробку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папером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на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кожній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грані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написано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вказівки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Опишіть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Порівняйте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Встановіть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асоціації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Проаналізуйте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5.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Знайти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застосування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6.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Запропонувати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аргументи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«за»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«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4E12-C98B-494B-A14D-88749A01BFE9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F509CB1-1B4E-4B69-96DA-7E8FAB76F951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F8DE258-73EF-4A15-86F3-9607194A69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.jpeg"/><Relationship Id="rId18" Type="http://schemas.openxmlformats.org/officeDocument/2006/relationships/image" Target="../media/image7.jpeg"/><Relationship Id="rId3" Type="http://schemas.openxmlformats.org/officeDocument/2006/relationships/image" Target="../media/image12.jpeg"/><Relationship Id="rId21" Type="http://schemas.openxmlformats.org/officeDocument/2006/relationships/image" Target="../media/image10.png"/><Relationship Id="rId7" Type="http://schemas.openxmlformats.org/officeDocument/2006/relationships/image" Target="../media/image16.png"/><Relationship Id="rId12" Type="http://schemas.openxmlformats.org/officeDocument/2006/relationships/image" Target="../media/image11.png"/><Relationship Id="rId1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5" Type="http://schemas.openxmlformats.org/officeDocument/2006/relationships/image" Target="../media/image4.jpeg"/><Relationship Id="rId10" Type="http://schemas.openxmlformats.org/officeDocument/2006/relationships/image" Target="../media/image19.jpeg"/><Relationship Id="rId19" Type="http://schemas.openxmlformats.org/officeDocument/2006/relationships/image" Target="../media/image8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28_%D0%B1%D0%B5%D1%80%D0%B5%D0%B7%D0%BD%D1%8F" TargetMode="External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1670" TargetMode="External"/><Relationship Id="rId5" Type="http://schemas.openxmlformats.org/officeDocument/2006/relationships/hyperlink" Target="https://uk.wikipedia.org/wiki/15_%D0%BB%D0%B8%D1%81%D1%82%D0%BE%D0%BF%D0%B0%D0%B4%D0%B0" TargetMode="External"/><Relationship Id="rId4" Type="http://schemas.openxmlformats.org/officeDocument/2006/relationships/hyperlink" Target="https://uk.wikipedia.org/wiki/159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map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hyperlink" Target="http://www.skype.com/" TargetMode="External"/><Relationship Id="rId4" Type="http://schemas.openxmlformats.org/officeDocument/2006/relationships/hyperlink" Target="http://www.news.google.com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Irina\&#1043;&#1086;&#1090;&#1086;&#1074;&#1099;&#1077;%20&#1087;&#1088;&#1077;&#1079;&#1077;&#1085;&#1090;&#1072;&#1094;&#1080;&#1080;\&#1110;&#1088;&#1090;&#1085;&#1077;&#1075;&#1088;&#1086;&#1074;&#1072;&#1085;&#1080;&#1081;%20&#1091;&#1088;&#1086;&#1082;\4.avi" TargetMode="Externa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829761"/>
          </a:xfrm>
        </p:spPr>
        <p:txBody>
          <a:bodyPr>
            <a:noAutofit/>
          </a:bodyPr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Інтегроване навчання, його методи та прийоми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mph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688432"/>
            <a:ext cx="8229600" cy="25488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54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Theoretical part</a:t>
            </a:r>
            <a:endParaRPr lang="ru-RU" sz="5400" b="1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ru-RU" sz="34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(теоретична </a:t>
            </a:r>
            <a:r>
              <a:rPr lang="ru-RU" sz="3400" b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частина</a:t>
            </a:r>
            <a:r>
              <a:rPr lang="ru-RU" sz="34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86806"/>
            <a:ext cx="8229600" cy="2506290"/>
          </a:xfrm>
        </p:spPr>
        <p:txBody>
          <a:bodyPr>
            <a:normAutofit/>
          </a:bodyPr>
          <a:lstStyle/>
          <a:p>
            <a:pPr lvl="0" algn="ctr"/>
            <a:r>
              <a:rPr lang="uk-UA" sz="5400" b="1" dirty="0" smtClean="0">
                <a:solidFill>
                  <a:schemeClr val="tx1"/>
                </a:solidFill>
              </a:rPr>
              <a:t>Warm-</a:t>
            </a:r>
            <a:r>
              <a:rPr lang="en-US" sz="5400" b="1" dirty="0" smtClean="0">
                <a:solidFill>
                  <a:schemeClr val="tx1"/>
                </a:solidFill>
              </a:rPr>
              <a:t>up activity</a:t>
            </a:r>
            <a:r>
              <a:rPr lang="ru-RU" sz="5400" b="1" dirty="0" smtClean="0">
                <a:solidFill>
                  <a:schemeClr val="tx1"/>
                </a:solidFill>
              </a:rPr>
              <a:t/>
            </a:r>
            <a:br>
              <a:rPr lang="ru-RU" sz="5400" b="1" dirty="0" smtClean="0">
                <a:solidFill>
                  <a:schemeClr val="tx1"/>
                </a:solidFill>
              </a:rPr>
            </a:br>
            <a:r>
              <a:rPr lang="ru-RU" sz="3400" b="1" dirty="0" smtClean="0">
                <a:solidFill>
                  <a:schemeClr val="tx1"/>
                </a:solidFill>
              </a:rPr>
              <a:t>(</a:t>
            </a:r>
            <a:r>
              <a:rPr lang="ru-RU" sz="3400" b="1" dirty="0" err="1" smtClean="0">
                <a:solidFill>
                  <a:schemeClr val="tx1"/>
                </a:solidFill>
              </a:rPr>
              <a:t>розминка</a:t>
            </a:r>
            <a:r>
              <a:rPr lang="ru-RU" sz="3400" b="1" dirty="0" smtClean="0">
                <a:solidFill>
                  <a:schemeClr val="tx1"/>
                </a:solidFill>
              </a:rPr>
              <a:t>)</a:t>
            </a:r>
            <a:endParaRPr lang="ru-RU" sz="3400" b="1" dirty="0">
              <a:solidFill>
                <a:schemeClr val="tx1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548680"/>
            <a:ext cx="8229600" cy="1296144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6350"/>
          </a:sp3d>
        </p:spPr>
        <p:txBody>
          <a:bodyPr vert="horz" lIns="91440" tIns="45720" rIns="91440" bIns="45720" rtlCol="0" anchor="ctr">
            <a:normAutofit/>
            <a:sp3d>
              <a:bevelT w="6350" h="82550"/>
              <a:bevelB w="6350" h="8255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Зміст: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76672"/>
            <a:ext cx="8219256" cy="499715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210000"/>
              </a:lnSpc>
              <a:spcAft>
                <a:spcPts val="600"/>
              </a:spcAft>
            </a:pPr>
            <a:r>
              <a:rPr lang="uk-UA" dirty="0" smtClean="0"/>
              <a:t>     Вчора після роботи я пішла на</a:t>
            </a:r>
            <a:r>
              <a:rPr lang="uk-UA" dirty="0" smtClean="0">
                <a:solidFill>
                  <a:schemeClr val="bg1"/>
                </a:solidFill>
              </a:rPr>
              <a:t>  першокласний ринок </a:t>
            </a:r>
            <a:r>
              <a:rPr lang="uk-UA" dirty="0" smtClean="0"/>
              <a:t>, на цьому  першокласному ринку, я придбала необхідні мені речі: для миття посуду  я придбала</a:t>
            </a:r>
            <a:r>
              <a:rPr lang="uk-UA" dirty="0" smtClean="0">
                <a:solidFill>
                  <a:schemeClr val="bg1"/>
                </a:solidFill>
              </a:rPr>
              <a:t>               </a:t>
            </a:r>
            <a:r>
              <a:rPr lang="uk-UA" dirty="0" smtClean="0"/>
              <a:t>, для   прання</a:t>
            </a:r>
            <a:r>
              <a:rPr lang="uk-UA" dirty="0" smtClean="0">
                <a:solidFill>
                  <a:schemeClr val="bg1"/>
                </a:solidFill>
              </a:rPr>
              <a:t>             </a:t>
            </a:r>
            <a:r>
              <a:rPr lang="uk-UA" dirty="0" smtClean="0"/>
              <a:t>,  іще я   взяла</a:t>
            </a:r>
            <a:r>
              <a:rPr lang="uk-UA" dirty="0" smtClean="0">
                <a:solidFill>
                  <a:schemeClr val="bg1"/>
                </a:solidFill>
              </a:rPr>
              <a:t>                </a:t>
            </a:r>
            <a:r>
              <a:rPr lang="uk-UA" dirty="0" smtClean="0"/>
              <a:t>, для   себе я    купила</a:t>
            </a:r>
            <a:r>
              <a:rPr lang="uk-UA" dirty="0" smtClean="0">
                <a:solidFill>
                  <a:schemeClr val="bg1"/>
                </a:solidFill>
              </a:rPr>
              <a:t>   голову       </a:t>
            </a:r>
            <a:r>
              <a:rPr lang="uk-UA" dirty="0" smtClean="0"/>
              <a:t>і</a:t>
            </a:r>
            <a:r>
              <a:rPr lang="uk-UA" dirty="0" smtClean="0">
                <a:solidFill>
                  <a:schemeClr val="bg1"/>
                </a:solidFill>
              </a:rPr>
              <a:t>         плечі     </a:t>
            </a:r>
            <a:r>
              <a:rPr lang="uk-UA" dirty="0" smtClean="0"/>
              <a:t>, потім зголоднівши я купила</a:t>
            </a:r>
            <a:r>
              <a:rPr lang="uk-UA" dirty="0" smtClean="0">
                <a:solidFill>
                  <a:schemeClr val="bg1"/>
                </a:solidFill>
              </a:rPr>
              <a:t>    гарячу    </a:t>
            </a:r>
            <a:r>
              <a:rPr lang="uk-UA" dirty="0" smtClean="0"/>
              <a:t>і з'їла її.       По дорозі додому для своїх дорогих донечок, я купила</a:t>
            </a:r>
            <a:r>
              <a:rPr lang="uk-UA" dirty="0" smtClean="0">
                <a:solidFill>
                  <a:schemeClr val="bg1"/>
                </a:solidFill>
              </a:rPr>
              <a:t>   горіхи  </a:t>
            </a:r>
            <a:r>
              <a:rPr lang="uk-UA" dirty="0" smtClean="0"/>
              <a:t>,</a:t>
            </a:r>
            <a:r>
              <a:rPr lang="uk-UA" dirty="0" smtClean="0">
                <a:solidFill>
                  <a:schemeClr val="bg1"/>
                </a:solidFill>
              </a:rPr>
              <a:t>    пару     </a:t>
            </a:r>
            <a:r>
              <a:rPr lang="uk-UA" dirty="0" smtClean="0"/>
              <a:t>та</a:t>
            </a:r>
            <a:r>
              <a:rPr lang="uk-UA" dirty="0" smtClean="0">
                <a:solidFill>
                  <a:schemeClr val="bg1"/>
                </a:solidFill>
              </a:rPr>
              <a:t> молочний шлях  </a:t>
            </a:r>
            <a:endParaRPr lang="ru-RU" dirty="0" smtClean="0"/>
          </a:p>
          <a:p>
            <a:pPr>
              <a:lnSpc>
                <a:spcPct val="210000"/>
              </a:lnSpc>
              <a:spcAft>
                <a:spcPts val="600"/>
              </a:spcAft>
            </a:pPr>
            <a:endParaRPr lang="ru-RU" dirty="0"/>
          </a:p>
        </p:txBody>
      </p:sp>
      <p:pic>
        <p:nvPicPr>
          <p:cNvPr id="5" name="Рисунок 4" descr="Фе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716016" y="1700808"/>
            <a:ext cx="648072" cy="864096"/>
          </a:xfrm>
          <a:prstGeom prst="rect">
            <a:avLst/>
          </a:prstGeom>
        </p:spPr>
      </p:pic>
      <p:pic>
        <p:nvPicPr>
          <p:cNvPr id="6" name="Рисунок 5" descr="Газель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5366" y="1655860"/>
            <a:ext cx="619042" cy="909044"/>
          </a:xfrm>
          <a:prstGeom prst="rect">
            <a:avLst/>
          </a:prstGeom>
        </p:spPr>
      </p:pic>
      <p:pic>
        <p:nvPicPr>
          <p:cNvPr id="7" name="Рисунок 6" descr="сыщ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32932" y="2276872"/>
            <a:ext cx="774972" cy="774972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76405" y="2204864"/>
            <a:ext cx="963947" cy="7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2996952"/>
            <a:ext cx="1152128" cy="52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ÐÐ°ÑÑÐ¸Ð½ÐºÐ¸ Ð¿Ð¾ Ð·Ð°Ð¿ÑÐ¾ÑÑ Ð»ÐµÑÐ½ÑÐµ Ð¾ÑÐµÑÐ¸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4149080"/>
            <a:ext cx="773832" cy="773832"/>
          </a:xfrm>
          <a:prstGeom prst="rect">
            <a:avLst/>
          </a:prstGeom>
          <a:noFill/>
        </p:spPr>
      </p:pic>
      <p:pic>
        <p:nvPicPr>
          <p:cNvPr id="1035" name="Picture 11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4149080"/>
            <a:ext cx="1944216" cy="864096"/>
          </a:xfrm>
          <a:prstGeom prst="rect">
            <a:avLst/>
          </a:prstGeom>
          <a:noFill/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2924944"/>
            <a:ext cx="864096" cy="777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79712" y="4077072"/>
            <a:ext cx="908901" cy="807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76056" y="116632"/>
            <a:ext cx="26670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051720" y="1844824"/>
            <a:ext cx="5040560" cy="3024336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dirty="0" smtClean="0">
                <a:solidFill>
                  <a:srgbClr val="005A9E"/>
                </a:solidFill>
              </a:rPr>
              <a:t>Щ</a:t>
            </a:r>
            <a:r>
              <a:rPr lang="uk-UA" sz="2800" b="1" dirty="0" smtClean="0">
                <a:solidFill>
                  <a:srgbClr val="005A9E"/>
                </a:solidFill>
              </a:rPr>
              <a:t>о я купила </a:t>
            </a:r>
          </a:p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800" b="1" dirty="0" smtClean="0">
                <a:solidFill>
                  <a:srgbClr val="005A9E"/>
                </a:solidFill>
              </a:rPr>
              <a:t>на </a:t>
            </a:r>
          </a:p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800" b="1" dirty="0" smtClean="0">
                <a:solidFill>
                  <a:srgbClr val="005A9E"/>
                </a:solidFill>
              </a:rPr>
              <a:t>першокласному ринку? </a:t>
            </a:r>
            <a:endParaRPr lang="ru-RU" sz="2800" b="1" dirty="0" smtClean="0">
              <a:solidFill>
                <a:srgbClr val="005A9E"/>
              </a:solidFill>
            </a:endParaRPr>
          </a:p>
          <a:p>
            <a:pPr>
              <a:lnSpc>
                <a:spcPct val="300000"/>
              </a:lnSpc>
            </a:pP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4"/>
            <a:ext cx="8219256" cy="499715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220000"/>
              </a:lnSpc>
              <a:spcBef>
                <a:spcPts val="600"/>
              </a:spcBef>
              <a:spcAft>
                <a:spcPts val="1200"/>
              </a:spcAft>
            </a:pPr>
            <a:r>
              <a:rPr lang="uk-UA" smtClean="0"/>
              <a:t>        Вчора після роботи я пішла до</a:t>
            </a:r>
            <a:r>
              <a:rPr lang="uk-UA" smtClean="0">
                <a:solidFill>
                  <a:schemeClr val="bg1"/>
                </a:solidFill>
              </a:rPr>
              <a:t>     першокласний     </a:t>
            </a:r>
            <a:r>
              <a:rPr lang="uk-UA" smtClean="0"/>
              <a:t>, в цьому  супермаркеті, я придбала необхідні мені речі: для миття посуду я придбала</a:t>
            </a:r>
            <a:r>
              <a:rPr lang="uk-UA" smtClean="0">
                <a:solidFill>
                  <a:schemeClr val="bg1"/>
                </a:solidFill>
              </a:rPr>
              <a:t>      фею     </a:t>
            </a:r>
            <a:r>
              <a:rPr lang="uk-UA" smtClean="0"/>
              <a:t>, для прання</a:t>
            </a:r>
            <a:r>
              <a:rPr lang="uk-UA" smtClean="0">
                <a:solidFill>
                  <a:schemeClr val="bg1"/>
                </a:solidFill>
              </a:rPr>
              <a:t>     зель ар              </a:t>
            </a:r>
            <a:r>
              <a:rPr lang="uk-UA" smtClean="0"/>
              <a:t>іще    я     взяла   </a:t>
            </a:r>
            <a:r>
              <a:rPr lang="uk-UA" smtClean="0">
                <a:solidFill>
                  <a:schemeClr val="bg1"/>
                </a:solidFill>
              </a:rPr>
              <a:t>зникати    </a:t>
            </a:r>
            <a:r>
              <a:rPr lang="uk-UA" smtClean="0"/>
              <a:t>, для себе я купила</a:t>
            </a:r>
            <a:r>
              <a:rPr lang="uk-UA" smtClean="0">
                <a:solidFill>
                  <a:schemeClr val="bg1"/>
                </a:solidFill>
              </a:rPr>
              <a:t>   голову                </a:t>
            </a:r>
            <a:r>
              <a:rPr lang="uk-UA" smtClean="0"/>
              <a:t>, потім зголоднівши я купила</a:t>
            </a:r>
            <a:r>
              <a:rPr lang="uk-UA" smtClean="0">
                <a:solidFill>
                  <a:schemeClr val="bg1"/>
                </a:solidFill>
              </a:rPr>
              <a:t>    гарячу           </a:t>
            </a:r>
            <a:r>
              <a:rPr lang="uk-UA" smtClean="0"/>
              <a:t>і з'їла його.            По дорозі додому для своїх дорогих донечок, я купила</a:t>
            </a:r>
            <a:r>
              <a:rPr lang="uk-UA" smtClean="0">
                <a:solidFill>
                  <a:schemeClr val="bg1"/>
                </a:solidFill>
              </a:rPr>
              <a:t>   горіхи          </a:t>
            </a:r>
            <a:r>
              <a:rPr lang="uk-UA" smtClean="0"/>
              <a:t>,</a:t>
            </a:r>
            <a:r>
              <a:rPr lang="uk-UA" smtClean="0">
                <a:solidFill>
                  <a:schemeClr val="bg1"/>
                </a:solidFill>
              </a:rPr>
              <a:t>    пару     </a:t>
            </a:r>
            <a:r>
              <a:rPr lang="en-US" smtClean="0">
                <a:solidFill>
                  <a:schemeClr val="bg1"/>
                </a:solidFill>
              </a:rPr>
              <a:t>           </a:t>
            </a:r>
            <a:r>
              <a:rPr lang="uk-UA" smtClean="0"/>
              <a:t>та</a:t>
            </a:r>
            <a:r>
              <a:rPr lang="uk-UA" smtClean="0">
                <a:solidFill>
                  <a:schemeClr val="bg1"/>
                </a:solidFill>
              </a:rPr>
              <a:t>   молочний шлях  </a:t>
            </a:r>
            <a:endParaRPr lang="ru-RU" smtClean="0">
              <a:solidFill>
                <a:schemeClr val="bg1"/>
              </a:solidFill>
            </a:endParaRPr>
          </a:p>
          <a:p>
            <a:pPr>
              <a:lnSpc>
                <a:spcPct val="220000"/>
              </a:lnSpc>
              <a:spcBef>
                <a:spcPts val="600"/>
              </a:spcBef>
              <a:spcAft>
                <a:spcPts val="1200"/>
              </a:spcAft>
            </a:pPr>
            <a:endParaRPr lang="ru-RU" dirty="0"/>
          </a:p>
        </p:txBody>
      </p:sp>
      <p:pic>
        <p:nvPicPr>
          <p:cNvPr id="19458" name="Picture 2" descr="ÐÐ°ÑÑÐ¸Ð½ÐºÐ¸ Ð¿Ð¾ Ð·Ð°Ð¿ÑÐ¾ÑÑ ÑÐµÐ¹Ñ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046446"/>
            <a:ext cx="1008112" cy="806490"/>
          </a:xfrm>
          <a:prstGeom prst="rect">
            <a:avLst/>
          </a:prstGeom>
          <a:noFill/>
        </p:spPr>
      </p:pic>
      <p:pic>
        <p:nvPicPr>
          <p:cNvPr id="1946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043388"/>
            <a:ext cx="2016224" cy="881556"/>
          </a:xfrm>
          <a:prstGeom prst="rect">
            <a:avLst/>
          </a:prstGeom>
          <a:noFill/>
        </p:spPr>
      </p:pic>
      <p:pic>
        <p:nvPicPr>
          <p:cNvPr id="1946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708920"/>
            <a:ext cx="1002314" cy="936104"/>
          </a:xfrm>
          <a:prstGeom prst="rect">
            <a:avLst/>
          </a:prstGeom>
          <a:noFill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2763058"/>
            <a:ext cx="1672496" cy="73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368882"/>
            <a:ext cx="1413169" cy="78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12" descr="ÐÐ°ÑÑÐ¸Ð½ÐºÐ¸ Ð¿Ð¾ Ð·Ð°Ð¿ÑÐ¾ÑÑ Ð½Ð°ÑÑ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2853" y="4581128"/>
            <a:ext cx="1238867" cy="855065"/>
          </a:xfrm>
          <a:prstGeom prst="rect">
            <a:avLst/>
          </a:prstGeom>
          <a:noFill/>
        </p:spPr>
      </p:pic>
      <p:sp>
        <p:nvSpPr>
          <p:cNvPr id="19470" name="AutoShape 14" descr="ÐÐ°ÑÑÐ¸Ð½ÐºÐ¸ Ð¿Ð¾ Ð·Ð°Ð¿ÑÐ¾ÑÑ ÑÐ²Ð¸ÐºÑ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2" name="AutoShape 16" descr="ÐÐ°ÑÑÐ¸Ð½ÐºÐ¸ Ð¿Ð¾ Ð·Ð°Ð¿ÑÐ¾ÑÑ ÑÐ²Ð¸ÐºÑ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 descr="Твикс....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99792" y="4581128"/>
            <a:ext cx="1368152" cy="867917"/>
          </a:xfrm>
          <a:prstGeom prst="rect">
            <a:avLst/>
          </a:prstGeom>
        </p:spPr>
      </p:pic>
      <p:pic>
        <p:nvPicPr>
          <p:cNvPr id="19474" name="Picture 1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4644929"/>
            <a:ext cx="1872208" cy="1016319"/>
          </a:xfrm>
          <a:prstGeom prst="rect">
            <a:avLst/>
          </a:prstGeom>
          <a:noFill/>
        </p:spPr>
      </p:pic>
      <p:sp>
        <p:nvSpPr>
          <p:cNvPr id="19476" name="AutoShape 20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8" name="AutoShape 22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" name="Рисунок 28" descr="500_F_119453303_AtaQdMHpjPRmsqtEmKNPNKlmkTW98bT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220072" y="44624"/>
            <a:ext cx="2232248" cy="137790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1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Содержимое 15"/>
          <p:cNvGraphicFramePr>
            <a:graphicFrameLocks noGrp="1"/>
          </p:cNvGraphicFramePr>
          <p:nvPr>
            <p:ph idx="1"/>
          </p:nvPr>
        </p:nvGraphicFramePr>
        <p:xfrm>
          <a:off x="2411760" y="404665"/>
          <a:ext cx="4032448" cy="5760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</a:tblGrid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Першокласний ринок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Supermarket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Фея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/>
                        <a:t>Fairy</a:t>
                      </a:r>
                      <a:endParaRPr lang="ru-RU" sz="1400" b="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Газель арабська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Ariel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Зникати,пропадати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Vanish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Голова і плечі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Head &amp; Shoulders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Гаряча собака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Hot dog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Горіхи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Nuts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Пара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Twix</a:t>
                      </a:r>
                      <a:endParaRPr lang="ru-RU" sz="1400" dirty="0"/>
                    </a:p>
                  </a:txBody>
                  <a:tcPr anchor="ctr"/>
                </a:tc>
              </a:tr>
              <a:tr h="640071">
                <a:tc>
                  <a:txBody>
                    <a:bodyPr/>
                    <a:lstStyle/>
                    <a:p>
                      <a:pPr algn="l"/>
                      <a:r>
                        <a:rPr lang="uk-UA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Молочний шлях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Milky</a:t>
                      </a:r>
                      <a:r>
                        <a:rPr lang="uk-UA" sz="1400" dirty="0" smtClean="0"/>
                        <a:t> </a:t>
                      </a:r>
                      <a:r>
                        <a:rPr lang="en-US" sz="1400" dirty="0" smtClean="0"/>
                        <a:t>Way</a:t>
                      </a:r>
                      <a:endParaRPr lang="ru-RU" sz="14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9458" name="Picture 2" descr="ÐÐ°ÑÑÐ¸Ð½ÐºÐ¸ Ð¿Ð¾ Ð·Ð°Ð¿ÑÐ¾ÑÑ ÑÐµÐ¹Ñ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678" y="1102445"/>
            <a:ext cx="747954" cy="598363"/>
          </a:xfrm>
          <a:prstGeom prst="rect">
            <a:avLst/>
          </a:prstGeom>
          <a:noFill/>
        </p:spPr>
      </p:pic>
      <p:pic>
        <p:nvPicPr>
          <p:cNvPr id="1946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796" y="1694822"/>
            <a:ext cx="1495908" cy="654058"/>
          </a:xfrm>
          <a:prstGeom prst="rect">
            <a:avLst/>
          </a:prstGeom>
          <a:noFill/>
        </p:spPr>
      </p:pic>
      <p:pic>
        <p:nvPicPr>
          <p:cNvPr id="1946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302424"/>
            <a:ext cx="743652" cy="694528"/>
          </a:xfrm>
          <a:prstGeom prst="rect">
            <a:avLst/>
          </a:prstGeom>
          <a:noFill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796" y="3025505"/>
            <a:ext cx="1240884" cy="547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714240"/>
            <a:ext cx="1048480" cy="578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12" descr="ÐÐ°ÑÑÐ¸Ð½ÐºÐ¸ Ð¿Ð¾ Ð·Ð°Ð¿ÑÐ¾ÑÑ Ð½Ð°ÑÑ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306765"/>
            <a:ext cx="919159" cy="634403"/>
          </a:xfrm>
          <a:prstGeom prst="rect">
            <a:avLst/>
          </a:prstGeom>
          <a:noFill/>
        </p:spPr>
      </p:pic>
      <p:sp>
        <p:nvSpPr>
          <p:cNvPr id="19470" name="AutoShape 14" descr="ÐÐ°ÑÑÐ¸Ð½ÐºÐ¸ Ð¿Ð¾ Ð·Ð°Ð¿ÑÐ¾ÑÑ ÑÐ²Ð¸ÐºÑ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2" name="AutoShape 16" descr="ÐÐ°ÑÑÐ¸Ð½ÐºÐ¸ Ð¿Ð¾ Ð·Ð°Ð¿ÑÐ¾ÑÑ ÑÐ²Ð¸ÐºÑ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 descr="Твикс....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9552" y="4873293"/>
            <a:ext cx="1015081" cy="643939"/>
          </a:xfrm>
          <a:prstGeom prst="rect">
            <a:avLst/>
          </a:prstGeom>
        </p:spPr>
      </p:pic>
      <p:pic>
        <p:nvPicPr>
          <p:cNvPr id="19474" name="Picture 1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5483269"/>
            <a:ext cx="1389058" cy="754043"/>
          </a:xfrm>
          <a:prstGeom prst="rect">
            <a:avLst/>
          </a:prstGeom>
          <a:noFill/>
        </p:spPr>
      </p:pic>
      <p:sp>
        <p:nvSpPr>
          <p:cNvPr id="19476" name="AutoShape 20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8" name="AutoShape 22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" name="Рисунок 28" descr="500_F_119453303_AtaQdMHpjPRmsqtEmKNPNKlmkTW98bT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0" y="94217"/>
            <a:ext cx="1436170" cy="886511"/>
          </a:xfrm>
          <a:prstGeom prst="rect">
            <a:avLst/>
          </a:prstGeom>
        </p:spPr>
      </p:pic>
      <p:pic>
        <p:nvPicPr>
          <p:cNvPr id="17" name="Picture 1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79793" y="250726"/>
            <a:ext cx="1840679" cy="802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 descr="Фея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flipH="1">
            <a:off x="7020272" y="1032428"/>
            <a:ext cx="447279" cy="596372"/>
          </a:xfrm>
          <a:prstGeom prst="rect">
            <a:avLst/>
          </a:prstGeom>
        </p:spPr>
      </p:pic>
      <p:pic>
        <p:nvPicPr>
          <p:cNvPr id="30" name="Рисунок 29" descr="Газель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020272" y="1649479"/>
            <a:ext cx="427243" cy="627393"/>
          </a:xfrm>
          <a:prstGeom prst="rect">
            <a:avLst/>
          </a:prstGeom>
        </p:spPr>
      </p:pic>
      <p:pic>
        <p:nvPicPr>
          <p:cNvPr id="31" name="Рисунок 30" descr="сыщи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989467" y="2390083"/>
            <a:ext cx="534861" cy="534861"/>
          </a:xfrm>
          <a:prstGeom prst="rect">
            <a:avLst/>
          </a:prstGeom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020272" y="3026325"/>
            <a:ext cx="665285" cy="546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097317" y="3210963"/>
            <a:ext cx="795163" cy="362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8" descr="ÐÐ°ÑÑÐ¸Ð½ÐºÐ¸ Ð¿Ð¾ Ð·Ð°Ð¿ÑÐ¾ÑÑ Ð»ÐµÑÐ½ÑÐµ Ð¾ÑÐµÑÐ¸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062262" y="4335086"/>
            <a:ext cx="534074" cy="534074"/>
          </a:xfrm>
          <a:prstGeom prst="rect">
            <a:avLst/>
          </a:prstGeom>
          <a:noFill/>
        </p:spPr>
      </p:pic>
      <p:pic>
        <p:nvPicPr>
          <p:cNvPr id="35" name="Picture 11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046587" y="5640940"/>
            <a:ext cx="1341837" cy="596372"/>
          </a:xfrm>
          <a:prstGeom prst="rect">
            <a:avLst/>
          </a:prstGeom>
          <a:noFill/>
        </p:spPr>
      </p:pic>
      <p:pic>
        <p:nvPicPr>
          <p:cNvPr id="36" name="Picture 15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020272" y="3684626"/>
            <a:ext cx="596371" cy="53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7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041049" y="4888087"/>
            <a:ext cx="627295" cy="55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1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917" y="692696"/>
            <a:ext cx="1390787" cy="1342979"/>
          </a:xfrm>
          <a:prstGeom prst="rect">
            <a:avLst/>
          </a:prstGeom>
          <a:noFill/>
        </p:spPr>
      </p:pic>
      <p:sp>
        <p:nvSpPr>
          <p:cNvPr id="7172" name="AutoShape 4" descr="ÐÐ°ÑÑÐ¸Ð½ÐºÐ¸ Ð¿Ð¾ Ð·Ð°Ð¿ÑÐ¾ÑÑ ÐÐ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ÐÐ°ÑÑÐ¸Ð½ÐºÐ¸ Ð¿Ð¾ Ð·Ð°Ð¿ÑÐ¾ÑÑ ÐÐ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P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204864"/>
            <a:ext cx="1946497" cy="1122277"/>
          </a:xfrm>
          <a:prstGeom prst="rect">
            <a:avLst/>
          </a:prstGeom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501008"/>
            <a:ext cx="15716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2627784" y="836712"/>
            <a:ext cx="2448272" cy="936104"/>
          </a:xfrm>
          <a:prstGeom prst="rect">
            <a:avLst/>
          </a:prstGeom>
        </p:spPr>
        <p:txBody>
          <a:bodyPr vert="horz" anchor="ctr" anchorCtr="0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spcBef>
                <a:spcPct val="0"/>
              </a:spcBef>
            </a:pPr>
            <a:r>
              <a:rPr lang="uk-UA" sz="2200" dirty="0" smtClean="0"/>
              <a:t>Записна книжка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796136" y="836712"/>
            <a:ext cx="2448272" cy="936104"/>
          </a:xfrm>
          <a:prstGeom prst="rect">
            <a:avLst/>
          </a:prstGeom>
        </p:spPr>
        <p:txBody>
          <a:bodyPr vert="horz" anchor="ctr" anchorCtr="0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defRPr/>
            </a:pPr>
            <a:r>
              <a:rPr lang="en-US" sz="2200" dirty="0" smtClean="0"/>
              <a:t>Notebook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699792" y="2276872"/>
            <a:ext cx="2448272" cy="936104"/>
          </a:xfrm>
          <a:prstGeom prst="rect">
            <a:avLst/>
          </a:prstGeom>
        </p:spPr>
        <p:txBody>
          <a:bodyPr vert="horz" anchor="ctr" anchorCtr="0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spcBef>
                <a:spcPct val="0"/>
              </a:spcBef>
            </a:pPr>
            <a:r>
              <a:rPr lang="uk-UA" sz="2100" dirty="0" smtClean="0"/>
              <a:t>Електронно-обчислювальна машина</a:t>
            </a:r>
            <a:endParaRPr kumimoji="0" lang="ru-RU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796136" y="2204864"/>
            <a:ext cx="2448272" cy="936104"/>
          </a:xfrm>
          <a:prstGeom prst="rect">
            <a:avLst/>
          </a:prstGeom>
        </p:spPr>
        <p:txBody>
          <a:bodyPr vert="horz" anchor="ctr" anchorCtr="0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spcBef>
                <a:spcPct val="0"/>
              </a:spcBef>
            </a:pPr>
            <a:r>
              <a:rPr lang="en-US" sz="2200" dirty="0" smtClean="0"/>
              <a:t>Computer</a:t>
            </a:r>
            <a:endParaRPr lang="ru-RU" sz="2200" dirty="0" smtClean="0"/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699792" y="3789040"/>
            <a:ext cx="2448272" cy="936104"/>
          </a:xfrm>
          <a:prstGeom prst="rect">
            <a:avLst/>
          </a:prstGeom>
        </p:spPr>
        <p:txBody>
          <a:bodyPr vert="horz" anchor="ctr" anchorCtr="0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defRPr/>
            </a:pPr>
            <a:r>
              <a:rPr lang="uk-UA" sz="2200" dirty="0" smtClean="0"/>
              <a:t>Копіювальна машина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5796136" y="3717032"/>
            <a:ext cx="2448272" cy="936104"/>
          </a:xfrm>
          <a:prstGeom prst="rect">
            <a:avLst/>
          </a:prstGeom>
        </p:spPr>
        <p:txBody>
          <a:bodyPr vert="horz" anchor="ctr" anchorCtr="0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defRPr/>
            </a:pPr>
            <a:r>
              <a:rPr lang="en-US" sz="2100" dirty="0" smtClean="0">
                <a:solidFill>
                  <a:schemeClr val="dk1"/>
                </a:solidFill>
              </a:rPr>
              <a:t>Xerox</a:t>
            </a:r>
            <a:r>
              <a:rPr lang="ru-RU" sz="2100" dirty="0" smtClean="0">
                <a:solidFill>
                  <a:schemeClr val="dk1"/>
                </a:solidFill>
              </a:rPr>
              <a:t>, </a:t>
            </a:r>
            <a:r>
              <a:rPr lang="en-US" sz="2100" dirty="0" smtClean="0"/>
              <a:t>Copy Machine</a:t>
            </a:r>
            <a:endParaRPr lang="en-US" sz="2100" dirty="0" smtClean="0">
              <a:solidFill>
                <a:schemeClr val="dk1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611560" y="5733256"/>
            <a:ext cx="7344816" cy="936104"/>
          </a:xfrm>
          <a:prstGeom prst="rect">
            <a:avLst/>
          </a:prstGeom>
        </p:spPr>
        <p:txBody>
          <a:bodyPr vert="horz" anchor="ctr" anchorCtr="0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>
              <a:spcBef>
                <a:spcPct val="0"/>
              </a:spcBef>
            </a:pPr>
            <a:r>
              <a:rPr lang="uk-UA" sz="2400" b="1" dirty="0" smtClean="0"/>
              <a:t>Шановні колеги, скажіть мені будь ласка, чи можна уявити сучасну школу без???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067944" y="260648"/>
            <a:ext cx="4536504" cy="3960440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/>
              <a:t>Ян </a:t>
            </a:r>
            <a:br>
              <a:rPr lang="uk-UA" sz="4000" dirty="0" smtClean="0"/>
            </a:br>
            <a:r>
              <a:rPr lang="uk-UA" sz="4000" dirty="0" err="1" smtClean="0"/>
              <a:t>Амос</a:t>
            </a:r>
            <a:r>
              <a:rPr lang="uk-UA" sz="4000" dirty="0" smtClean="0"/>
              <a:t> </a:t>
            </a:r>
            <a:br>
              <a:rPr lang="uk-UA" sz="4000" dirty="0" smtClean="0"/>
            </a:br>
            <a:r>
              <a:rPr lang="uk-UA" sz="4000" dirty="0" err="1" smtClean="0"/>
              <a:t>Коменський</a:t>
            </a: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2000" dirty="0" smtClean="0">
                <a:effectLst/>
              </a:rPr>
              <a:t> </a:t>
            </a:r>
            <a:r>
              <a:rPr lang="uk-UA" sz="3200" dirty="0" smtClean="0">
                <a:effectLst/>
              </a:rPr>
              <a:t/>
            </a:r>
            <a:br>
              <a:rPr lang="uk-UA" sz="3200" dirty="0" smtClean="0">
                <a:effectLst/>
              </a:rPr>
            </a:br>
            <a:r>
              <a:rPr lang="ru-RU" sz="2000" dirty="0" smtClean="0">
                <a:effectLst/>
                <a:hlinkClick r:id="rId3" tooltip="28 березня"/>
              </a:rPr>
              <a:t>28 </a:t>
            </a:r>
            <a:r>
              <a:rPr lang="ru-RU" sz="2000" dirty="0" err="1" smtClean="0">
                <a:effectLst/>
                <a:hlinkClick r:id="rId3" tooltip="28 березня"/>
              </a:rPr>
              <a:t>березня</a:t>
            </a:r>
            <a:r>
              <a:rPr lang="ru-RU" sz="2000" dirty="0" smtClean="0">
                <a:effectLst/>
              </a:rPr>
              <a:t> </a:t>
            </a:r>
            <a:r>
              <a:rPr lang="ru-RU" sz="2000" dirty="0" smtClean="0">
                <a:effectLst/>
                <a:hlinkClick r:id="rId4" tooltip="1592"/>
              </a:rPr>
              <a:t>1592</a:t>
            </a: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  <a:hlinkClick r:id="rId5" tooltip="15 листопада"/>
              </a:rPr>
              <a:t>15 листопада</a:t>
            </a:r>
            <a:r>
              <a:rPr lang="ru-RU" sz="2000" dirty="0" smtClean="0">
                <a:effectLst/>
              </a:rPr>
              <a:t> </a:t>
            </a:r>
            <a:r>
              <a:rPr lang="ru-RU" sz="2000" dirty="0" smtClean="0">
                <a:effectLst/>
                <a:hlinkClick r:id="rId6" tooltip="1670"/>
              </a:rPr>
              <a:t>1670</a:t>
            </a:r>
            <a:endParaRPr lang="ru-RU" sz="3200" dirty="0">
              <a:effectLst/>
            </a:endParaRPr>
          </a:p>
        </p:txBody>
      </p:sp>
      <p:pic>
        <p:nvPicPr>
          <p:cNvPr id="4" name="Содержимое 3" descr="Johan amos comenius 1592-1671.jpg"/>
          <p:cNvPicPr>
            <a:picLocks noGrp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260648"/>
            <a:ext cx="367240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539552" y="4509120"/>
            <a:ext cx="8352928" cy="1656184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lvl="0" algn="ctr">
              <a:spcBef>
                <a:spcPct val="0"/>
              </a:spcBef>
            </a:pPr>
            <a:r>
              <a:rPr lang="uk-UA" sz="3200" dirty="0" err="1" smtClean="0"/>
              <a:t>’’</a:t>
            </a:r>
            <a:r>
              <a:rPr lang="uk-UA" sz="3200" b="1" dirty="0" err="1" smtClean="0"/>
              <a:t>Всі</a:t>
            </a:r>
            <a:r>
              <a:rPr lang="uk-UA" sz="3200" dirty="0" smtClean="0"/>
              <a:t> </a:t>
            </a:r>
            <a:r>
              <a:rPr lang="uk-UA" sz="3200" b="1" dirty="0" smtClean="0"/>
              <a:t>знання виростають з одного коріння  – навколишньої   дійсності,  мають         між собою зв'язки, а тому повинні вивчатися у </a:t>
            </a:r>
            <a:r>
              <a:rPr lang="uk-UA" sz="3200" b="1" dirty="0" err="1" smtClean="0"/>
              <a:t>зв'язках</a:t>
            </a:r>
            <a:r>
              <a:rPr lang="uk-UA" sz="3200" dirty="0" err="1" smtClean="0"/>
              <a:t>’’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68152"/>
          </a:xfrm>
        </p:spPr>
        <p:txBody>
          <a:bodyPr>
            <a:normAutofit/>
          </a:bodyPr>
          <a:lstStyle/>
          <a:p>
            <a:pPr algn="ctr"/>
            <a:r>
              <a:rPr lang="uk-UA" sz="6000" u="sng" dirty="0" err="1" smtClean="0">
                <a:solidFill>
                  <a:srgbClr val="0070C0"/>
                </a:solidFill>
                <a:latin typeface="Arial Black" pitchFamily="34" charset="0"/>
                <a:cs typeface="Adobe Naskh Medium" pitchFamily="50" charset="-78"/>
              </a:rPr>
              <a:t>World</a:t>
            </a:r>
            <a:r>
              <a:rPr lang="uk-UA" sz="6000" u="sng" dirty="0" smtClean="0">
                <a:solidFill>
                  <a:srgbClr val="0070C0"/>
                </a:solidFill>
                <a:latin typeface="Arial Black" pitchFamily="34" charset="0"/>
                <a:cs typeface="Adobe Naskh Medium" pitchFamily="50" charset="-78"/>
              </a:rPr>
              <a:t> </a:t>
            </a:r>
            <a:r>
              <a:rPr lang="uk-UA" sz="6000" u="sng" dirty="0" err="1" smtClean="0">
                <a:solidFill>
                  <a:srgbClr val="0070C0"/>
                </a:solidFill>
                <a:latin typeface="Arial Black" pitchFamily="34" charset="0"/>
                <a:cs typeface="Adobe Naskh Medium" pitchFamily="50" charset="-78"/>
              </a:rPr>
              <a:t>Wide</a:t>
            </a:r>
            <a:r>
              <a:rPr lang="uk-UA" sz="6000" u="sng" dirty="0" smtClean="0">
                <a:solidFill>
                  <a:srgbClr val="0070C0"/>
                </a:solidFill>
                <a:latin typeface="Arial Black" pitchFamily="34" charset="0"/>
                <a:cs typeface="Adobe Naskh Medium" pitchFamily="50" charset="-78"/>
              </a:rPr>
              <a:t> </a:t>
            </a:r>
            <a:r>
              <a:rPr lang="uk-UA" sz="6000" u="sng" dirty="0" err="1" smtClean="0">
                <a:solidFill>
                  <a:srgbClr val="0070C0"/>
                </a:solidFill>
                <a:latin typeface="Arial Black" pitchFamily="34" charset="0"/>
                <a:cs typeface="Adobe Naskh Medium" pitchFamily="50" charset="-78"/>
              </a:rPr>
              <a:t>Web</a:t>
            </a:r>
            <a:endParaRPr lang="ru-RU" sz="6000" u="sng" dirty="0">
              <a:solidFill>
                <a:srgbClr val="0070C0"/>
              </a:solidFill>
              <a:latin typeface="Arial Black" pitchFamily="34" charset="0"/>
              <a:cs typeface="Adobe Naskh Medium" pitchFamily="50" charset="-78"/>
            </a:endParaRPr>
          </a:p>
        </p:txBody>
      </p:sp>
      <p:sp>
        <p:nvSpPr>
          <p:cNvPr id="7" name="Содержимое 3"/>
          <p:cNvSpPr txBox="1">
            <a:spLocks/>
          </p:cNvSpPr>
          <p:nvPr/>
        </p:nvSpPr>
        <p:spPr>
          <a:xfrm>
            <a:off x="755576" y="1700808"/>
            <a:ext cx="5688632" cy="5040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en-US" sz="2700" b="1" dirty="0" smtClean="0">
                <a:hlinkClick r:id="rId3"/>
              </a:rPr>
              <a:t>www.google.com/maps</a:t>
            </a:r>
            <a:endParaRPr lang="ru-RU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endParaRPr lang="ru-RU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ru-RU" sz="28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755576" y="2420888"/>
            <a:ext cx="5256584" cy="7920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en-US" sz="2700" b="1" dirty="0" smtClean="0">
                <a:hlinkClick r:id="rId4"/>
              </a:rPr>
              <a:t>www.news.google.com</a:t>
            </a:r>
            <a:endParaRPr lang="en-US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endParaRPr lang="ru-RU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ru-RU" sz="28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3"/>
          <p:cNvSpPr txBox="1">
            <a:spLocks/>
          </p:cNvSpPr>
          <p:nvPr/>
        </p:nvSpPr>
        <p:spPr>
          <a:xfrm>
            <a:off x="755576" y="3068960"/>
            <a:ext cx="5112568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en-US" sz="2700" b="1" dirty="0" smtClean="0">
                <a:hlinkClick r:id="rId5"/>
              </a:rPr>
              <a:t>www.skype.com</a:t>
            </a:r>
            <a:endParaRPr lang="en-US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endParaRPr lang="ru-RU" sz="2700" b="1" dirty="0" smtClean="0"/>
          </a:p>
          <a:p>
            <a:pPr marL="365760" indent="-256032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ru-RU" sz="28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0" name="Picture 2" descr="ÐÐ°ÑÑÐ¸Ð½ÐºÐ¸ Ð¿Ð¾ Ð·Ð°Ð¿ÑÐ¾ÑÑ ÑÐ¸Ð¼Ð²Ð¾Ð» Ð¸Ð½ÑÐµÑÐ½ÐµÑÐ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2924944"/>
            <a:ext cx="3672408" cy="3766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en-US" sz="3200" dirty="0" smtClean="0"/>
              <a:t>www.google.com/maps/place/London</a:t>
            </a:r>
            <a:endParaRPr lang="ru-RU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18" y="764704"/>
            <a:ext cx="8994886" cy="5357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 fontAlgn="base"/>
            <a:r>
              <a:rPr lang="en-US" dirty="0" smtClean="0"/>
              <a:t>Big Ben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8615249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600" dirty="0" smtClean="0"/>
              <a:t>Westminster</a:t>
            </a:r>
            <a:r>
              <a:rPr lang="en-US" b="0" dirty="0" smtClean="0"/>
              <a:t> </a:t>
            </a:r>
            <a:r>
              <a:rPr lang="en-US" sz="4600" dirty="0" smtClean="0"/>
              <a:t>Abbey</a:t>
            </a:r>
            <a:endParaRPr lang="ru-RU" sz="46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52499"/>
            <a:ext cx="8424936" cy="5012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 fontAlgn="base"/>
            <a:r>
              <a:rPr lang="en-US" dirty="0" smtClean="0"/>
              <a:t>Houses of Parliament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322310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en-US" dirty="0" smtClean="0"/>
              <a:t>news.google.com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0"/>
            <a:ext cx="7795990" cy="46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en-US" dirty="0" smtClean="0"/>
              <a:t>skype.com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83820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675864"/>
          </a:xfrm>
        </p:spPr>
        <p:txBody>
          <a:bodyPr/>
          <a:lstStyle/>
          <a:p>
            <a:pPr lvl="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Розроблення нових форм уроків( бінарні уроки)</a:t>
            </a:r>
            <a:endParaRPr lang="ru-RU" dirty="0" smtClean="0"/>
          </a:p>
          <a:p>
            <a:pPr lvl="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Упровадження навчальних проектів</a:t>
            </a:r>
            <a:endParaRPr lang="ru-RU" dirty="0" smtClean="0"/>
          </a:p>
          <a:p>
            <a:pPr lvl="0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Організація тематичних днів і тижнів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uk-UA" sz="4400" dirty="0" smtClean="0"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Методи: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Video</a:t>
            </a:r>
            <a:endParaRPr lang="ru-RU" dirty="0"/>
          </a:p>
        </p:txBody>
      </p:sp>
      <p:pic>
        <p:nvPicPr>
          <p:cNvPr id="4" name="4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27584" y="1628800"/>
            <a:ext cx="7869560" cy="4464496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 мозковий штурм</a:t>
            </a:r>
            <a:endParaRPr lang="ru-RU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 обмін думками</a:t>
            </a:r>
            <a:endParaRPr lang="ru-RU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</a:t>
            </a:r>
            <a:r>
              <a:rPr lang="en-US" dirty="0" smtClean="0"/>
              <a:t> </a:t>
            </a:r>
            <a:r>
              <a:rPr lang="uk-UA" dirty="0" smtClean="0"/>
              <a:t> інтерв’ю</a:t>
            </a:r>
            <a:endParaRPr lang="ru-RU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 </a:t>
            </a:r>
            <a:r>
              <a:rPr lang="uk-UA" dirty="0" err="1" smtClean="0"/>
              <a:t>сенкан</a:t>
            </a:r>
            <a:endParaRPr lang="ru-RU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 мікрофон</a:t>
            </a:r>
            <a:endParaRPr lang="ru-RU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</a:t>
            </a:r>
            <a:r>
              <a:rPr lang="uk-UA" b="1" dirty="0" smtClean="0"/>
              <a:t> </a:t>
            </a:r>
            <a:r>
              <a:rPr lang="uk-UA" dirty="0" smtClean="0"/>
              <a:t>асоціативний кущ</a:t>
            </a:r>
            <a:endParaRPr lang="ru-RU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dirty="0" smtClean="0"/>
              <a:t>-</a:t>
            </a:r>
            <a:r>
              <a:rPr lang="uk-UA" b="1" dirty="0" smtClean="0"/>
              <a:t> </a:t>
            </a:r>
            <a:r>
              <a:rPr lang="uk-UA" dirty="0" smtClean="0"/>
              <a:t>к</a:t>
            </a:r>
            <a:r>
              <a:rPr lang="ru-RU" dirty="0" err="1" smtClean="0"/>
              <a:t>убування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4400" dirty="0" smtClean="0"/>
              <a:t>Приклади інноваційних прийомів: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â¢Ð¢ÑÐµÐ±Ð° Ð»ÑÐ±Ð¸ÑÐ¸ÑÐµ, ÑÐ¾ ÑÐ¾Ð±Ð¸Ñ, Ñ Ð¹ÑÐ¸   Ð²Ð¿ÐµÑÐµÐ´ ÐºÑÐ¾Ðº Ð·Ð°      ÐºÑÐ¾ÐºÐ¾Ð¼.         Ð.ÐÐ°Ð²Ð»Ð¾Ð²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05872"/>
            <a:ext cx="723385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840</TotalTime>
  <Words>560</Words>
  <Application>Microsoft Office PowerPoint</Application>
  <PresentationFormat>Экран (4:3)</PresentationFormat>
  <Paragraphs>126</Paragraphs>
  <Slides>20</Slides>
  <Notes>14</Notes>
  <HiddenSlides>1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Открытая</vt:lpstr>
      <vt:lpstr>Інтегроване навчання, його методи та прийоми</vt:lpstr>
      <vt:lpstr>Warm-up activity (розминка)</vt:lpstr>
      <vt:lpstr>Слайд 3</vt:lpstr>
      <vt:lpstr>Слайд 4</vt:lpstr>
      <vt:lpstr>Слайд 5</vt:lpstr>
      <vt:lpstr>Слайд 6</vt:lpstr>
      <vt:lpstr>Слайд 7</vt:lpstr>
      <vt:lpstr>Слайд 8</vt:lpstr>
      <vt:lpstr>Ян  Амос  Коменський   28 березня 1592 15 листопада 1670</vt:lpstr>
      <vt:lpstr>World Wide Web</vt:lpstr>
      <vt:lpstr>www.google.com/maps/place/London</vt:lpstr>
      <vt:lpstr>Big Ben</vt:lpstr>
      <vt:lpstr>Westminster Abbey</vt:lpstr>
      <vt:lpstr>Houses of Parliament</vt:lpstr>
      <vt:lpstr>news.google.com</vt:lpstr>
      <vt:lpstr>skype.com</vt:lpstr>
      <vt:lpstr>Методи:</vt:lpstr>
      <vt:lpstr>Video</vt:lpstr>
      <vt:lpstr>Приклади інноваційних прийомів: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159</cp:revision>
  <dcterms:created xsi:type="dcterms:W3CDTF">2018-10-28T06:07:51Z</dcterms:created>
  <dcterms:modified xsi:type="dcterms:W3CDTF">2018-11-10T20:46:57Z</dcterms:modified>
</cp:coreProperties>
</file>