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2"/>
  </p:notesMasterIdLst>
  <p:sldIdLst>
    <p:sldId id="321" r:id="rId2"/>
    <p:sldId id="324" r:id="rId3"/>
    <p:sldId id="327" r:id="rId4"/>
    <p:sldId id="322" r:id="rId5"/>
    <p:sldId id="260" r:id="rId6"/>
    <p:sldId id="280" r:id="rId7"/>
    <p:sldId id="281" r:id="rId8"/>
    <p:sldId id="282" r:id="rId9"/>
    <p:sldId id="284" r:id="rId10"/>
    <p:sldId id="285" r:id="rId11"/>
    <p:sldId id="269" r:id="rId12"/>
    <p:sldId id="295" r:id="rId13"/>
    <p:sldId id="286" r:id="rId14"/>
    <p:sldId id="279" r:id="rId15"/>
    <p:sldId id="298" r:id="rId16"/>
    <p:sldId id="299" r:id="rId17"/>
    <p:sldId id="296" r:id="rId18"/>
    <p:sldId id="300" r:id="rId19"/>
    <p:sldId id="301" r:id="rId20"/>
    <p:sldId id="265" r:id="rId21"/>
    <p:sldId id="266" r:id="rId22"/>
    <p:sldId id="302" r:id="rId23"/>
    <p:sldId id="287" r:id="rId24"/>
    <p:sldId id="276" r:id="rId25"/>
    <p:sldId id="303" r:id="rId26"/>
    <p:sldId id="304" r:id="rId27"/>
    <p:sldId id="305" r:id="rId28"/>
    <p:sldId id="314" r:id="rId29"/>
    <p:sldId id="289" r:id="rId30"/>
    <p:sldId id="315" r:id="rId31"/>
    <p:sldId id="316" r:id="rId32"/>
    <p:sldId id="317" r:id="rId33"/>
    <p:sldId id="306" r:id="rId34"/>
    <p:sldId id="290" r:id="rId35"/>
    <p:sldId id="318" r:id="rId36"/>
    <p:sldId id="275" r:id="rId37"/>
    <p:sldId id="309" r:id="rId38"/>
    <p:sldId id="291" r:id="rId39"/>
    <p:sldId id="310" r:id="rId40"/>
    <p:sldId id="311" r:id="rId41"/>
    <p:sldId id="312" r:id="rId42"/>
    <p:sldId id="313" r:id="rId43"/>
    <p:sldId id="292" r:id="rId44"/>
    <p:sldId id="293" r:id="rId45"/>
    <p:sldId id="288" r:id="rId46"/>
    <p:sldId id="268" r:id="rId47"/>
    <p:sldId id="271" r:id="rId48"/>
    <p:sldId id="273" r:id="rId49"/>
    <p:sldId id="272" r:id="rId50"/>
    <p:sldId id="319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9819"/>
    <a:srgbClr val="6600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344" autoAdjust="0"/>
    <p:restoredTop sz="94660"/>
  </p:normalViewPr>
  <p:slideViewPr>
    <p:cSldViewPr>
      <p:cViewPr varScale="1">
        <p:scale>
          <a:sx n="104" d="100"/>
          <a:sy n="104" d="100"/>
        </p:scale>
        <p:origin x="-2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BB59C-1809-46C0-9259-C0709B20C22F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7F346-8A35-4D3D-9B42-367C52786D5E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4592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16" name="Місце для дати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2" name="Місце для нижнього колонтитула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15" name="Місце для номера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7" name="Місце для вмісту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5" name="Місце для дати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19" name="Місце для нижнього колонтитула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16" name="Місце для номера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Місце для тексту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9" name="Місце для дати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11" name="Місце для нижнього колонтитула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16" name="Місце для номера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4" name="Місце для вмісту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1" name="Місце для дати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31" name="Місце для номера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25" name="Місце для тексту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8" name="Місце для вмісту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0" name="Місце для дати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2" name="Місце для дати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24" name="Місце для нижнього колонтитула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 сполучна ліні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6" name="Місце для тексту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4" name="Місце для вмісту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5" name="Місце для дати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29" name="Місце для нижнього колонтитула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Місце для зображення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31" name="Місце для номера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6" name="Місце для тексту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53000">
              <a:srgbClr val="0070C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Місце для тексту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дати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E8E6F4B-2F1B-4715-94AF-A7C7A8A31132}" type="datetimeFigureOut">
              <a:rPr lang="ru-RU" smtClean="0">
                <a:solidFill>
                  <a:srgbClr val="B13F9A"/>
                </a:solidFill>
              </a:rPr>
              <a:pPr>
                <a:defRPr/>
              </a:pPr>
              <a:t>18.03.2019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28" name="Місце для нижнього колонтитула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88656E9-AB4B-4A90-85E6-AFB614A3FAD0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10" name="Місце для заголовка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 сполучна ліні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5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5" descr="B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1437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4348" y="642918"/>
            <a:ext cx="785818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Реалізація</a:t>
            </a:r>
            <a:r>
              <a:rPr lang="ru-RU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наскрізних</a:t>
            </a:r>
            <a:r>
              <a:rPr lang="ru-RU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ліній</a:t>
            </a:r>
            <a:r>
              <a:rPr lang="ru-RU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3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ключових</a:t>
            </a:r>
            <a:r>
              <a:rPr lang="ru-RU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компетентностей </a:t>
            </a:r>
            <a:endParaRPr lang="en-US" sz="3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k-UA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 </a:t>
            </a:r>
            <a:r>
              <a:rPr lang="ru-RU" sz="3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процесі</a:t>
            </a:r>
            <a:r>
              <a:rPr lang="ru-RU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навчання</a:t>
            </a:r>
            <a:r>
              <a:rPr lang="ru-RU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математики</a:t>
            </a:r>
            <a:r>
              <a:rPr lang="uk-UA" sz="3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endParaRPr lang="uk-UA" sz="38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868" y="3786190"/>
            <a:ext cx="492922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Заболотна О.Ю.</a:t>
            </a:r>
          </a:p>
          <a:p>
            <a:pPr algn="ctr"/>
            <a:r>
              <a:rPr lang="uk-UA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учитель вищої категорії</a:t>
            </a:r>
          </a:p>
          <a:p>
            <a:pPr algn="ctr"/>
            <a:r>
              <a:rPr lang="uk-UA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старший учитель</a:t>
            </a:r>
          </a:p>
          <a:p>
            <a:pPr algn="ctr"/>
            <a:r>
              <a:rPr lang="uk-UA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Новокочубеївська</a:t>
            </a:r>
            <a:r>
              <a:rPr lang="uk-UA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ЗОШ І-ІІІ ст.</a:t>
            </a:r>
          </a:p>
          <a:p>
            <a:pPr algn="ctr"/>
            <a:endParaRPr lang="uk-UA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 р.</a:t>
            </a:r>
            <a:endParaRPr lang="ru-RU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6" descr="http://1.bp.blogspot.com/-mvgKSUtcqSw/Vizs6Eeu-kI/AAAAAAAAA_M/ZpQswGD9W7c/s1600/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3" y="3214686"/>
            <a:ext cx="2812824" cy="310348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5" descr="B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37" y="0"/>
            <a:ext cx="9151437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7158" y="357166"/>
            <a:ext cx="82153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altLang="ru-RU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Calibri" pitchFamily="34" charset="0"/>
                <a:cs typeface="Segoe UI" pitchFamily="34" charset="0"/>
              </a:rPr>
              <a:t>Вірте в талант і творчі </a:t>
            </a:r>
          </a:p>
          <a:p>
            <a:pPr algn="ctr"/>
            <a:r>
              <a:rPr lang="uk-UA" altLang="ru-RU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Calibri" pitchFamily="34" charset="0"/>
                <a:cs typeface="Segoe UI" pitchFamily="34" charset="0"/>
              </a:rPr>
              <a:t>сили кожного вихованця.</a:t>
            </a:r>
            <a:endParaRPr lang="ru-RU" altLang="ru-RU" sz="40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Calibri" pitchFamily="34" charset="0"/>
              <a:cs typeface="Segoe UI" pitchFamily="34" charset="0"/>
            </a:endParaRPr>
          </a:p>
          <a:p>
            <a:pPr algn="ctr" eaLnBrk="0" hangingPunct="0"/>
            <a:r>
              <a:rPr lang="uk-UA" altLang="ru-RU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Calibri" pitchFamily="34" charset="0"/>
                <a:cs typeface="Segoe UI" pitchFamily="34" charset="0"/>
              </a:rPr>
              <a:t>Людина – неповторна</a:t>
            </a:r>
            <a:endParaRPr lang="uk-UA" sz="4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4844" y="235743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altLang="ru-RU" sz="24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Calibri" pitchFamily="34" charset="0"/>
                <a:cs typeface="Segoe UI" pitchFamily="34" charset="0"/>
              </a:rPr>
              <a:t>В. Сухомлинський</a:t>
            </a:r>
          </a:p>
        </p:txBody>
      </p:sp>
      <p:pic>
        <p:nvPicPr>
          <p:cNvPr id="9" name="Місце для вмісту 8" descr="C:\Documents and Settings\1\Рабочий стол\фото математика- атестація\DSC01482.JPG"/>
          <p:cNvPicPr>
            <a:picLocks noGrp="1"/>
          </p:cNvPicPr>
          <p:nvPr>
            <p:ph idx="1"/>
          </p:nvPr>
        </p:nvPicPr>
        <p:blipFill>
          <a:blip r:embed="rId3" cstate="print"/>
          <a:srcRect l="12039" t="9856" r="2726" b="20694"/>
          <a:stretch>
            <a:fillRect/>
          </a:stretch>
        </p:blipFill>
        <p:spPr bwMode="auto">
          <a:xfrm>
            <a:off x="571472" y="3143248"/>
            <a:ext cx="5143536" cy="3143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500042"/>
            <a:ext cx="8215402" cy="35718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uk-UA" sz="28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Компетентність</a:t>
            </a:r>
            <a:r>
              <a:rPr lang="uk-UA" sz="28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uk-UA" sz="2800" i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– динамічна комбінація знань, способів мислення, поглядів, цінностей, навичок, умінь, інших особистих якостей, що визначає здатність особи успішно провадити професійну та/або подальшу навчальну діяльність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00496" y="507207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(Проект 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нового базового Закону </a:t>
            </a:r>
            <a:r>
              <a:rPr lang="ru-RU" b="1" i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України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«Про </a:t>
            </a:r>
            <a:r>
              <a:rPr lang="ru-RU" b="1" i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освіту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», </a:t>
            </a:r>
            <a:r>
              <a:rPr lang="ru-RU" b="1" i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стаття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</a:t>
            </a:r>
            <a:endParaRPr lang="ru-RU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05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5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5" descr="B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1437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7158" y="857232"/>
            <a:ext cx="821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uk-UA" sz="480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1071546"/>
            <a:ext cx="89297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Ключові</a:t>
            </a:r>
            <a:r>
              <a:rPr lang="ru-RU" sz="36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i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компетентності</a:t>
            </a:r>
            <a:r>
              <a:rPr lang="ru-RU" sz="36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endParaRPr lang="en-US" sz="36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яких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кожен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потребує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</a:t>
            </a:r>
            <a:endParaRPr lang="en-US" sz="36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особистої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реалізації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розвитку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активної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громадянської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позиції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соціальної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інклюзії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працевлаштування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здатні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забезпечити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життєвий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успіх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молоді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суспільстві</a:t>
            </a: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знань</a:t>
            </a:r>
            <a:endParaRPr lang="ru-RU" sz="3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428604"/>
            <a:ext cx="8712968" cy="126876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2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Відповідно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до проекту нового базового Закону </a:t>
            </a:r>
            <a:r>
              <a:rPr lang="en-US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en-US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«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Про </a:t>
            </a:r>
            <a:r>
              <a:rPr lang="ru-RU" sz="2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освіту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» </a:t>
            </a:r>
            <a:r>
              <a:rPr lang="ru-RU" sz="2200" b="1" u="sng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ключовими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для </a:t>
            </a:r>
            <a:r>
              <a:rPr lang="ru-RU" sz="2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Нової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2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української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2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школи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en-US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sz="2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визначено</a:t>
            </a:r>
            <a:r>
              <a:rPr lang="ru-RU" sz="2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2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такі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2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компетентності</a:t>
            </a:r>
            <a:r>
              <a:rPr lang="ru-RU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1529408"/>
            <a:ext cx="8640960" cy="5328592"/>
          </a:xfrm>
        </p:spPr>
        <p:txBody>
          <a:bodyPr>
            <a:no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Спілкування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державною (і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рідною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у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відмінності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мовами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Спілкування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іноземними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мовами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Математична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грамотність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Компетентності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в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природничих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науках і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технологіях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Інформаційно-цифрова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компетентність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Уміння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навчатися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впродовж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життя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Соціальні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і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громадянські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компетентності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Підприємливість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Загальнокультурна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грамотність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Екологічна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грамотність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і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здорове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життя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54745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711"/>
            <a:ext cx="9144000" cy="68065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3258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704"/>
            <a:ext cx="9137737" cy="68627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5742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2173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3390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2"/>
            <a:ext cx="9144000" cy="6848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6126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ТЕХНОЛОГІЇ, ЯКІ ФОРМУЮТЬ КЛЮЧОВІ КОМПЕТЕНТНОСТІ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000" b="1" dirty="0" smtClean="0"/>
              <a:t>  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857224" y="571480"/>
            <a:ext cx="7418385" cy="3281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ru-RU" altLang="ru-RU" sz="3200" b="1" dirty="0">
                <a:solidFill>
                  <a:srgbClr val="C00000"/>
                </a:solidFill>
              </a:rPr>
              <a:t/>
            </a:r>
            <a:br>
              <a:rPr lang="ru-RU" altLang="ru-RU" sz="3200" b="1" dirty="0">
                <a:solidFill>
                  <a:srgbClr val="C00000"/>
                </a:solidFill>
              </a:rPr>
            </a:b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*</a:t>
            </a:r>
            <a:r>
              <a:rPr lang="ru-RU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МУЛЬТИМЕДІЙНІ</a:t>
            </a: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/>
            </a:r>
            <a:b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</a:b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*</a:t>
            </a:r>
            <a:r>
              <a:rPr lang="ru-RU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ПРОЕКТНІ</a:t>
            </a: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/>
            </a:r>
            <a:b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</a:b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*ПРОБЛЕМНО – </a:t>
            </a:r>
            <a:r>
              <a:rPr lang="ru-RU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МОДУЛЬНІ</a:t>
            </a: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/>
            </a:r>
            <a:b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</a:b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*</a:t>
            </a:r>
            <a:r>
              <a:rPr lang="ru-RU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Р</a:t>
            </a:r>
            <a:r>
              <a:rPr lang="uk-UA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О</a:t>
            </a:r>
            <a:r>
              <a:rPr lang="ru-RU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ЗВИВАЮЧОГО НАВЧАННЯ</a:t>
            </a: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/>
            </a:r>
            <a:b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</a:b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*</a:t>
            </a:r>
            <a:r>
              <a:rPr lang="ru-RU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КРИТИЧНОГО МИСЛЕННЯ</a:t>
            </a: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/>
            </a:r>
            <a:b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</a:br>
            <a:r>
              <a:rPr lang="ru-RU" alt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*</a:t>
            </a:r>
            <a:r>
              <a:rPr lang="ru-RU" alt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РОЛЬОВІ ІГРИ</a:t>
            </a:r>
            <a:endParaRPr lang="ru-RU" altLang="ru-RU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6" name="Рисунок 5" descr="C:\Documents and Settings\1\Рабочий стол\Атестація 2019 НАДІ\фото\49628752_283275772308117_6354114616456380416_n.jpg"/>
          <p:cNvPicPr/>
          <p:nvPr/>
        </p:nvPicPr>
        <p:blipFill>
          <a:blip r:embed="rId2" cstate="print"/>
          <a:srcRect t="9875" b="13593"/>
          <a:stretch>
            <a:fillRect/>
          </a:stretch>
        </p:blipFill>
        <p:spPr bwMode="auto">
          <a:xfrm>
            <a:off x="5143504" y="3571876"/>
            <a:ext cx="3313721" cy="30003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C:\Documents and Settings\1\Рабочий стол\фото математика- атестація\DSC07041.JPG"/>
          <p:cNvPicPr/>
          <p:nvPr/>
        </p:nvPicPr>
        <p:blipFill>
          <a:blip r:embed="rId3" cstate="print"/>
          <a:srcRect l="1837" t="19598" b="4462"/>
          <a:stretch>
            <a:fillRect/>
          </a:stretch>
        </p:blipFill>
        <p:spPr bwMode="auto">
          <a:xfrm>
            <a:off x="428596" y="4143380"/>
            <a:ext cx="4031136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8114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980" b="13501"/>
          <a:stretch>
            <a:fillRect/>
          </a:stretch>
        </p:blipFill>
        <p:spPr bwMode="auto">
          <a:xfrm>
            <a:off x="357158" y="285728"/>
            <a:ext cx="8215370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" y="-2366"/>
            <a:ext cx="9140847" cy="68603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2024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68"/>
            <a:ext cx="9144000" cy="67715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327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4481" t="19341" r="2147" b="14961"/>
          <a:stretch>
            <a:fillRect/>
          </a:stretch>
        </p:blipFill>
        <p:spPr bwMode="auto">
          <a:xfrm>
            <a:off x="500034" y="428604"/>
            <a:ext cx="8143932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3501" t="20439" r="1960" b="15323"/>
          <a:stretch>
            <a:fillRect/>
          </a:stretch>
        </p:blipFill>
        <p:spPr bwMode="auto">
          <a:xfrm>
            <a:off x="428596" y="642918"/>
            <a:ext cx="814393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69" t="18932" r="1546" b="12864"/>
          <a:stretch>
            <a:fillRect/>
          </a:stretch>
        </p:blipFill>
        <p:spPr bwMode="auto">
          <a:xfrm>
            <a:off x="571472" y="500042"/>
            <a:ext cx="8001056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80" r="1960" b="13863"/>
          <a:stretch>
            <a:fillRect/>
          </a:stretch>
        </p:blipFill>
        <p:spPr bwMode="auto">
          <a:xfrm>
            <a:off x="571472" y="857232"/>
            <a:ext cx="807249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2147" b="13501"/>
          <a:stretch>
            <a:fillRect/>
          </a:stretch>
        </p:blipFill>
        <p:spPr bwMode="auto">
          <a:xfrm>
            <a:off x="428596" y="714356"/>
            <a:ext cx="814393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785786" y="0"/>
            <a:ext cx="7031134" cy="1143480"/>
          </a:xfrm>
        </p:spPr>
        <p:txBody>
          <a:bodyPr>
            <a:normAutofit/>
          </a:bodyPr>
          <a:lstStyle/>
          <a:p>
            <a:pPr algn="ctr"/>
            <a:r>
              <a:rPr lang="ru-RU" alt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Формування</a:t>
            </a: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екологічної</a:t>
            </a: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грамотності</a:t>
            </a:r>
            <a:endParaRPr lang="ru-RU" alt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500034" y="1071546"/>
            <a:ext cx="8426880" cy="4524955"/>
          </a:xfrm>
        </p:spPr>
        <p:txBody>
          <a:bodyPr>
            <a:normAutofit/>
          </a:bodyPr>
          <a:lstStyle/>
          <a:p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Складення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задач із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інформаційно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– 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пізнавальним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екологічним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здоров’язберігаючим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напрямками</a:t>
            </a:r>
            <a:endParaRPr lang="ru-RU" altLang="ru-RU" sz="2400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Аналіз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складених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задач проходить на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уроці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учнями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 з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використанням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слів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 в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порівнянні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з…, на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відміну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від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…, допустимо,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можливо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по-моєму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…,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має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відношення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до…, я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роблю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висновок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…, я не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погоджуюсь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із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…, я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віддаю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перевагу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…,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моє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завдання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полягає</a:t>
            </a:r>
            <a:r>
              <a:rPr lang="ru-RU" altLang="ru-RU" sz="24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в …</a:t>
            </a:r>
          </a:p>
        </p:txBody>
      </p:sp>
      <p:pic>
        <p:nvPicPr>
          <p:cNvPr id="6" name="Picture 2" descr="C:\Documents and Settings\1\Рабочий стол\фото математика- атестація\41058158_2130616170598334_6222950627383705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000504"/>
            <a:ext cx="3500462" cy="2450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Documents and Settings\1\Рабочий стол\фото математика- атестація\51365389_2226870777639539_2231716623918563328_n.jpg"/>
          <p:cNvPicPr/>
          <p:nvPr/>
        </p:nvPicPr>
        <p:blipFill>
          <a:blip r:embed="rId3"/>
          <a:srcRect l="3182" t="12722" r="14081" b="17309"/>
          <a:stretch>
            <a:fillRect/>
          </a:stretch>
        </p:blipFill>
        <p:spPr bwMode="auto">
          <a:xfrm>
            <a:off x="4714876" y="4000504"/>
            <a:ext cx="3786214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2661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124852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Формування</a:t>
            </a:r>
            <a:r>
              <a:rPr lang="en-US" altLang="ru-RU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екологічної</a:t>
            </a:r>
            <a:r>
              <a:rPr lang="en-US" alt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грамотності</a:t>
            </a:r>
            <a:endParaRPr lang="ru-RU" alt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6480" y="1604329"/>
            <a:ext cx="8291983" cy="4830267"/>
          </a:xfrm>
        </p:spPr>
        <p:txBody>
          <a:bodyPr>
            <a:normAutofit/>
          </a:bodyPr>
          <a:lstStyle/>
          <a:p>
            <a:pPr marL="0" indent="0" algn="just" defTabSz="407399">
              <a:buNone/>
              <a:defRPr/>
            </a:pP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	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Щоб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отримати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добову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норму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білків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школяреві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необхідно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з'їдати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200 гр.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м'яса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в день.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Скільки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кг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м'яса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необхідно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з'їдати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школяреві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для нормального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розвитку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за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рік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?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У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скільки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разів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вага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з'їденого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м'яса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перевищує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вагу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середнього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школяра,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якщо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важить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в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середньому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40 кг?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	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	</a:t>
            </a:r>
          </a:p>
          <a:p>
            <a:pPr marL="0" indent="0" algn="just" defTabSz="407399">
              <a:lnSpc>
                <a:spcPct val="110000"/>
              </a:lnSpc>
              <a:spcAft>
                <a:spcPts val="544"/>
              </a:spcAft>
              <a:buNone/>
              <a:defRPr/>
            </a:pPr>
            <a:r>
              <a:rPr lang="ru-RU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три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зимові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місяці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грип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перехворіло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25% </a:t>
            </a:r>
            <a:r>
              <a:rPr lang="ru-RU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Якщо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наступному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році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зробити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щеплення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грипу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то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кількість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хворих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зменшиться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15%.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Скільки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захворіє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якщо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800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="" xmlns:p14="http://schemas.microsoft.com/office/powerpoint/2010/main" val="331586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2147" b="13501"/>
          <a:stretch>
            <a:fillRect/>
          </a:stretch>
        </p:blipFill>
        <p:spPr bwMode="auto">
          <a:xfrm>
            <a:off x="571472" y="857232"/>
            <a:ext cx="807249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" y="57150"/>
            <a:ext cx="9115425" cy="67437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997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642910" y="214290"/>
            <a:ext cx="8072437" cy="2214578"/>
          </a:xfrm>
        </p:spPr>
        <p:txBody>
          <a:bodyPr>
            <a:normAutofit fontScale="62500" lnSpcReduction="20000"/>
          </a:bodyPr>
          <a:lstStyle/>
          <a:p>
            <a:pPr>
              <a:spcAft>
                <a:spcPts val="0"/>
              </a:spcAft>
              <a:buFont typeface="Wingdings" pitchFamily="2" charset="2"/>
              <a:buNone/>
            </a:pPr>
            <a:endParaRPr lang="uk-UA" alt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  <a:buFont typeface="Wingdings" pitchFamily="2" charset="2"/>
              <a:buNone/>
            </a:pPr>
            <a:r>
              <a:rPr lang="uk-UA" altLang="ru-RU" sz="3100" b="1" dirty="0" smtClean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Потрібно навчити учнів відповідально ставитися до своїх прав та обов’язків з метою розвитку демократичного суспільства.</a:t>
            </a:r>
            <a:endParaRPr lang="ru-RU" altLang="ru-RU" sz="3100" b="1" dirty="0" smtClean="0">
              <a:solidFill>
                <a:srgbClr val="EF98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spcAft>
                <a:spcPts val="0"/>
              </a:spcAft>
              <a:buFont typeface="Wingdings" pitchFamily="2" charset="2"/>
              <a:buNone/>
            </a:pPr>
            <a:r>
              <a:rPr lang="uk-UA" altLang="ru-RU" sz="31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Завдання:</a:t>
            </a:r>
            <a:endParaRPr lang="ru-RU" altLang="ru-RU" sz="31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pPr>
              <a:lnSpc>
                <a:spcPct val="170000"/>
              </a:lnSpc>
              <a:spcAft>
                <a:spcPts val="0"/>
              </a:spcAft>
              <a:buFontTx/>
              <a:buChar char="-"/>
            </a:pPr>
            <a:r>
              <a:rPr lang="uk-UA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проведення  уроків у формі дискусії, брейн – рингів;</a:t>
            </a:r>
          </a:p>
          <a:p>
            <a:pPr>
              <a:lnSpc>
                <a:spcPct val="170000"/>
              </a:lnSpc>
              <a:spcAft>
                <a:spcPts val="0"/>
              </a:spcAft>
              <a:buFontTx/>
              <a:buChar char="-"/>
            </a:pPr>
            <a:r>
              <a:rPr lang="uk-UA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вчити учнів аргументовано доводити власну точку зору.</a:t>
            </a:r>
            <a:endParaRPr lang="ru-RU" alt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3" name="Рисунок 2" descr="C:\Documents and Settings\1\Рабочий стол\Атестація 2019 НАДІ\фото\49730828_543293062819597_3361211341078528_n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857496"/>
            <a:ext cx="3143272" cy="25912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C:\Documents and Settings\1\Рабочий стол\фото математика- атестація\DSC_0372.JPG"/>
          <p:cNvPicPr/>
          <p:nvPr/>
        </p:nvPicPr>
        <p:blipFill>
          <a:blip r:embed="rId3" cstate="print"/>
          <a:srcRect l="1818" t="30095" r="1818"/>
          <a:stretch>
            <a:fillRect/>
          </a:stretch>
        </p:blipFill>
        <p:spPr bwMode="auto">
          <a:xfrm>
            <a:off x="4643438" y="4714884"/>
            <a:ext cx="3786214" cy="1825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Documents and Settings\1\Рабочий стол\фото математика- атестація\DSC_0635.JPG"/>
          <p:cNvPicPr/>
          <p:nvPr/>
        </p:nvPicPr>
        <p:blipFill>
          <a:blip r:embed="rId4" cstate="print"/>
          <a:srcRect l="4167" r="6250" b="15625"/>
          <a:stretch>
            <a:fillRect/>
          </a:stretch>
        </p:blipFill>
        <p:spPr bwMode="auto">
          <a:xfrm>
            <a:off x="4643438" y="2214554"/>
            <a:ext cx="3714776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8355242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2147" b="14961"/>
          <a:stretch>
            <a:fillRect/>
          </a:stretch>
        </p:blipFill>
        <p:spPr bwMode="auto">
          <a:xfrm>
            <a:off x="285720" y="642918"/>
            <a:ext cx="864399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79" r="1960" b="13863"/>
          <a:stretch>
            <a:fillRect/>
          </a:stretch>
        </p:blipFill>
        <p:spPr bwMode="auto">
          <a:xfrm>
            <a:off x="285720" y="642918"/>
            <a:ext cx="8358246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3501" t="18979" r="3127" b="13863"/>
          <a:stretch>
            <a:fillRect/>
          </a:stretch>
        </p:blipFill>
        <p:spPr bwMode="auto">
          <a:xfrm>
            <a:off x="285720" y="500042"/>
            <a:ext cx="857256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79" r="4294" b="13863"/>
          <a:stretch>
            <a:fillRect/>
          </a:stretch>
        </p:blipFill>
        <p:spPr bwMode="auto">
          <a:xfrm>
            <a:off x="642910" y="571480"/>
            <a:ext cx="792961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1480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980" b="13501"/>
          <a:stretch>
            <a:fillRect/>
          </a:stretch>
        </p:blipFill>
        <p:spPr bwMode="auto">
          <a:xfrm>
            <a:off x="357158" y="428604"/>
            <a:ext cx="814393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79" r="1960" b="13863"/>
          <a:stretch>
            <a:fillRect/>
          </a:stretch>
        </p:blipFill>
        <p:spPr bwMode="auto">
          <a:xfrm>
            <a:off x="357158" y="500042"/>
            <a:ext cx="828680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80" r="1960" b="13863"/>
          <a:stretch>
            <a:fillRect/>
          </a:stretch>
        </p:blipFill>
        <p:spPr bwMode="auto">
          <a:xfrm>
            <a:off x="428596" y="500042"/>
            <a:ext cx="821537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20439" r="793" b="13863"/>
          <a:stretch>
            <a:fillRect/>
          </a:stretch>
        </p:blipFill>
        <p:spPr bwMode="auto">
          <a:xfrm>
            <a:off x="428596" y="714356"/>
            <a:ext cx="835824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8013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2147" b="13501"/>
          <a:stretch>
            <a:fillRect/>
          </a:stretch>
        </p:blipFill>
        <p:spPr bwMode="auto">
          <a:xfrm>
            <a:off x="500034" y="714356"/>
            <a:ext cx="814393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285720" y="357189"/>
            <a:ext cx="8572530" cy="3143250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  <a:buFont typeface="Wingdings" pitchFamily="2" charset="2"/>
              <a:buNone/>
            </a:pPr>
            <a:r>
              <a:rPr lang="uk-UA" alt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Підприємницька компетентність</a:t>
            </a:r>
            <a:endParaRPr lang="ru-RU" altLang="ru-RU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0"/>
              </a:spcAft>
              <a:buFont typeface="Wingdings" pitchFamily="2" charset="2"/>
              <a:buNone/>
            </a:pPr>
            <a:r>
              <a:rPr lang="uk-UA" altLang="ru-RU" sz="2800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Raavi" pitchFamily="2"/>
              </a:rPr>
              <a:t>Метою</a:t>
            </a:r>
            <a:r>
              <a:rPr lang="uk-UA" altLang="ru-RU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Raavi" pitchFamily="2"/>
              </a:rPr>
              <a:t> даної компетентності є допомогти учням зрозуміти, як можна застосовувати набуті на уроках математики знання, уміння та власний досвід у підприємницькій діяльності, у життєвих ситуаціях.</a:t>
            </a:r>
            <a:endParaRPr lang="uk-UA" altLang="ru-RU" sz="2800" i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Raavi" pitchFamily="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2786058"/>
            <a:ext cx="59293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  <a:buFont typeface="Wingdings" pitchFamily="2" charset="2"/>
              <a:buNone/>
            </a:pPr>
            <a:r>
              <a:rPr lang="uk-UA" altLang="ru-RU" sz="28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Times New Roman" pitchFamily="18" charset="0"/>
              </a:rPr>
              <a:t>Завдання:</a:t>
            </a:r>
            <a:endParaRPr lang="ru-RU" altLang="ru-RU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Times New Roman" pitchFamily="18" charset="0"/>
            </a:endParaRP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Times New Roman" pitchFamily="18" charset="0"/>
              </a:rPr>
              <a:t>складання проектів;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Times New Roman" pitchFamily="18" charset="0"/>
              </a:rPr>
              <a:t>розв’язування задач на відсотки, економічного змісту, задач практичного змісту;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Times New Roman" pitchFamily="18" charset="0"/>
              </a:rPr>
              <a:t>використання інтерактивних методів навчання;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Times New Roman" pitchFamily="18" charset="0"/>
              </a:rPr>
              <a:t>проведення інтегрованих уроків;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Times New Roman" pitchFamily="18" charset="0"/>
              </a:rPr>
              <a:t>позакласна робота з предмета.</a:t>
            </a:r>
            <a:endParaRPr lang="ru-RU" alt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Documents and Settings\1\Рабочий стол\фото математика- атестація\DSC_0403.JPG"/>
          <p:cNvPicPr/>
          <p:nvPr/>
        </p:nvPicPr>
        <p:blipFill>
          <a:blip r:embed="rId2" cstate="print"/>
          <a:srcRect l="18709" t="5116" r="21764" b="234"/>
          <a:stretch>
            <a:fillRect/>
          </a:stretch>
        </p:blipFill>
        <p:spPr bwMode="auto">
          <a:xfrm>
            <a:off x="214282" y="3571876"/>
            <a:ext cx="250033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499496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20439" r="1960" b="13863"/>
          <a:stretch>
            <a:fillRect/>
          </a:stretch>
        </p:blipFill>
        <p:spPr bwMode="auto">
          <a:xfrm>
            <a:off x="357158" y="642918"/>
            <a:ext cx="828680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6924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79" r="1960" b="13863"/>
          <a:stretch>
            <a:fillRect/>
          </a:stretch>
        </p:blipFill>
        <p:spPr bwMode="auto">
          <a:xfrm>
            <a:off x="500034" y="785794"/>
            <a:ext cx="821537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79" r="1960" b="13863"/>
          <a:stretch>
            <a:fillRect/>
          </a:stretch>
        </p:blipFill>
        <p:spPr bwMode="auto">
          <a:xfrm>
            <a:off x="357158" y="428604"/>
            <a:ext cx="835824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501" t="18979" r="1960" b="13863"/>
          <a:stretch>
            <a:fillRect/>
          </a:stretch>
        </p:blipFill>
        <p:spPr bwMode="auto">
          <a:xfrm>
            <a:off x="357158" y="500042"/>
            <a:ext cx="835824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2147" b="13501"/>
          <a:stretch>
            <a:fillRect/>
          </a:stretch>
        </p:blipFill>
        <p:spPr bwMode="auto">
          <a:xfrm>
            <a:off x="357158" y="500042"/>
            <a:ext cx="828680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091612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4335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01" y="0"/>
            <a:ext cx="9090397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873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892"/>
            <a:ext cx="9144000" cy="68202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6651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alt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Формування</a:t>
            </a:r>
            <a:r>
              <a:rPr lang="ru-RU" alt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інформаційно-цифрової</a:t>
            </a:r>
            <a:r>
              <a:rPr lang="ru-RU" alt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компетентності</a:t>
            </a:r>
            <a:r>
              <a:rPr lang="ru-RU" alt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</a:p>
        </p:txBody>
      </p:sp>
      <p:sp>
        <p:nvSpPr>
          <p:cNvPr id="16387" name="Содержимое 3"/>
          <p:cNvSpPr>
            <a:spLocks noGrp="1"/>
          </p:cNvSpPr>
          <p:nvPr>
            <p:ph idx="1"/>
          </p:nvPr>
        </p:nvSpPr>
        <p:spPr>
          <a:xfrm>
            <a:off x="428596" y="1714488"/>
            <a:ext cx="8226720" cy="4524955"/>
          </a:xfrm>
        </p:spPr>
        <p:txBody>
          <a:bodyPr>
            <a:normAutofit/>
          </a:bodyPr>
          <a:lstStyle/>
          <a:p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складанні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завдань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різних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джерел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інформації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книги,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газети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журнали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довідники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енциклопедії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інтернет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alt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Володіючи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навичками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інформаційних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пристроїв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орієнтуючись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інформаційних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потоках,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уміти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виділяти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них головне і </a:t>
            </a:r>
            <a:r>
              <a:rPr lang="ru-RU" altLang="ru-RU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необхідне</a:t>
            </a:r>
            <a:r>
              <a:rPr lang="ru-RU" alt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   </a:t>
            </a:r>
            <a:r>
              <a:rPr lang="ru-RU" altLang="ru-RU" dirty="0" smtClean="0"/>
              <a:t> </a:t>
            </a:r>
          </a:p>
        </p:txBody>
      </p:sp>
      <p:pic>
        <p:nvPicPr>
          <p:cNvPr id="16388" name="Рисунок 5" descr="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4" y="3000372"/>
            <a:ext cx="2286016" cy="1305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0658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defTabSz="407399">
              <a:defRPr/>
            </a:pPr>
            <a:r>
              <a:rPr 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Формування</a:t>
            </a:r>
            <a:r>
              <a:rPr 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соціальної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компетентності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1357298"/>
            <a:ext cx="8705880" cy="4525963"/>
          </a:xfrm>
        </p:spPr>
        <p:txBody>
          <a:bodyPr/>
          <a:lstStyle/>
          <a:p>
            <a:pPr marL="0" indent="0" defTabSz="407399">
              <a:buNone/>
              <a:defRPr/>
            </a:pPr>
            <a:r>
              <a:rPr lang="ru-RU" dirty="0" smtClean="0"/>
              <a:t>	</a:t>
            </a:r>
            <a:r>
              <a:rPr lang="ru-RU" sz="2800" dirty="0" err="1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Передбачає</a:t>
            </a:r>
            <a:r>
              <a:rPr lang="ru-RU" sz="2800" dirty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</a:t>
            </a:r>
            <a:r>
              <a:rPr lang="ru-RU" sz="2800" dirty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різних</a:t>
            </a:r>
            <a:r>
              <a:rPr lang="ru-RU" sz="2800" dirty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колективних</a:t>
            </a:r>
            <a:r>
              <a:rPr lang="ru-RU" sz="2800" dirty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 smtClean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прийомів</a:t>
            </a:r>
            <a:r>
              <a:rPr lang="ru-RU" sz="2800" dirty="0" smtClean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 smtClean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роботи</a:t>
            </a:r>
            <a:r>
              <a:rPr lang="ru-RU" sz="2800" dirty="0" smtClean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800" dirty="0" err="1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заняттях</a:t>
            </a:r>
            <a:r>
              <a:rPr lang="ru-RU" sz="2800" dirty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математикою</a:t>
            </a:r>
            <a:r>
              <a:rPr lang="ru-RU" sz="2800" dirty="0" smtClean="0">
                <a:solidFill>
                  <a:srgbClr val="EF98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n-US" sz="2800" dirty="0" smtClean="0">
              <a:solidFill>
                <a:srgbClr val="EF98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defTabSz="407399">
              <a:buNone/>
              <a:defRPr/>
            </a:pPr>
            <a:endParaRPr lang="ru-RU" sz="2800" dirty="0" smtClean="0">
              <a:solidFill>
                <a:srgbClr val="EF98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10948" indent="-310948" defTabSz="407399"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групі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парах</a:t>
            </a:r>
            <a:endParaRPr lang="en-US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10948" indent="-310948" defTabSz="407399">
              <a:buFont typeface="Arial" pitchFamily="34" charset="0"/>
              <a:buChar char="•"/>
              <a:defRPr/>
            </a:pPr>
            <a:r>
              <a:rPr lang="ru-RU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дискусії</a:t>
            </a:r>
            <a:endParaRPr lang="ru-RU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10948" indent="-310948" defTabSz="407399">
              <a:buFont typeface="Arial" pitchFamily="34" charset="0"/>
              <a:buChar char="•"/>
              <a:defRPr/>
            </a:pPr>
            <a:r>
              <a:rPr lang="ru-RU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дидактичні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ігри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10948" indent="-310948" defTabSz="407399"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</a:t>
            </a:r>
            <a:r>
              <a:rPr lang="ru-RU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інше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C:\Documents and Settings\1\Рабочий стол\фото математика- атестація\DSC_0389.JPG"/>
          <p:cNvPicPr/>
          <p:nvPr/>
        </p:nvPicPr>
        <p:blipFill>
          <a:blip r:embed="rId2" cstate="print"/>
          <a:srcRect l="7813" t="23501" r="6249" b="5995"/>
          <a:stretch>
            <a:fillRect/>
          </a:stretch>
        </p:blipFill>
        <p:spPr bwMode="auto">
          <a:xfrm>
            <a:off x="4286248" y="3429000"/>
            <a:ext cx="4286280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60780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285720" y="428625"/>
            <a:ext cx="8501063" cy="6429375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  <a:buFont typeface="Wingdings" pitchFamily="2" charset="2"/>
              <a:buNone/>
            </a:pPr>
            <a:r>
              <a:rPr lang="uk-UA" alt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Загальнокультурна компетентність</a:t>
            </a:r>
          </a:p>
          <a:p>
            <a:pPr algn="ctr">
              <a:lnSpc>
                <a:spcPct val="10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uk-UA" altLang="ru-RU" sz="2000" b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itchFamily="34" charset="0"/>
                <a:cs typeface="Times New Roman" pitchFamily="18" charset="0"/>
              </a:rPr>
              <a:t>Метою</a:t>
            </a:r>
            <a:r>
              <a:rPr lang="uk-UA" altLang="ru-RU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itchFamily="34" charset="0"/>
                <a:cs typeface="Times New Roman" pitchFamily="18" charset="0"/>
              </a:rPr>
              <a:t> </a:t>
            </a:r>
            <a:r>
              <a:rPr lang="uk-UA" altLang="ru-RU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itchFamily="34" charset="0"/>
                <a:cs typeface="Times New Roman" pitchFamily="18" charset="0"/>
              </a:rPr>
              <a:t>даної компетентності є використання відомостей із різних галузей знань, формування грамотного логічного мовлення.</a:t>
            </a:r>
            <a:endParaRPr lang="ru-RU" altLang="ru-RU" sz="20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itchFamily="34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uk-UA" altLang="ru-RU" sz="2000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itchFamily="34" charset="0"/>
                <a:cs typeface="Times New Roman" pitchFamily="18" charset="0"/>
              </a:rPr>
              <a:t>Завдання:</a:t>
            </a:r>
            <a:endParaRPr lang="ru-RU" altLang="ru-RU" sz="2000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spcAft>
                <a:spcPts val="0"/>
              </a:spcAft>
              <a:buFontTx/>
              <a:buChar char="-"/>
            </a:pP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проведення інтегрованих уроків, уроків - екскурсій, рольових ігор, </a:t>
            </a:r>
            <a:r>
              <a:rPr lang="ru-RU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«</a:t>
            </a: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круглих столів»;</a:t>
            </a:r>
          </a:p>
          <a:p>
            <a:pPr algn="just">
              <a:lnSpc>
                <a:spcPct val="100000"/>
              </a:lnSpc>
              <a:spcAft>
                <a:spcPts val="0"/>
              </a:spcAft>
              <a:buFontTx/>
              <a:buChar char="-"/>
            </a:pP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проведення предметних тижнів;</a:t>
            </a:r>
          </a:p>
          <a:p>
            <a:pPr algn="just">
              <a:lnSpc>
                <a:spcPct val="100000"/>
              </a:lnSpc>
              <a:spcAft>
                <a:spcPts val="0"/>
              </a:spcAft>
              <a:buFontTx/>
              <a:buChar char="-"/>
            </a:pP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упровадження нетрадиційних форм уроків;</a:t>
            </a:r>
          </a:p>
          <a:p>
            <a:pPr algn="just">
              <a:lnSpc>
                <a:spcPct val="100000"/>
              </a:lnSpc>
              <a:spcAft>
                <a:spcPts val="0"/>
              </a:spcAft>
              <a:buFontTx/>
              <a:buChar char="-"/>
            </a:pP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сприяння розвитку духовності, толерантності, поваги;</a:t>
            </a:r>
          </a:p>
          <a:p>
            <a:pPr algn="just">
              <a:lnSpc>
                <a:spcPct val="100000"/>
              </a:lnSpc>
              <a:spcAft>
                <a:spcPts val="0"/>
              </a:spcAft>
              <a:buFontTx/>
              <a:buChar char="-"/>
            </a:pP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організовувати самостійне вивчення окремих параграфів підручника (переказати або пояснити прочитане, виділити, позначити, підсумувати, перелічити, назвати …);</a:t>
            </a:r>
          </a:p>
          <a:p>
            <a:pPr algn="just">
              <a:lnSpc>
                <a:spcPct val="100000"/>
              </a:lnSpc>
              <a:spcAft>
                <a:spcPts val="0"/>
              </a:spcAft>
              <a:buFontTx/>
              <a:buChar char="-"/>
            </a:pP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формувати вміння складати математичний словничок, писати математичні диктанти, виконувати завдання, спрямовані на формування грамотності, промовляння і використання числівників, математичних термінів;</a:t>
            </a:r>
          </a:p>
          <a:p>
            <a:pPr algn="just">
              <a:lnSpc>
                <a:spcPct val="100000"/>
              </a:lnSpc>
              <a:spcAft>
                <a:spcPts val="0"/>
              </a:spcAft>
              <a:buFontTx/>
              <a:buChar char="-"/>
            </a:pPr>
            <a:r>
              <a:rPr lang="uk-UA" altLang="ru-RU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формувати вміння складати пам’ятки – опорні конспекти для однокласників з певної теми.</a:t>
            </a:r>
            <a:endParaRPr lang="ru-RU" altLang="ru-RU" sz="1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  <a:p>
            <a:endParaRPr lang="ru-RU" altLang="ru-RU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40795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Формування</a:t>
            </a:r>
            <a:r>
              <a:rPr lang="ru-RU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вміння</a:t>
            </a:r>
            <a:r>
              <a:rPr lang="ru-RU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вчитися</a:t>
            </a:r>
            <a: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b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впродовж</a:t>
            </a:r>
            <a:r>
              <a:rPr lang="ru-RU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alt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ru-RU" altLang="ru-RU" sz="28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життя</a:t>
            </a:r>
            <a:endParaRPr lang="ru-RU" alt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472" y="1142984"/>
            <a:ext cx="8401048" cy="1303334"/>
          </a:xfrm>
        </p:spPr>
        <p:txBody>
          <a:bodyPr>
            <a:noAutofit/>
          </a:bodyPr>
          <a:lstStyle/>
          <a:p>
            <a:pPr marL="0" indent="0" defTabSz="407399">
              <a:buNone/>
              <a:defRPr/>
            </a:pP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формування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готовності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самоосвіти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учням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необхідно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пропонувати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самостійно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вивчити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деякий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теоретичний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матеріал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скласти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задачу,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формувати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вміння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працювати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самостійно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різними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джерелами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інформації</a:t>
            </a:r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 </a:t>
            </a:r>
            <a:r>
              <a:rPr lang="ru-RU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саме</a:t>
            </a:r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defTabSz="407399"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використовувати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доповіді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короткі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повідомлення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теми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defTabSz="407399"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працювати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довідниками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defTabSz="407399"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використовувати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Інтернет-ресурси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defTabSz="407399"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готувати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презентації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C:\Documents and Settings\1\Рабочий стол\фото математика- атестація\DSC_0390.JPG"/>
          <p:cNvPicPr/>
          <p:nvPr/>
        </p:nvPicPr>
        <p:blipFill>
          <a:blip r:embed="rId2" cstate="print"/>
          <a:srcRect l="4271" t="11655" b="5564"/>
          <a:stretch>
            <a:fillRect/>
          </a:stretch>
        </p:blipFill>
        <p:spPr bwMode="auto">
          <a:xfrm>
            <a:off x="4857752" y="4500570"/>
            <a:ext cx="3727609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15142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3314" t="19341" r="2147" b="13501"/>
          <a:stretch>
            <a:fillRect/>
          </a:stretch>
        </p:blipFill>
        <p:spPr bwMode="auto">
          <a:xfrm>
            <a:off x="714348" y="714356"/>
            <a:ext cx="771530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алка">
  <a:themeElements>
    <a:clrScheme name="Валка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Валка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Яскрава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681</TotalTime>
  <Words>506</Words>
  <Application>Microsoft Office PowerPoint</Application>
  <PresentationFormat>Екран (4:3)</PresentationFormat>
  <Paragraphs>82</Paragraphs>
  <Slides>50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50</vt:i4>
      </vt:variant>
    </vt:vector>
  </HeadingPairs>
  <TitlesOfParts>
    <vt:vector size="51" baseType="lpstr">
      <vt:lpstr>Валка</vt:lpstr>
      <vt:lpstr>5</vt:lpstr>
      <vt:lpstr>Слайд 2</vt:lpstr>
      <vt:lpstr>Компетентність – динамічна комбінація знань, способів мислення, поглядів, цінностей, навичок, умінь, інших особистих якостей, що визначає здатність особи успішно провадити професійну та/або подальшу навчальну діяльність </vt:lpstr>
      <vt:lpstr>5</vt:lpstr>
      <vt:lpstr>Відповідно до проекту нового базового Закону  «Про освіту» ключовими для Нової української школи  визначено такі компетентності: </vt:lpstr>
      <vt:lpstr>Слайд 6</vt:lpstr>
      <vt:lpstr>Слайд 7</vt:lpstr>
      <vt:lpstr>Слайд 8</vt:lpstr>
      <vt:lpstr>Слайд 9</vt:lpstr>
      <vt:lpstr>Слайд 10</vt:lpstr>
      <vt:lpstr>ТЕХНОЛОГІЇ, ЯКІ ФОРМУЮТЬ КЛЮЧОВІ КОМПЕТЕНТНОСТІ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Формування  екологічної  грамотності</vt:lpstr>
      <vt:lpstr>Формування  екологічної  грамотності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Формування інформаційно-цифрової компетентності </vt:lpstr>
      <vt:lpstr>Формування  соціальної   компетентності </vt:lpstr>
      <vt:lpstr>Слайд 48</vt:lpstr>
      <vt:lpstr>Формування  вміння  вчитися   впродовж  життя</vt:lpstr>
      <vt:lpstr>Слайд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Формування ключових компетентностей учнів на уроках математики</dc:title>
  <dc:creator>Елена Васильевна</dc:creator>
  <cp:lastModifiedBy>demo</cp:lastModifiedBy>
  <cp:revision>72</cp:revision>
  <dcterms:created xsi:type="dcterms:W3CDTF">2017-12-03T09:15:49Z</dcterms:created>
  <dcterms:modified xsi:type="dcterms:W3CDTF">2019-03-18T12:09:57Z</dcterms:modified>
</cp:coreProperties>
</file>