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7" r:id="rId1"/>
  </p:sldMasterIdLst>
  <p:notesMasterIdLst>
    <p:notesMasterId r:id="rId14"/>
  </p:notesMasterIdLst>
  <p:sldIdLst>
    <p:sldId id="256" r:id="rId2"/>
    <p:sldId id="299" r:id="rId3"/>
    <p:sldId id="300" r:id="rId4"/>
    <p:sldId id="301" r:id="rId5"/>
    <p:sldId id="302" r:id="rId6"/>
    <p:sldId id="303" r:id="rId7"/>
    <p:sldId id="304" r:id="rId8"/>
    <p:sldId id="305" r:id="rId9"/>
    <p:sldId id="307" r:id="rId10"/>
    <p:sldId id="309" r:id="rId11"/>
    <p:sldId id="308" r:id="rId12"/>
    <p:sldId id="310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E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2604" y="-7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F4EC419-E344-4D9E-8417-E1288FA1EA22}" type="datetimeFigureOut">
              <a:rPr lang="ru-RU"/>
              <a:pPr>
                <a:defRPr/>
              </a:pPr>
              <a:t>25.01.2020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994CB86-BBA1-4E07-9E20-A5E6679929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55455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E8006A9-E71D-4F02-A432-682B1F66BE4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A06977B-CD6C-42AA-A7AD-D3A618D35F7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A995D22-1BEF-4635-8743-7C5B1949F7A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4F62D00-F38E-4DD9-94C4-1821F6D65AD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3AAD957-8B15-4CC8-97E9-B144D84FC28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864D14D-9FD2-44F3-BFED-A3AF97C43B3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E000347-4708-4E41-90C1-F13C4B0ADCC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5E006F2-1AED-42B0-9028-C4A5D607CC1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29C2540-131B-4F88-9E15-116838B1DDD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DB2620F-AF1D-4D85-A2FF-F61A0494714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844A42E-5E19-4521-89AB-8A4620AF2A6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C792EEFF-3B4B-4418-9B1F-5B5AAA163DA6}" type="datetimeFigureOut">
              <a:rPr lang="ru-RU" smtClean="0"/>
              <a:pPr>
                <a:defRPr/>
              </a:pPr>
              <a:t>25.01.2020</a:t>
            </a:fld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83073753-5C2A-49B6-99EF-91C1BE5988E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8" r:id="rId1"/>
    <p:sldLayoutId id="2147483859" r:id="rId2"/>
    <p:sldLayoutId id="2147483860" r:id="rId3"/>
    <p:sldLayoutId id="2147483861" r:id="rId4"/>
    <p:sldLayoutId id="2147483862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CRCTR49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388" y="260350"/>
            <a:ext cx="10287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97152"/>
            <a:ext cx="4321175" cy="221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38616" y="1563737"/>
            <a:ext cx="7812173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Упровадження в навчально-виховний процес особистісно-зорієнтованої системи навчання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65312" y="476672"/>
            <a:ext cx="788538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none" spc="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Сучасний урок – це урок - співпраця, який покликаний вчити дітей мислити, висловлювати власні думки і їх утверджувати. </a:t>
            </a:r>
            <a:endParaRPr lang="ru-RU" sz="4000" b="1" cap="none" spc="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924944"/>
            <a:ext cx="8587208" cy="36009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C00000"/>
                </a:solidFill>
              </a:rPr>
              <a:t>Особистісно-зорієнтований </a:t>
            </a:r>
            <a:r>
              <a:rPr lang="uk-UA" sz="3200" b="1" dirty="0">
                <a:solidFill>
                  <a:srgbClr val="C00000"/>
                </a:solidFill>
              </a:rPr>
              <a:t>підхід у навчанні </a:t>
            </a:r>
            <a:r>
              <a:rPr lang="uk-UA" sz="3200" b="1" dirty="0" smtClean="0">
                <a:solidFill>
                  <a:srgbClr val="C00000"/>
                </a:solidFill>
              </a:rPr>
              <a:t> </a:t>
            </a:r>
            <a:r>
              <a:rPr lang="uk-UA" sz="2800" b="1" dirty="0" err="1" smtClean="0">
                <a:solidFill>
                  <a:schemeClr val="accent1">
                    <a:lumMod val="50000"/>
                  </a:schemeClr>
                </a:solidFill>
              </a:rPr>
              <a:t>грунтується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 , на </a:t>
            </a: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</a:rPr>
              <a:t>сприйнятті індивідуальності, самостійності дитини як носія суб’єктивного досвіду, який у нього складається з перших днів його життя. Учень має право на особистісний шлях розвитку, він являється центром навчального процесу і співтворцем уроку, а учитель допомагає лише дитині розвиватися і  </a:t>
            </a:r>
            <a:r>
              <a:rPr lang="uk-UA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2800" b="1" dirty="0" err="1" smtClean="0">
                <a:solidFill>
                  <a:schemeClr val="accent1">
                    <a:lumMod val="50000"/>
                  </a:schemeClr>
                </a:solidFill>
              </a:rPr>
              <a:t>самореалізуватися</a:t>
            </a:r>
            <a:r>
              <a:rPr lang="uk-UA" sz="2800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00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88640"/>
            <a:ext cx="7632848" cy="6336704"/>
          </a:xfrm>
        </p:spPr>
        <p:txBody>
          <a:bodyPr>
            <a:normAutofit/>
          </a:bodyPr>
          <a:lstStyle/>
          <a:p>
            <a:r>
              <a:rPr lang="uk-UA" sz="2800" b="1" dirty="0"/>
              <a:t>Саме </a:t>
            </a:r>
            <a:r>
              <a:rPr lang="uk-UA" sz="2800" b="1" dirty="0" err="1" smtClean="0"/>
              <a:t>особистісно</a:t>
            </a:r>
            <a:r>
              <a:rPr lang="uk-UA" sz="2800" b="1" dirty="0" smtClean="0"/>
              <a:t> - </a:t>
            </a:r>
            <a:r>
              <a:rPr lang="uk-UA" sz="2800" b="1" dirty="0"/>
              <a:t>орієнтований підхід забезпечує створення нових </a:t>
            </a:r>
            <a:r>
              <a:rPr lang="uk-UA" sz="2800" b="1" dirty="0" smtClean="0"/>
              <a:t>методів,технологій навчання </a:t>
            </a:r>
            <a:r>
              <a:rPr lang="uk-UA" sz="2800" b="1" dirty="0"/>
              <a:t>і виховання і ґрунтується на принципах глибокої поваги до </a:t>
            </a:r>
            <a:r>
              <a:rPr lang="uk-UA" sz="2800" b="1" dirty="0" smtClean="0"/>
              <a:t>особистості учня ,  </a:t>
            </a:r>
            <a:r>
              <a:rPr lang="uk-UA" sz="2800" b="1" dirty="0"/>
              <a:t>врахування індивідуальності.</a:t>
            </a:r>
            <a:endParaRPr lang="ru-RU" sz="2800" b="1" dirty="0"/>
          </a:p>
          <a:p>
            <a:r>
              <a:rPr lang="uk-UA" sz="2800" b="1" dirty="0" smtClean="0">
                <a:solidFill>
                  <a:schemeClr val="bg2">
                    <a:lumMod val="25000"/>
                  </a:schemeClr>
                </a:solidFill>
              </a:rPr>
              <a:t>Адже,немає </a:t>
            </a:r>
            <a:r>
              <a:rPr lang="uk-UA" sz="2800" b="1" dirty="0">
                <a:solidFill>
                  <a:schemeClr val="bg2">
                    <a:lumMod val="25000"/>
                  </a:schemeClr>
                </a:solidFill>
              </a:rPr>
              <a:t>не здібних, бездарних </a:t>
            </a:r>
            <a:endParaRPr lang="uk-UA" sz="2800" b="1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82296" indent="0">
              <a:buNone/>
            </a:pPr>
            <a:r>
              <a:rPr lang="uk-UA" sz="2800" b="1" dirty="0" smtClean="0">
                <a:solidFill>
                  <a:schemeClr val="bg2">
                    <a:lumMod val="25000"/>
                  </a:schemeClr>
                </a:solidFill>
              </a:rPr>
              <a:t>дітей</a:t>
            </a:r>
            <a:r>
              <a:rPr lang="uk-UA" sz="2800" b="1" dirty="0">
                <a:solidFill>
                  <a:schemeClr val="bg2">
                    <a:lumMod val="25000"/>
                  </a:schemeClr>
                </a:solidFill>
              </a:rPr>
              <a:t>, бо у кожної людини є задатки до певного виду діяльності. Але ці нахили у кожної людини різні.</a:t>
            </a:r>
            <a:endParaRPr lang="ru-RU" sz="280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</a:rPr>
              <a:t>Кожна дитина - це особистість,з її фізіологічними </a:t>
            </a:r>
            <a:r>
              <a:rPr lang="uk-UA" sz="2800" b="1" dirty="0">
                <a:solidFill>
                  <a:schemeClr val="accent2">
                    <a:lumMod val="50000"/>
                  </a:schemeClr>
                </a:solidFill>
              </a:rPr>
              <a:t>задатками, </a:t>
            </a:r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</a:rPr>
              <a:t>темпераментом,здібностями, інтересами 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648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404664"/>
            <a:ext cx="8136904" cy="4800600"/>
          </a:xfrm>
        </p:spPr>
        <p:txBody>
          <a:bodyPr/>
          <a:lstStyle/>
          <a:p>
            <a:r>
              <a:rPr lang="uk-UA" b="1" dirty="0">
                <a:solidFill>
                  <a:srgbClr val="C00000"/>
                </a:solidFill>
              </a:rPr>
              <a:t>З</a:t>
            </a:r>
            <a:r>
              <a:rPr lang="uk-UA" b="1" dirty="0" smtClean="0">
                <a:solidFill>
                  <a:srgbClr val="C00000"/>
                </a:solidFill>
              </a:rPr>
              <a:t>асоби , що допомагають </a:t>
            </a:r>
            <a:r>
              <a:rPr lang="uk-UA" b="1" dirty="0">
                <a:solidFill>
                  <a:srgbClr val="C00000"/>
                </a:solidFill>
              </a:rPr>
              <a:t>втілити ідею </a:t>
            </a:r>
            <a:r>
              <a:rPr lang="uk-UA" b="1" dirty="0" err="1" smtClean="0">
                <a:solidFill>
                  <a:srgbClr val="C00000"/>
                </a:solidFill>
              </a:rPr>
              <a:t>особистісно</a:t>
            </a:r>
            <a:r>
              <a:rPr lang="uk-UA" b="1" dirty="0" smtClean="0">
                <a:solidFill>
                  <a:srgbClr val="C00000"/>
                </a:solidFill>
              </a:rPr>
              <a:t> - </a:t>
            </a:r>
            <a:r>
              <a:rPr lang="uk-UA" b="1" dirty="0">
                <a:solidFill>
                  <a:srgbClr val="C00000"/>
                </a:solidFill>
              </a:rPr>
              <a:t>орієнтованого навчання?</a:t>
            </a:r>
            <a:endParaRPr lang="ru-RU" b="1" dirty="0">
              <a:solidFill>
                <a:srgbClr val="C00000"/>
              </a:solidFill>
            </a:endParaRPr>
          </a:p>
          <a:p>
            <a:r>
              <a:rPr lang="uk-UA" sz="4000" b="1" dirty="0" smtClean="0">
                <a:solidFill>
                  <a:srgbClr val="C00000"/>
                </a:solidFill>
              </a:rPr>
              <a:t>1</a:t>
            </a:r>
            <a:r>
              <a:rPr lang="uk-UA" dirty="0" smtClean="0"/>
              <a:t>.Використання різноманітних форм і методів організації навчальної діяльності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2636912"/>
            <a:ext cx="792088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3600" b="1" dirty="0" smtClean="0">
                <a:solidFill>
                  <a:srgbClr val="C00000"/>
                </a:solidFill>
              </a:rPr>
              <a:t>2</a:t>
            </a:r>
            <a:r>
              <a:rPr lang="uk-UA" sz="3200" dirty="0" smtClean="0"/>
              <a:t>.Створення </a:t>
            </a:r>
            <a:r>
              <a:rPr lang="uk-UA" sz="3200" dirty="0"/>
              <a:t>атмосфери </a:t>
            </a:r>
            <a:r>
              <a:rPr lang="uk-UA" sz="3200" dirty="0" smtClean="0"/>
              <a:t>зацікавленості</a:t>
            </a:r>
          </a:p>
          <a:p>
            <a:pPr lvl="0"/>
            <a:r>
              <a:rPr lang="uk-UA" sz="3200" dirty="0" smtClean="0"/>
              <a:t>      кожного </a:t>
            </a:r>
            <a:r>
              <a:rPr lang="uk-UA" sz="3200" dirty="0"/>
              <a:t>учня в роботі класу</a:t>
            </a:r>
            <a:r>
              <a:rPr lang="uk-UA" sz="3200" dirty="0" smtClean="0"/>
              <a:t>.</a:t>
            </a:r>
          </a:p>
          <a:p>
            <a:r>
              <a:rPr lang="uk-UA" sz="3200" b="1" dirty="0" smtClean="0">
                <a:solidFill>
                  <a:srgbClr val="C00000"/>
                </a:solidFill>
              </a:rPr>
              <a:t>3.</a:t>
            </a:r>
            <a:r>
              <a:rPr lang="uk-UA" sz="3200" dirty="0" smtClean="0"/>
              <a:t>Стимулювання </a:t>
            </a:r>
            <a:r>
              <a:rPr lang="uk-UA" sz="3200" dirty="0"/>
              <a:t>учнів до висловлювання,  використання  різних способів виконання завдань, без будь-якого остраху помилитися чи дати неправильну відповідь.</a:t>
            </a:r>
            <a:endParaRPr lang="ru-RU" sz="3200" dirty="0"/>
          </a:p>
          <a:p>
            <a:pPr lvl="0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012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88640"/>
            <a:ext cx="7498080" cy="5688632"/>
          </a:xfrm>
        </p:spPr>
        <p:txBody>
          <a:bodyPr>
            <a:normAutofit fontScale="85000" lnSpcReduction="10000"/>
          </a:bodyPr>
          <a:lstStyle/>
          <a:p>
            <a:r>
              <a:rPr lang="uk-UA" sz="3800" b="1" dirty="0"/>
              <a:t>Використання під час уроку дидактичного </a:t>
            </a:r>
            <a:r>
              <a:rPr lang="uk-UA" sz="3800" b="1" dirty="0" smtClean="0"/>
              <a:t>матеріалу</a:t>
            </a:r>
          </a:p>
          <a:p>
            <a:pPr lvl="0"/>
            <a:r>
              <a:rPr lang="uk-UA" sz="3800" b="1" dirty="0"/>
              <a:t>Заохочення прагнень учня знаходити свій спосіб роботи (вирішення завдання), аналізувати способи роботи інших учнів під час уроку, вибирати й засвоювати більш раціональні</a:t>
            </a:r>
            <a:r>
              <a:rPr lang="uk-UA" sz="3800" b="1" dirty="0" smtClean="0"/>
              <a:t>.</a:t>
            </a:r>
          </a:p>
          <a:p>
            <a:pPr lvl="0"/>
            <a:r>
              <a:rPr lang="uk-UA" sz="3800" b="1" dirty="0" smtClean="0"/>
              <a:t>Використання різнорівневих  завдань</a:t>
            </a:r>
          </a:p>
          <a:p>
            <a:pPr lvl="0"/>
            <a:r>
              <a:rPr lang="uk-UA" sz="3800" b="1" dirty="0"/>
              <a:t>створення </a:t>
            </a:r>
            <a:r>
              <a:rPr lang="uk-UA" sz="3800" b="1" dirty="0" smtClean="0"/>
              <a:t>наочно-образних уявлень,розв</a:t>
            </a:r>
            <a:r>
              <a:rPr lang="uk-UA" sz="3800" b="1" dirty="0" smtClean="0">
                <a:latin typeface="Century"/>
              </a:rPr>
              <a:t>'</a:t>
            </a:r>
            <a:r>
              <a:rPr lang="uk-UA" sz="3800" b="1" dirty="0" smtClean="0"/>
              <a:t>язування задач практичного змісту</a:t>
            </a:r>
            <a:endParaRPr lang="ru-RU" sz="38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77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88640"/>
            <a:ext cx="7498080" cy="612068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 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До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засобів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  , 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які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4000" b="1" dirty="0" smtClean="0">
                <a:solidFill>
                  <a:schemeClr val="accent2">
                    <a:lumMod val="50000"/>
                  </a:schemeClr>
                </a:solidFill>
              </a:rPr>
              <a:t>зацікавлюють </a:t>
            </a:r>
            <a:r>
              <a:rPr lang="uk-UA" sz="4000" b="1" dirty="0">
                <a:solidFill>
                  <a:schemeClr val="accent2">
                    <a:lumMod val="50000"/>
                  </a:schemeClr>
                </a:solidFill>
              </a:rPr>
              <a:t>учнів до вивчення математики я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відношу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проблемні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ситуації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задачі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з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життєвопрактичним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матеріалом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експерименти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дидактичні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ігри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активні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та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інтерактивні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технології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Однак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основним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структурним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елементом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marL="82296" indent="0">
              <a:buNone/>
            </a:pP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навчального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процесу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був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та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залишається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урок-практикум. </a:t>
            </a:r>
          </a:p>
          <a:p>
            <a:pPr marL="82296" indent="0">
              <a:buNone/>
            </a:pPr>
            <a:r>
              <a:rPr lang="ru-RU" sz="5100" b="1" dirty="0" smtClean="0">
                <a:solidFill>
                  <a:srgbClr val="C00000"/>
                </a:solidFill>
              </a:rPr>
              <a:t>Урок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у 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новому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розумінні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слід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розглядати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, з одного боку, як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засіб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розвитку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особистісних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якостей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учня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marL="82296" indent="0">
              <a:buNone/>
            </a:pP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Н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а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уроці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учень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не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лише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щось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вивчає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, але й </a:t>
            </a:r>
            <a:r>
              <a:rPr lang="ru-RU" sz="4000" b="1" dirty="0" err="1" smtClean="0">
                <a:solidFill>
                  <a:schemeClr val="accent2">
                    <a:lumMod val="50000"/>
                  </a:schemeClr>
                </a:solidFill>
              </a:rPr>
              <a:t>навчається</a:t>
            </a: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4000" b="1" dirty="0" err="1">
                <a:solidFill>
                  <a:schemeClr val="accent2">
                    <a:lumMod val="50000"/>
                  </a:schemeClr>
                </a:solidFill>
              </a:rPr>
              <a:t>вчитися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>; </a:t>
            </a:r>
          </a:p>
        </p:txBody>
      </p:sp>
    </p:spTree>
    <p:extLst>
      <p:ext uri="{BB962C8B-B14F-4D97-AF65-F5344CB8AC3E}">
        <p14:creationId xmlns:p14="http://schemas.microsoft.com/office/powerpoint/2010/main" val="20562792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88640"/>
            <a:ext cx="7498080" cy="6552728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Урок </a:t>
            </a:r>
            <a:r>
              <a:rPr lang="ru-RU" b="1" dirty="0" err="1" smtClean="0"/>
              <a:t>будується,на</a:t>
            </a:r>
            <a:r>
              <a:rPr lang="ru-RU" b="1" dirty="0" smtClean="0"/>
              <a:t> мою </a:t>
            </a:r>
            <a:r>
              <a:rPr lang="ru-RU" b="1" dirty="0" err="1" smtClean="0"/>
              <a:t>думку,на</a:t>
            </a:r>
            <a:r>
              <a:rPr lang="ru-RU" b="1" dirty="0" smtClean="0"/>
              <a:t> </a:t>
            </a:r>
            <a:r>
              <a:rPr lang="ru-RU" b="1" dirty="0" err="1" smtClean="0"/>
              <a:t>основі</a:t>
            </a:r>
            <a:r>
              <a:rPr lang="ru-RU" b="1" dirty="0" smtClean="0"/>
              <a:t> </a:t>
            </a:r>
            <a:r>
              <a:rPr lang="ru-RU" b="1" dirty="0" err="1"/>
              <a:t>діалогу,співпраці</a:t>
            </a:r>
            <a:r>
              <a:rPr lang="ru-RU" b="1" dirty="0"/>
              <a:t>, </a:t>
            </a:r>
            <a:r>
              <a:rPr lang="ru-RU" b="1" dirty="0" err="1" smtClean="0"/>
              <a:t>взаєморозуміння</a:t>
            </a:r>
            <a:r>
              <a:rPr lang="ru-RU" b="1" dirty="0"/>
              <a:t>, </a:t>
            </a:r>
            <a:r>
              <a:rPr lang="ru-RU" b="1" dirty="0" err="1"/>
              <a:t>підтримки</a:t>
            </a:r>
            <a:r>
              <a:rPr lang="ru-RU" b="1" dirty="0"/>
              <a:t> та </a:t>
            </a:r>
            <a:r>
              <a:rPr lang="ru-RU" b="1" dirty="0" err="1"/>
              <a:t>допомоги</a:t>
            </a:r>
            <a:r>
              <a:rPr lang="ru-RU" b="1" dirty="0"/>
              <a:t>; </a:t>
            </a:r>
          </a:p>
          <a:p>
            <a:r>
              <a:rPr lang="ru-RU" b="1" dirty="0"/>
              <a:t>- </a:t>
            </a:r>
            <a:r>
              <a:rPr lang="ru-RU" b="1" dirty="0" err="1" smtClean="0"/>
              <a:t>застосовування</a:t>
            </a:r>
            <a:r>
              <a:rPr lang="ru-RU" b="1" dirty="0" smtClean="0"/>
              <a:t>  </a:t>
            </a:r>
            <a:r>
              <a:rPr lang="ru-RU" b="1" dirty="0" err="1" smtClean="0"/>
              <a:t>різноманітних</a:t>
            </a:r>
            <a:r>
              <a:rPr lang="ru-RU" b="1" dirty="0" smtClean="0"/>
              <a:t>  форм </a:t>
            </a:r>
            <a:r>
              <a:rPr lang="ru-RU" b="1" dirty="0"/>
              <a:t>та </a:t>
            </a:r>
            <a:r>
              <a:rPr lang="ru-RU" b="1" dirty="0" err="1" smtClean="0"/>
              <a:t>методів</a:t>
            </a:r>
            <a:r>
              <a:rPr lang="ru-RU" b="1" dirty="0"/>
              <a:t> </a:t>
            </a:r>
            <a:r>
              <a:rPr lang="ru-RU" b="1" dirty="0" err="1" smtClean="0"/>
              <a:t>навчальної</a:t>
            </a:r>
            <a:r>
              <a:rPr lang="ru-RU" b="1" dirty="0" smtClean="0"/>
              <a:t> </a:t>
            </a:r>
            <a:r>
              <a:rPr lang="ru-RU" b="1" dirty="0" err="1"/>
              <a:t>діяльності</a:t>
            </a:r>
            <a:endParaRPr lang="ru-RU" b="1" dirty="0" smtClean="0"/>
          </a:p>
          <a:p>
            <a:r>
              <a:rPr lang="uk-UA" b="1" dirty="0" smtClean="0"/>
              <a:t>В своїй практиці,я найчастіше використовую такі методи:мікрофон,незакінчене речення,знайди помилку мозковий штурм,встанови відповідність,колективно – групове навчання.</a:t>
            </a:r>
            <a:endParaRPr lang="ru-RU" b="1" dirty="0"/>
          </a:p>
          <a:p>
            <a:pPr marL="82296" indent="0">
              <a:buNone/>
            </a:pPr>
            <a:r>
              <a:rPr lang="ru-RU" b="1" dirty="0" smtClean="0"/>
              <a:t>Я </a:t>
            </a:r>
            <a:r>
              <a:rPr lang="ru-RU" b="1" dirty="0" err="1" smtClean="0"/>
              <a:t>зрозуміла,що</a:t>
            </a:r>
            <a:r>
              <a:rPr lang="ru-RU" b="1" dirty="0" smtClean="0"/>
              <a:t>  </a:t>
            </a:r>
            <a:r>
              <a:rPr lang="ru-RU" b="1" dirty="0" err="1"/>
              <a:t>учень</a:t>
            </a:r>
            <a:r>
              <a:rPr lang="ru-RU" b="1" dirty="0"/>
              <a:t> </a:t>
            </a:r>
            <a:r>
              <a:rPr lang="ru-RU" b="1" dirty="0" err="1"/>
              <a:t>засвоює</a:t>
            </a:r>
            <a:r>
              <a:rPr lang="ru-RU" b="1" dirty="0"/>
              <a:t> </a:t>
            </a:r>
            <a:r>
              <a:rPr lang="ru-RU" b="1" dirty="0" err="1"/>
              <a:t>зміст</a:t>
            </a:r>
            <a:r>
              <a:rPr lang="ru-RU" b="1" dirty="0"/>
              <a:t> </a:t>
            </a:r>
            <a:r>
              <a:rPr lang="ru-RU" b="1" dirty="0" smtClean="0"/>
              <a:t> </a:t>
            </a:r>
            <a:r>
              <a:rPr lang="ru-RU" b="1" dirty="0" err="1" smtClean="0"/>
              <a:t>матеріалу</a:t>
            </a:r>
            <a:r>
              <a:rPr lang="ru-RU" b="1" dirty="0" smtClean="0"/>
              <a:t> </a:t>
            </a:r>
            <a:r>
              <a:rPr lang="ru-RU" b="1" dirty="0" err="1" smtClean="0"/>
              <a:t>під</a:t>
            </a:r>
            <a:r>
              <a:rPr lang="ru-RU" b="1" dirty="0" smtClean="0"/>
              <a:t> </a:t>
            </a:r>
            <a:r>
              <a:rPr lang="ru-RU" b="1" dirty="0"/>
              <a:t>час </a:t>
            </a:r>
            <a:r>
              <a:rPr lang="ru-RU" b="1" dirty="0" err="1" smtClean="0"/>
              <a:t>активної</a:t>
            </a:r>
            <a:r>
              <a:rPr lang="ru-RU" b="1" dirty="0" smtClean="0"/>
              <a:t> </a:t>
            </a:r>
            <a:r>
              <a:rPr lang="ru-RU" b="1" dirty="0" err="1"/>
              <a:t>діяльності</a:t>
            </a:r>
            <a:r>
              <a:rPr lang="ru-RU" b="1" dirty="0"/>
              <a:t>; </a:t>
            </a:r>
          </a:p>
          <a:p>
            <a:pPr marL="82296" indent="0">
              <a:buNone/>
            </a:pPr>
            <a:endParaRPr lang="ru-RU" sz="4000" b="1" dirty="0">
              <a:solidFill>
                <a:srgbClr val="C0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35369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260648"/>
            <a:ext cx="7498080" cy="5904656"/>
          </a:xfrm>
        </p:spPr>
        <p:txBody>
          <a:bodyPr>
            <a:normAutofit fontScale="55000" lnSpcReduction="20000"/>
          </a:bodyPr>
          <a:lstStyle/>
          <a:p>
            <a:r>
              <a:rPr lang="ru-RU" sz="4500" b="1" dirty="0">
                <a:solidFill>
                  <a:srgbClr val="C00000"/>
                </a:solidFill>
              </a:rPr>
              <a:t>На </a:t>
            </a:r>
            <a:r>
              <a:rPr lang="ru-RU" sz="4500" b="1" dirty="0" err="1">
                <a:solidFill>
                  <a:srgbClr val="C00000"/>
                </a:solidFill>
              </a:rPr>
              <a:t>етапі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пояснення</a:t>
            </a:r>
            <a:r>
              <a:rPr lang="ru-RU" sz="4500" b="1" dirty="0">
                <a:solidFill>
                  <a:srgbClr val="C00000"/>
                </a:solidFill>
              </a:rPr>
              <a:t> нового </a:t>
            </a:r>
            <a:r>
              <a:rPr lang="ru-RU" sz="4500" b="1" dirty="0" err="1">
                <a:solidFill>
                  <a:srgbClr val="C00000"/>
                </a:solidFill>
              </a:rPr>
              <a:t>матеріалу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застосовую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 smtClean="0">
                <a:solidFill>
                  <a:srgbClr val="C00000"/>
                </a:solidFill>
              </a:rPr>
              <a:t>такий</a:t>
            </a:r>
            <a:r>
              <a:rPr lang="ru-RU" sz="4500" b="1" dirty="0" smtClean="0">
                <a:solidFill>
                  <a:srgbClr val="C00000"/>
                </a:solidFill>
              </a:rPr>
              <a:t> </a:t>
            </a:r>
            <a:r>
              <a:rPr lang="ru-RU" sz="4500" b="1" dirty="0">
                <a:solidFill>
                  <a:srgbClr val="C00000"/>
                </a:solidFill>
              </a:rPr>
              <a:t>метод </a:t>
            </a:r>
            <a:r>
              <a:rPr lang="ru-RU" sz="4500" b="1" dirty="0" err="1">
                <a:solidFill>
                  <a:srgbClr val="C00000"/>
                </a:solidFill>
              </a:rPr>
              <a:t>мотивації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 smtClean="0">
                <a:solidFill>
                  <a:srgbClr val="C00000"/>
                </a:solidFill>
              </a:rPr>
              <a:t>навчання</a:t>
            </a:r>
            <a:r>
              <a:rPr lang="ru-RU" sz="4500" b="1" dirty="0" smtClean="0">
                <a:solidFill>
                  <a:srgbClr val="C00000"/>
                </a:solidFill>
              </a:rPr>
              <a:t>: </a:t>
            </a:r>
            <a:r>
              <a:rPr lang="ru-RU" sz="4500" b="1" dirty="0" err="1">
                <a:solidFill>
                  <a:srgbClr val="C00000"/>
                </a:solidFill>
              </a:rPr>
              <a:t>показую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місце</a:t>
            </a:r>
            <a:r>
              <a:rPr lang="ru-RU" sz="4500" b="1" dirty="0">
                <a:solidFill>
                  <a:srgbClr val="C00000"/>
                </a:solidFill>
              </a:rPr>
              <a:t> і </a:t>
            </a:r>
            <a:r>
              <a:rPr lang="ru-RU" sz="4500" b="1" dirty="0" err="1" smtClean="0">
                <a:solidFill>
                  <a:srgbClr val="C00000"/>
                </a:solidFill>
              </a:rPr>
              <a:t>значення</a:t>
            </a:r>
            <a:r>
              <a:rPr lang="ru-RU" sz="4500" b="1" dirty="0" smtClean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цієї</a:t>
            </a:r>
            <a:r>
              <a:rPr lang="ru-RU" sz="4500" b="1" dirty="0">
                <a:solidFill>
                  <a:srgbClr val="C00000"/>
                </a:solidFill>
              </a:rPr>
              <a:t> теми в </a:t>
            </a:r>
            <a:r>
              <a:rPr lang="ru-RU" sz="4500" b="1" dirty="0" err="1">
                <a:solidFill>
                  <a:srgbClr val="C00000"/>
                </a:solidFill>
              </a:rPr>
              <a:t>подальшій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діяльності</a:t>
            </a:r>
            <a:r>
              <a:rPr lang="ru-RU" sz="4500" b="1" dirty="0">
                <a:solidFill>
                  <a:srgbClr val="C00000"/>
                </a:solidFill>
              </a:rPr>
              <a:t>, </a:t>
            </a:r>
            <a:r>
              <a:rPr lang="ru-RU" sz="4500" b="1" dirty="0" err="1" smtClean="0">
                <a:solidFill>
                  <a:srgbClr val="C00000"/>
                </a:solidFill>
              </a:rPr>
              <a:t>використання</a:t>
            </a:r>
            <a:r>
              <a:rPr lang="ru-RU" sz="4500" b="1" dirty="0" smtClean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її</a:t>
            </a:r>
            <a:r>
              <a:rPr lang="ru-RU" sz="4500" b="1" dirty="0">
                <a:solidFill>
                  <a:srgbClr val="C00000"/>
                </a:solidFill>
              </a:rPr>
              <a:t> в </a:t>
            </a:r>
            <a:r>
              <a:rPr lang="ru-RU" sz="4500" b="1" dirty="0" err="1">
                <a:solidFill>
                  <a:srgbClr val="C00000"/>
                </a:solidFill>
              </a:rPr>
              <a:t>інших</a:t>
            </a:r>
            <a:r>
              <a:rPr lang="ru-RU" sz="4500" b="1" dirty="0">
                <a:solidFill>
                  <a:srgbClr val="C00000"/>
                </a:solidFill>
              </a:rPr>
              <a:t> науках, </a:t>
            </a:r>
            <a:r>
              <a:rPr lang="ru-RU" sz="4500" b="1" dirty="0" err="1">
                <a:solidFill>
                  <a:srgbClr val="C00000"/>
                </a:solidFill>
              </a:rPr>
              <a:t>прикладний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її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зміст</a:t>
            </a:r>
            <a:r>
              <a:rPr lang="ru-RU" sz="4500" b="1" dirty="0">
                <a:solidFill>
                  <a:srgbClr val="C00000"/>
                </a:solidFill>
              </a:rPr>
              <a:t>, </a:t>
            </a:r>
            <a:r>
              <a:rPr lang="ru-RU" sz="4500" b="1" dirty="0" err="1" smtClean="0">
                <a:solidFill>
                  <a:srgbClr val="C00000"/>
                </a:solidFill>
              </a:rPr>
              <a:t>можливості</a:t>
            </a:r>
            <a:r>
              <a:rPr lang="ru-RU" sz="4500" b="1" dirty="0" smtClean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продовжувати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навчання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після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школи</a:t>
            </a:r>
            <a:r>
              <a:rPr lang="ru-RU" sz="4500" b="1" dirty="0">
                <a:solidFill>
                  <a:srgbClr val="C00000"/>
                </a:solidFill>
              </a:rPr>
              <a:t>. </a:t>
            </a:r>
          </a:p>
          <a:p>
            <a:pPr marL="82296" indent="0">
              <a:buNone/>
            </a:pPr>
            <a:r>
              <a:rPr lang="ru-RU" sz="4500" b="1" dirty="0" err="1">
                <a:solidFill>
                  <a:srgbClr val="C00000"/>
                </a:solidFill>
              </a:rPr>
              <a:t>Завжди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намагаюсь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відповісти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учневі</a:t>
            </a:r>
            <a:r>
              <a:rPr lang="ru-RU" sz="4500" b="1" dirty="0">
                <a:solidFill>
                  <a:srgbClr val="C00000"/>
                </a:solidFill>
              </a:rPr>
              <a:t> на </a:t>
            </a:r>
            <a:r>
              <a:rPr lang="ru-RU" sz="4500" b="1" dirty="0" err="1">
                <a:solidFill>
                  <a:srgbClr val="C00000"/>
                </a:solidFill>
              </a:rPr>
              <a:t>питання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</a:p>
          <a:p>
            <a:pPr marL="82296" indent="0">
              <a:buNone/>
            </a:pPr>
            <a:r>
              <a:rPr lang="ru-RU" sz="4500" b="1" dirty="0">
                <a:solidFill>
                  <a:srgbClr val="C00000"/>
                </a:solidFill>
              </a:rPr>
              <a:t>“</a:t>
            </a:r>
            <a:r>
              <a:rPr lang="ru-RU" sz="4500" b="1" dirty="0" err="1">
                <a:solidFill>
                  <a:srgbClr val="C00000"/>
                </a:solidFill>
              </a:rPr>
              <a:t>Навіщо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вивчати</a:t>
            </a:r>
            <a:r>
              <a:rPr lang="ru-RU" sz="4500" b="1" dirty="0">
                <a:solidFill>
                  <a:srgbClr val="C00000"/>
                </a:solidFill>
              </a:rPr>
              <a:t> теорему? Де вона </a:t>
            </a:r>
            <a:r>
              <a:rPr lang="ru-RU" sz="4500" b="1" dirty="0" err="1">
                <a:solidFill>
                  <a:srgbClr val="C00000"/>
                </a:solidFill>
              </a:rPr>
              <a:t>застосовується</a:t>
            </a:r>
            <a:r>
              <a:rPr lang="ru-RU" sz="4500" b="1" dirty="0">
                <a:solidFill>
                  <a:srgbClr val="C00000"/>
                </a:solidFill>
              </a:rPr>
              <a:t> в </a:t>
            </a:r>
            <a:r>
              <a:rPr lang="ru-RU" sz="4500" b="1" dirty="0" err="1" smtClean="0">
                <a:solidFill>
                  <a:srgbClr val="C00000"/>
                </a:solidFill>
              </a:rPr>
              <a:t>житті</a:t>
            </a:r>
            <a:r>
              <a:rPr lang="ru-RU" sz="4500" b="1" dirty="0" smtClean="0">
                <a:solidFill>
                  <a:srgbClr val="C00000"/>
                </a:solidFill>
              </a:rPr>
              <a:t>?”</a:t>
            </a:r>
          </a:p>
          <a:p>
            <a:pPr marL="82296" indent="0">
              <a:buNone/>
            </a:pPr>
            <a:r>
              <a:rPr lang="ru-RU" sz="4500" b="1" dirty="0" smtClean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Приклади</a:t>
            </a:r>
            <a:r>
              <a:rPr lang="ru-RU" sz="4500" b="1" dirty="0">
                <a:solidFill>
                  <a:srgbClr val="C00000"/>
                </a:solidFill>
              </a:rPr>
              <a:t> при </a:t>
            </a:r>
            <a:r>
              <a:rPr lang="ru-RU" sz="4500" b="1" dirty="0" err="1">
                <a:solidFill>
                  <a:srgbClr val="C00000"/>
                </a:solidFill>
              </a:rPr>
              <a:t>поясненні</a:t>
            </a:r>
            <a:r>
              <a:rPr lang="ru-RU" sz="4500" b="1" dirty="0">
                <a:solidFill>
                  <a:srgbClr val="C00000"/>
                </a:solidFill>
              </a:rPr>
              <a:t> нового </a:t>
            </a:r>
            <a:r>
              <a:rPr lang="ru-RU" sz="4500" b="1" dirty="0" err="1">
                <a:solidFill>
                  <a:srgbClr val="C00000"/>
                </a:solidFill>
              </a:rPr>
              <a:t>матеріалу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 smtClean="0">
                <a:solidFill>
                  <a:srgbClr val="C00000"/>
                </a:solidFill>
              </a:rPr>
              <a:t>намагаюсь</a:t>
            </a:r>
            <a:r>
              <a:rPr lang="ru-RU" sz="4500" b="1" dirty="0" smtClean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наводити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приклади</a:t>
            </a:r>
            <a:r>
              <a:rPr lang="ru-RU" sz="4500" b="1" dirty="0">
                <a:solidFill>
                  <a:srgbClr val="C00000"/>
                </a:solidFill>
              </a:rPr>
              <a:t> з </a:t>
            </a:r>
            <a:r>
              <a:rPr lang="ru-RU" sz="4500" b="1" dirty="0" err="1">
                <a:solidFill>
                  <a:srgbClr val="C00000"/>
                </a:solidFill>
              </a:rPr>
              <a:t>життя</a:t>
            </a:r>
            <a:r>
              <a:rPr lang="ru-RU" sz="4500" b="1" dirty="0">
                <a:solidFill>
                  <a:srgbClr val="C00000"/>
                </a:solidFill>
              </a:rPr>
              <a:t>, </a:t>
            </a:r>
            <a:r>
              <a:rPr lang="ru-RU" sz="4500" b="1" dirty="0" err="1">
                <a:solidFill>
                  <a:srgbClr val="C00000"/>
                </a:solidFill>
              </a:rPr>
              <a:t>складаю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задачі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smtClean="0">
                <a:solidFill>
                  <a:srgbClr val="C00000"/>
                </a:solidFill>
              </a:rPr>
              <a:t>з </a:t>
            </a:r>
            <a:r>
              <a:rPr lang="ru-RU" sz="4500" b="1" dirty="0" err="1">
                <a:solidFill>
                  <a:srgbClr val="C00000"/>
                </a:solidFill>
              </a:rPr>
              <a:t>використанням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імен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учнів</a:t>
            </a:r>
            <a:r>
              <a:rPr lang="ru-RU" sz="4500" b="1" dirty="0">
                <a:solidFill>
                  <a:srgbClr val="C00000"/>
                </a:solidFill>
              </a:rPr>
              <a:t> </a:t>
            </a:r>
            <a:r>
              <a:rPr lang="ru-RU" sz="4500" b="1" dirty="0" err="1">
                <a:solidFill>
                  <a:srgbClr val="C00000"/>
                </a:solidFill>
              </a:rPr>
              <a:t>класу</a:t>
            </a:r>
            <a:r>
              <a:rPr lang="ru-RU" sz="4500" b="1" dirty="0">
                <a:solidFill>
                  <a:srgbClr val="C00000"/>
                </a:solidFill>
              </a:rPr>
              <a:t>, </a:t>
            </a:r>
            <a:r>
              <a:rPr lang="ru-RU" sz="4500" b="1" dirty="0" err="1">
                <a:solidFill>
                  <a:srgbClr val="C00000"/>
                </a:solidFill>
              </a:rPr>
              <a:t>оточуючих</a:t>
            </a:r>
            <a:r>
              <a:rPr lang="ru-RU" sz="4500" b="1" dirty="0">
                <a:solidFill>
                  <a:srgbClr val="C00000"/>
                </a:solidFill>
              </a:rPr>
              <a:t> величин</a:t>
            </a:r>
            <a:r>
              <a:rPr lang="ru-RU" sz="4500" b="1" dirty="0" smtClean="0">
                <a:solidFill>
                  <a:srgbClr val="C00000"/>
                </a:solidFill>
              </a:rPr>
              <a:t>.</a:t>
            </a:r>
            <a:r>
              <a:rPr lang="uk-UA" sz="36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endParaRPr lang="uk-UA" sz="3600" b="1" i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pPr marL="82296" indent="0">
              <a:buNone/>
            </a:pPr>
            <a:r>
              <a:rPr lang="uk-UA" sz="36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endParaRPr lang="uk-UA" sz="3600" b="1" i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pPr marL="82296" indent="0">
              <a:buNone/>
            </a:pPr>
            <a:r>
              <a:rPr lang="uk-UA" sz="36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«</a:t>
            </a:r>
            <a:r>
              <a:rPr lang="uk-UA" sz="36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Не в кількості знань полягає наука, а в повному розумінні й майстерному застосуванні всього того, що знаєш» </a:t>
            </a:r>
          </a:p>
          <a:p>
            <a:r>
              <a:rPr lang="uk-UA" sz="36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         </a:t>
            </a:r>
            <a:r>
              <a:rPr lang="uk-UA" sz="3600" b="1" i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Дістервег</a:t>
            </a:r>
            <a:endParaRPr lang="ru-RU" sz="3600" b="1" i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pPr marL="82296" indent="0">
              <a:buNone/>
            </a:pPr>
            <a:endParaRPr lang="ru-RU" sz="4500" b="1" dirty="0">
              <a:solidFill>
                <a:srgbClr val="C000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0958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357188"/>
            <a:ext cx="6851650" cy="5508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FFFF00"/>
                </a:solidFill>
                <a:latin typeface="Bookman Old Style" pitchFamily="18" charset="0"/>
                <a:cs typeface="Times New Roman" pitchFamily="18" charset="0"/>
              </a:rPr>
              <a:t>   </a:t>
            </a:r>
            <a:r>
              <a:rPr lang="uk-UA" sz="3200" dirty="0" smtClean="0">
                <a:solidFill>
                  <a:srgbClr val="C00000"/>
                </a:solidFill>
                <a:latin typeface="Comic Sans MS" pitchFamily="66" charset="0"/>
              </a:rPr>
              <a:t> Прикладні задачі</a:t>
            </a:r>
            <a:r>
              <a:rPr lang="ru-RU" sz="3200" dirty="0" smtClean="0">
                <a:solidFill>
                  <a:srgbClr val="C00000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endParaRPr lang="ru-RU" sz="3200" dirty="0">
              <a:solidFill>
                <a:srgbClr val="C00000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10243" name="Текст 5"/>
          <p:cNvSpPr>
            <a:spLocks noGrp="1"/>
          </p:cNvSpPr>
          <p:nvPr>
            <p:ph type="body" idx="1"/>
          </p:nvPr>
        </p:nvSpPr>
        <p:spPr>
          <a:xfrm>
            <a:off x="611188" y="1667444"/>
            <a:ext cx="8353425" cy="4491486"/>
          </a:xfrm>
        </p:spPr>
        <p:txBody>
          <a:bodyPr lIns="72000" rIns="72000" bIns="0" anchor="ctr">
            <a:spAutoFit/>
          </a:bodyPr>
          <a:lstStyle/>
          <a:p>
            <a:pPr marR="0" eaLnBrk="1" hangingPunct="1">
              <a:spcBef>
                <a:spcPct val="0"/>
              </a:spcBef>
              <a:spcAft>
                <a:spcPct val="0"/>
              </a:spcAft>
            </a:pPr>
            <a:r>
              <a:rPr lang="uk-UA" sz="2800" b="1" u="sng" dirty="0" smtClean="0">
                <a:solidFill>
                  <a:srgbClr val="771F28"/>
                </a:solidFill>
              </a:rPr>
              <a:t>Прикладні задачі </a:t>
            </a:r>
            <a:r>
              <a:rPr lang="uk-UA" sz="2800" b="1" dirty="0" smtClean="0">
                <a:solidFill>
                  <a:srgbClr val="771F28"/>
                </a:solidFill>
              </a:rPr>
              <a:t>– один із дієвих і ефективних засобів для формування в учнів вмінь і навичок застосовувати набуті в шкільному курсі математики знання і вміння  в нестандартних ситуаціях.</a:t>
            </a:r>
          </a:p>
          <a:p>
            <a:pPr marR="0" algn="ctr" eaLnBrk="1" hangingPunct="1">
              <a:spcBef>
                <a:spcPct val="0"/>
              </a:spcBef>
              <a:spcAft>
                <a:spcPct val="0"/>
              </a:spcAft>
            </a:pPr>
            <a:r>
              <a:rPr lang="uk-UA" sz="2800" b="1" i="1" dirty="0" smtClean="0">
                <a:solidFill>
                  <a:srgbClr val="002060"/>
                </a:solidFill>
              </a:rPr>
              <a:t>Прикладна задача повинна відповідати таким вимогам</a:t>
            </a:r>
            <a:r>
              <a:rPr lang="uk-UA" sz="2800" b="1" dirty="0" smtClean="0">
                <a:solidFill>
                  <a:srgbClr val="002060"/>
                </a:solidFill>
              </a:rPr>
              <a:t>:</a:t>
            </a:r>
            <a:endParaRPr lang="ru-RU" sz="2800" b="1" dirty="0" smtClean="0">
              <a:solidFill>
                <a:srgbClr val="002060"/>
              </a:solidFill>
            </a:endParaRPr>
          </a:p>
          <a:p>
            <a:pPr marR="0" eaLnBrk="1" hangingPunct="1"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rgbClr val="002060"/>
                </a:solidFill>
              </a:rPr>
              <a:t>питання задачі формулюється так, як воно зазвичай формулюється у житті;</a:t>
            </a:r>
            <a:endParaRPr lang="ru-RU" sz="2800" dirty="0" smtClean="0">
              <a:solidFill>
                <a:srgbClr val="002060"/>
              </a:solidFill>
            </a:endParaRPr>
          </a:p>
          <a:p>
            <a:pPr marR="0" eaLnBrk="1" hangingPunct="1"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rgbClr val="002060"/>
                </a:solidFill>
              </a:rPr>
              <a:t>розв’язок задачі демонструє практичне застосування математичних ідей у різних галузях;</a:t>
            </a:r>
            <a:endParaRPr lang="ru-RU" sz="2800" dirty="0" smtClean="0">
              <a:solidFill>
                <a:srgbClr val="002060"/>
              </a:solidFill>
            </a:endParaRPr>
          </a:p>
          <a:p>
            <a:pPr marR="0" eaLnBrk="1" hangingPunct="1"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rgbClr val="002060"/>
                </a:solidFill>
              </a:rPr>
              <a:t>зміст задачі повинен викликати в учнів пізнавальний інтерес;</a:t>
            </a:r>
            <a:endParaRPr lang="ru-RU" sz="2800" dirty="0" smtClean="0">
              <a:solidFill>
                <a:srgbClr val="002060"/>
              </a:solidFill>
            </a:endParaRPr>
          </a:p>
          <a:p>
            <a:pPr marR="0" eaLnBrk="1" hangingPunct="1"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rgbClr val="002060"/>
                </a:solidFill>
              </a:rPr>
              <a:t>дані та шукані величини задачі мають бути реальними, узятими з життя.</a:t>
            </a:r>
            <a:endParaRPr lang="ru-RU" sz="2800" b="1" dirty="0" smtClean="0">
              <a:solidFill>
                <a:srgbClr val="771F28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0CEED3-03CC-4EAD-BC92-8A512A2A484D}" type="slidenum">
              <a:rPr lang="ru-RU"/>
              <a:pPr>
                <a:defRPr/>
              </a:pPr>
              <a:t>9</a:t>
            </a:fld>
            <a:endParaRPr lang="ru-RU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214879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58611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C6FF93-153E-48FB-8F98-E89789403FBB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11188" y="692150"/>
            <a:ext cx="7705725" cy="52641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Під час розв’язування прикладної задачі учень повинен дотримуватись такої послідовності дій: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uk-UA" sz="24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за допомогою допоміжних моделей виділити взаємозв’язки та істотні властивості об’єктів, що досліджуються в умові задачі;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− за допомогою знаково-символічних моделей створити неформальну модель задачі;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− створити математичну модель задачі.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− здійснити  розв’язання задачі;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перевірити  розв’язок  задачі;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дослідити  розв'язок задачі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сформулювати  відповідь до  задачі;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– аналізувати   розв’язок  задачі.</a:t>
            </a:r>
            <a:endParaRPr lang="ru-RU" sz="2000" b="1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56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6677" y="2996952"/>
            <a:ext cx="7920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Таким чином, </a:t>
            </a:r>
            <a:r>
              <a:rPr lang="ru-RU" sz="2800" b="1" dirty="0" err="1">
                <a:solidFill>
                  <a:srgbClr val="C00000"/>
                </a:solidFill>
              </a:rPr>
              <a:t>призначення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особистісно</a:t>
            </a:r>
            <a:endParaRPr lang="ru-RU" sz="2800" b="1" dirty="0">
              <a:solidFill>
                <a:srgbClr val="C00000"/>
              </a:solidFill>
            </a:endParaRPr>
          </a:p>
          <a:p>
            <a:r>
              <a:rPr lang="ru-RU" sz="2800" b="1" dirty="0" err="1">
                <a:solidFill>
                  <a:srgbClr val="C00000"/>
                </a:solidFill>
              </a:rPr>
              <a:t>зорієнтованих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технологій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полягає</a:t>
            </a:r>
            <a:r>
              <a:rPr lang="ru-RU" sz="2800" b="1" dirty="0">
                <a:solidFill>
                  <a:srgbClr val="C00000"/>
                </a:solidFill>
              </a:rPr>
              <a:t> в тому, </a:t>
            </a:r>
            <a:r>
              <a:rPr lang="ru-RU" sz="2800" b="1" dirty="0" err="1">
                <a:solidFill>
                  <a:srgbClr val="C00000"/>
                </a:solidFill>
              </a:rPr>
              <a:t>щоб</a:t>
            </a:r>
            <a:endParaRPr lang="ru-RU" sz="2800" b="1" dirty="0">
              <a:solidFill>
                <a:srgbClr val="C00000"/>
              </a:solidFill>
            </a:endParaRPr>
          </a:p>
          <a:p>
            <a:r>
              <a:rPr lang="ru-RU" sz="2800" b="1" dirty="0" err="1">
                <a:solidFill>
                  <a:srgbClr val="C00000"/>
                </a:solidFill>
              </a:rPr>
              <a:t>підтримувати</a:t>
            </a:r>
            <a:r>
              <a:rPr lang="ru-RU" sz="2800" b="1" dirty="0">
                <a:solidFill>
                  <a:srgbClr val="C00000"/>
                </a:solidFill>
              </a:rPr>
              <a:t> та </a:t>
            </a:r>
            <a:r>
              <a:rPr lang="ru-RU" sz="2800" b="1" dirty="0" err="1">
                <a:solidFill>
                  <a:srgbClr val="C00000"/>
                </a:solidFill>
              </a:rPr>
              <a:t>розвивати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природні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якості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дитини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її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здоров’я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>
                <a:solidFill>
                  <a:srgbClr val="C00000"/>
                </a:solidFill>
              </a:rPr>
              <a:t>та </a:t>
            </a:r>
            <a:r>
              <a:rPr lang="ru-RU" sz="2800" b="1" dirty="0" err="1">
                <a:solidFill>
                  <a:srgbClr val="C00000"/>
                </a:solidFill>
              </a:rPr>
              <a:t>індивідуальні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здібності</a:t>
            </a:r>
            <a:r>
              <a:rPr lang="ru-RU" sz="2800" b="1" dirty="0">
                <a:solidFill>
                  <a:srgbClr val="C00000"/>
                </a:solidFill>
              </a:rPr>
              <a:t>, </a:t>
            </a:r>
            <a:r>
              <a:rPr lang="ru-RU" sz="2800" b="1" dirty="0" err="1">
                <a:solidFill>
                  <a:srgbClr val="C00000"/>
                </a:solidFill>
              </a:rPr>
              <a:t>допомагати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в </a:t>
            </a:r>
            <a:r>
              <a:rPr lang="ru-RU" sz="2800" b="1" dirty="0" err="1" smtClean="0">
                <a:solidFill>
                  <a:srgbClr val="C00000"/>
                </a:solidFill>
              </a:rPr>
              <a:t>становленні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її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суб’єктивності</a:t>
            </a:r>
            <a:r>
              <a:rPr lang="ru-RU" sz="2800" b="1" dirty="0">
                <a:solidFill>
                  <a:srgbClr val="C00000"/>
                </a:solidFill>
              </a:rPr>
              <a:t>, </a:t>
            </a:r>
            <a:r>
              <a:rPr lang="ru-RU" sz="2800" b="1" dirty="0" err="1">
                <a:solidFill>
                  <a:srgbClr val="C00000"/>
                </a:solidFill>
              </a:rPr>
              <a:t>соціальності</a:t>
            </a:r>
            <a:r>
              <a:rPr lang="ru-RU" sz="2800" b="1" dirty="0">
                <a:solidFill>
                  <a:srgbClr val="C00000"/>
                </a:solidFill>
              </a:rPr>
              <a:t>, </a:t>
            </a:r>
            <a:r>
              <a:rPr lang="ru-RU" sz="2800" b="1" dirty="0" err="1" smtClean="0">
                <a:solidFill>
                  <a:srgbClr val="C00000"/>
                </a:solidFill>
              </a:rPr>
              <a:t>творчої</a:t>
            </a:r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err="1" smtClean="0">
                <a:solidFill>
                  <a:srgbClr val="C00000"/>
                </a:solidFill>
              </a:rPr>
              <a:t>самореалізації</a:t>
            </a:r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err="1">
                <a:solidFill>
                  <a:srgbClr val="C00000"/>
                </a:solidFill>
              </a:rPr>
              <a:t>особистості</a:t>
            </a:r>
            <a:r>
              <a:rPr lang="ru-RU" sz="2800" b="1" dirty="0">
                <a:solidFill>
                  <a:srgbClr val="C00000"/>
                </a:solidFill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22661" y="64330"/>
            <a:ext cx="820891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err="1" smtClean="0">
                <a:solidFill>
                  <a:schemeClr val="accent2">
                    <a:lumMod val="50000"/>
                  </a:schemeClr>
                </a:solidFill>
              </a:rPr>
              <a:t>Розв</a:t>
            </a:r>
            <a:r>
              <a:rPr lang="uk-UA" sz="2800" b="1" dirty="0" err="1" smtClean="0">
                <a:solidFill>
                  <a:schemeClr val="accent2">
                    <a:lumMod val="50000"/>
                  </a:schemeClr>
                </a:solidFill>
                <a:latin typeface="Century"/>
              </a:rPr>
              <a:t>‘зування</a:t>
            </a:r>
            <a:r>
              <a:rPr lang="uk-UA" sz="2800" b="1" dirty="0" smtClean="0">
                <a:solidFill>
                  <a:schemeClr val="accent2">
                    <a:lumMod val="50000"/>
                  </a:schemeClr>
                </a:solidFill>
                <a:latin typeface="Century"/>
              </a:rPr>
              <a:t> прикладних задач зручно проводити у вигляді роботи в парах чи групах.</a:t>
            </a:r>
          </a:p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За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такої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діяльності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учні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прагнуть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отримати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результат,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що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буде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найкращим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для </a:t>
            </a:r>
            <a:endParaRPr lang="ru-RU" sz="28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кожного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і для кожного і для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всіх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членів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</a:rPr>
              <a:t>групи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75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1072" y="692696"/>
            <a:ext cx="817341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>
                <a:solidFill>
                  <a:srgbClr val="C00000"/>
                </a:solidFill>
              </a:rPr>
              <a:t>Основні заповіді вчителя:</a:t>
            </a:r>
            <a:endParaRPr lang="ru-RU" sz="3600" dirty="0">
              <a:solidFill>
                <a:srgbClr val="C00000"/>
              </a:solidFill>
            </a:endParaRPr>
          </a:p>
          <a:p>
            <a:pPr lvl="0"/>
            <a:r>
              <a:rPr lang="uk-UA" sz="2800" dirty="0"/>
              <a:t>Знай дитину! Без  знання дитини немає навчання.</a:t>
            </a:r>
            <a:endParaRPr lang="ru-RU" sz="2800" dirty="0"/>
          </a:p>
          <a:p>
            <a:pPr lvl="0"/>
            <a:r>
              <a:rPr lang="uk-UA" sz="2800" dirty="0"/>
              <a:t>Якомога глибше знати духовний світ кожної дитини – перше і найважливіше завдання вчителя.</a:t>
            </a:r>
            <a:endParaRPr lang="ru-RU" sz="2800" dirty="0"/>
          </a:p>
          <a:p>
            <a:pPr lvl="0"/>
            <a:r>
              <a:rPr lang="uk-UA" sz="2800" dirty="0"/>
              <a:t>Поважай дитину!</a:t>
            </a:r>
            <a:endParaRPr lang="ru-RU" sz="2800" dirty="0"/>
          </a:p>
          <a:p>
            <a:r>
              <a:rPr lang="ru-RU" sz="2800" dirty="0"/>
              <a:t> </a:t>
            </a:r>
            <a:r>
              <a:rPr lang="uk-UA" sz="2800" dirty="0"/>
              <a:t>Розумій дитину!Вмій поставити себе на її місце, побачити світ її очима, зрозуміти, чим дитина живе, до чого прагне</a:t>
            </a:r>
            <a:r>
              <a:rPr lang="uk-UA" sz="2800" dirty="0" smtClean="0"/>
              <a:t>.</a:t>
            </a:r>
            <a:r>
              <a:rPr lang="uk-UA" sz="2800" b="1" u="sng" dirty="0"/>
              <a:t> </a:t>
            </a:r>
            <a:endParaRPr lang="uk-UA" sz="2800" b="1" u="sng" dirty="0" smtClean="0"/>
          </a:p>
          <a:p>
            <a:endParaRPr lang="uk-UA" sz="2800" b="1" u="sng" dirty="0"/>
          </a:p>
          <a:p>
            <a:r>
              <a:rPr lang="uk-UA" sz="2800" b="1" u="sng" dirty="0" smtClean="0"/>
              <a:t>Позиція </a:t>
            </a:r>
            <a:r>
              <a:rPr lang="uk-UA" sz="2800" b="1" u="sng" dirty="0"/>
              <a:t>учителя</a:t>
            </a:r>
            <a:r>
              <a:rPr lang="uk-UA" sz="2800" b="1" dirty="0"/>
              <a:t>: вчитель </a:t>
            </a:r>
            <a:r>
              <a:rPr lang="uk-UA" sz="2800" b="1" i="1" dirty="0" err="1"/>
              <a:t>–</a:t>
            </a:r>
            <a:r>
              <a:rPr lang="uk-UA" sz="2800" b="1" dirty="0" err="1"/>
              <a:t>помічник</a:t>
            </a:r>
            <a:r>
              <a:rPr lang="uk-UA" sz="2800" b="1" dirty="0"/>
              <a:t>, котрий вчасно вміє почути, помітити, під­правити, підтримати кожно­го, залучити до співпраці.</a:t>
            </a:r>
            <a:endParaRPr lang="ru-RU" sz="2800" dirty="0"/>
          </a:p>
          <a:p>
            <a:pPr lvl="0"/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812542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</TotalTime>
  <Words>765</Words>
  <Application>Microsoft Office PowerPoint</Application>
  <PresentationFormat>Экран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Прикладні задачі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Графік функції.</dc:title>
  <dc:creator>Дом</dc:creator>
  <cp:lastModifiedBy>Image&amp;Matros ®</cp:lastModifiedBy>
  <cp:revision>40</cp:revision>
  <dcterms:modified xsi:type="dcterms:W3CDTF">2020-01-25T15:46:37Z</dcterms:modified>
</cp:coreProperties>
</file>