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82" r:id="rId8"/>
    <p:sldId id="263" r:id="rId9"/>
    <p:sldId id="265" r:id="rId10"/>
    <p:sldId id="262" r:id="rId11"/>
    <p:sldId id="273" r:id="rId12"/>
    <p:sldId id="274" r:id="rId13"/>
    <p:sldId id="275" r:id="rId14"/>
    <p:sldId id="276" r:id="rId15"/>
    <p:sldId id="277" r:id="rId16"/>
    <p:sldId id="278" r:id="rId17"/>
    <p:sldId id="267" r:id="rId18"/>
    <p:sldId id="288" r:id="rId19"/>
    <p:sldId id="268" r:id="rId20"/>
    <p:sldId id="269" r:id="rId21"/>
    <p:sldId id="271" r:id="rId22"/>
    <p:sldId id="270" r:id="rId23"/>
    <p:sldId id="286" r:id="rId24"/>
    <p:sldId id="287" r:id="rId25"/>
    <p:sldId id="285" r:id="rId26"/>
    <p:sldId id="272" r:id="rId27"/>
    <p:sldId id="280" r:id="rId28"/>
    <p:sldId id="283" r:id="rId29"/>
    <p:sldId id="284" r:id="rId30"/>
    <p:sldId id="279" r:id="rId31"/>
    <p:sldId id="281" r:id="rId32"/>
    <p:sldId id="289" r:id="rId33"/>
  </p:sldIdLst>
  <p:sldSz cx="9144000" cy="6858000" type="screen4x3"/>
  <p:notesSz cx="6858000" cy="9144000"/>
  <p:defaultTextStyle>
    <a:defPPr>
      <a:defRPr lang="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29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49F5-F44F-4457-9FED-C018842F3AE4}" type="datetimeFigureOut">
              <a:rPr lang="" smtClean="0"/>
              <a:t>01/30/2020</a:t>
            </a:fld>
            <a:endParaRPr lang="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8685D-3652-4D0F-A9C6-FC92FA4F5243}" type="slidenum">
              <a:rPr lang="" smtClean="0"/>
              <a:t>‹#›</a:t>
            </a:fld>
            <a:endParaRPr lang=""/>
          </a:p>
        </p:txBody>
      </p:sp>
    </p:spTree>
    <p:extLst>
      <p:ext uri="{BB962C8B-B14F-4D97-AF65-F5344CB8AC3E}">
        <p14:creationId xmlns:p14="http://schemas.microsoft.com/office/powerpoint/2010/main" val="295622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49F5-F44F-4457-9FED-C018842F3AE4}" type="datetimeFigureOut">
              <a:rPr lang="" smtClean="0"/>
              <a:t>01/30/2020</a:t>
            </a:fld>
            <a:endParaRPr lang="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8685D-3652-4D0F-A9C6-FC92FA4F5243}" type="slidenum">
              <a:rPr lang="" smtClean="0"/>
              <a:t>‹#›</a:t>
            </a:fld>
            <a:endParaRPr lang=""/>
          </a:p>
        </p:txBody>
      </p:sp>
    </p:spTree>
    <p:extLst>
      <p:ext uri="{BB962C8B-B14F-4D97-AF65-F5344CB8AC3E}">
        <p14:creationId xmlns:p14="http://schemas.microsoft.com/office/powerpoint/2010/main" val="1015510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49F5-F44F-4457-9FED-C018842F3AE4}" type="datetimeFigureOut">
              <a:rPr lang="" smtClean="0"/>
              <a:t>01/30/2020</a:t>
            </a:fld>
            <a:endParaRPr lang="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8685D-3652-4D0F-A9C6-FC92FA4F5243}" type="slidenum">
              <a:rPr lang="" smtClean="0"/>
              <a:t>‹#›</a:t>
            </a:fld>
            <a:endParaRPr lang=""/>
          </a:p>
        </p:txBody>
      </p:sp>
    </p:spTree>
    <p:extLst>
      <p:ext uri="{BB962C8B-B14F-4D97-AF65-F5344CB8AC3E}">
        <p14:creationId xmlns:p14="http://schemas.microsoft.com/office/powerpoint/2010/main" val="1809214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49F5-F44F-4457-9FED-C018842F3AE4}" type="datetimeFigureOut">
              <a:rPr lang="" smtClean="0"/>
              <a:t>01/30/2020</a:t>
            </a:fld>
            <a:endParaRPr lang="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8685D-3652-4D0F-A9C6-FC92FA4F5243}" type="slidenum">
              <a:rPr lang="" smtClean="0"/>
              <a:t>‹#›</a:t>
            </a:fld>
            <a:endParaRPr lang=""/>
          </a:p>
        </p:txBody>
      </p:sp>
    </p:spTree>
    <p:extLst>
      <p:ext uri="{BB962C8B-B14F-4D97-AF65-F5344CB8AC3E}">
        <p14:creationId xmlns:p14="http://schemas.microsoft.com/office/powerpoint/2010/main" val="4116345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49F5-F44F-4457-9FED-C018842F3AE4}" type="datetimeFigureOut">
              <a:rPr lang="" smtClean="0"/>
              <a:t>01/30/2020</a:t>
            </a:fld>
            <a:endParaRPr lang="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8685D-3652-4D0F-A9C6-FC92FA4F5243}" type="slidenum">
              <a:rPr lang="" smtClean="0"/>
              <a:t>‹#›</a:t>
            </a:fld>
            <a:endParaRPr lang=""/>
          </a:p>
        </p:txBody>
      </p:sp>
    </p:spTree>
    <p:extLst>
      <p:ext uri="{BB962C8B-B14F-4D97-AF65-F5344CB8AC3E}">
        <p14:creationId xmlns:p14="http://schemas.microsoft.com/office/powerpoint/2010/main" val="2424099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49F5-F44F-4457-9FED-C018842F3AE4}" type="datetimeFigureOut">
              <a:rPr lang="" smtClean="0"/>
              <a:t>01/30/2020</a:t>
            </a:fld>
            <a:endParaRPr lang="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8685D-3652-4D0F-A9C6-FC92FA4F5243}" type="slidenum">
              <a:rPr lang="" smtClean="0"/>
              <a:t>‹#›</a:t>
            </a:fld>
            <a:endParaRPr lang=""/>
          </a:p>
        </p:txBody>
      </p:sp>
    </p:spTree>
    <p:extLst>
      <p:ext uri="{BB962C8B-B14F-4D97-AF65-F5344CB8AC3E}">
        <p14:creationId xmlns:p14="http://schemas.microsoft.com/office/powerpoint/2010/main" val="3178710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49F5-F44F-4457-9FED-C018842F3AE4}" type="datetimeFigureOut">
              <a:rPr lang="" smtClean="0"/>
              <a:t>01/30/2020</a:t>
            </a:fld>
            <a:endParaRPr lang="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8685D-3652-4D0F-A9C6-FC92FA4F5243}" type="slidenum">
              <a:rPr lang="" smtClean="0"/>
              <a:t>‹#›</a:t>
            </a:fld>
            <a:endParaRPr lang=""/>
          </a:p>
        </p:txBody>
      </p:sp>
    </p:spTree>
    <p:extLst>
      <p:ext uri="{BB962C8B-B14F-4D97-AF65-F5344CB8AC3E}">
        <p14:creationId xmlns:p14="http://schemas.microsoft.com/office/powerpoint/2010/main" val="204869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49F5-F44F-4457-9FED-C018842F3AE4}" type="datetimeFigureOut">
              <a:rPr lang="" smtClean="0"/>
              <a:t>01/30/2020</a:t>
            </a:fld>
            <a:endParaRPr lang="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8685D-3652-4D0F-A9C6-FC92FA4F5243}" type="slidenum">
              <a:rPr lang="" smtClean="0"/>
              <a:t>‹#›</a:t>
            </a:fld>
            <a:endParaRPr lang=""/>
          </a:p>
        </p:txBody>
      </p:sp>
    </p:spTree>
    <p:extLst>
      <p:ext uri="{BB962C8B-B14F-4D97-AF65-F5344CB8AC3E}">
        <p14:creationId xmlns:p14="http://schemas.microsoft.com/office/powerpoint/2010/main" val="343531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49F5-F44F-4457-9FED-C018842F3AE4}" type="datetimeFigureOut">
              <a:rPr lang="" smtClean="0"/>
              <a:t>01/30/2020</a:t>
            </a:fld>
            <a:endParaRPr lang="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8685D-3652-4D0F-A9C6-FC92FA4F5243}" type="slidenum">
              <a:rPr lang="" smtClean="0"/>
              <a:t>‹#›</a:t>
            </a:fld>
            <a:endParaRPr lang=""/>
          </a:p>
        </p:txBody>
      </p:sp>
    </p:spTree>
    <p:extLst>
      <p:ext uri="{BB962C8B-B14F-4D97-AF65-F5344CB8AC3E}">
        <p14:creationId xmlns:p14="http://schemas.microsoft.com/office/powerpoint/2010/main" val="551621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49F5-F44F-4457-9FED-C018842F3AE4}" type="datetimeFigureOut">
              <a:rPr lang="" smtClean="0"/>
              <a:t>01/30/2020</a:t>
            </a:fld>
            <a:endParaRPr lang="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8685D-3652-4D0F-A9C6-FC92FA4F5243}" type="slidenum">
              <a:rPr lang="" smtClean="0"/>
              <a:t>‹#›</a:t>
            </a:fld>
            <a:endParaRPr lang=""/>
          </a:p>
        </p:txBody>
      </p:sp>
    </p:spTree>
    <p:extLst>
      <p:ext uri="{BB962C8B-B14F-4D97-AF65-F5344CB8AC3E}">
        <p14:creationId xmlns:p14="http://schemas.microsoft.com/office/powerpoint/2010/main" val="2753856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349F5-F44F-4457-9FED-C018842F3AE4}" type="datetimeFigureOut">
              <a:rPr lang="" smtClean="0"/>
              <a:t>01/30/2020</a:t>
            </a:fld>
            <a:endParaRPr lang="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8685D-3652-4D0F-A9C6-FC92FA4F5243}" type="slidenum">
              <a:rPr lang="" smtClean="0"/>
              <a:t>‹#›</a:t>
            </a:fld>
            <a:endParaRPr lang=""/>
          </a:p>
        </p:txBody>
      </p:sp>
    </p:spTree>
    <p:extLst>
      <p:ext uri="{BB962C8B-B14F-4D97-AF65-F5344CB8AC3E}">
        <p14:creationId xmlns:p14="http://schemas.microsoft.com/office/powerpoint/2010/main" val="2650372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E349F5-F44F-4457-9FED-C018842F3AE4}" type="datetimeFigureOut">
              <a:rPr lang="" smtClean="0"/>
              <a:t>01/30/2020</a:t>
            </a:fld>
            <a:endParaRPr lang="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8685D-3652-4D0F-A9C6-FC92FA4F5243}" type="slidenum">
              <a:rPr lang="" smtClean="0"/>
              <a:t>‹#›</a:t>
            </a:fld>
            <a:endParaRPr lang=""/>
          </a:p>
        </p:txBody>
      </p:sp>
    </p:spTree>
    <p:extLst>
      <p:ext uri="{BB962C8B-B14F-4D97-AF65-F5344CB8AC3E}">
        <p14:creationId xmlns:p14="http://schemas.microsoft.com/office/powerpoint/2010/main" val="18728696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fif"/><Relationship Id="rId2" Type="http://schemas.openxmlformats.org/officeDocument/2006/relationships/image" Target="../media/image11.jf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f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image.slidesharecdn.com/13-151202095615-lva1-app6891/95/-8-638.jpg?cb=1449050433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fi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0"/>
            <a:ext cx="7772400" cy="2490437"/>
          </a:xfrm>
        </p:spPr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Крок до успішного життя в соціумі дітей з особливими потребами</a:t>
            </a:r>
            <a:endParaRPr lang="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71800" y="4437112"/>
            <a:ext cx="6264696" cy="2088232"/>
          </a:xfrm>
        </p:spPr>
        <p:txBody>
          <a:bodyPr>
            <a:normAutofit fontScale="85000" lnSpcReduction="10000"/>
          </a:bodyPr>
          <a:lstStyle/>
          <a:p>
            <a:r>
              <a:rPr lang="uk-UA" sz="3800" b="1" dirty="0" smtClean="0">
                <a:solidFill>
                  <a:srgbClr val="FF0000"/>
                </a:solidFill>
              </a:rPr>
              <a:t>Підготувала:</a:t>
            </a:r>
          </a:p>
          <a:p>
            <a:r>
              <a:rPr lang="uk-UA" dirty="0" smtClean="0"/>
              <a:t>Заступник директора з виховної роботи</a:t>
            </a:r>
          </a:p>
          <a:p>
            <a:r>
              <a:rPr lang="uk-UA" dirty="0" smtClean="0"/>
              <a:t> ЗОШ І-ІІІ </a:t>
            </a:r>
            <a:r>
              <a:rPr lang="uk-UA" dirty="0" err="1" smtClean="0"/>
              <a:t>ст</a:t>
            </a:r>
            <a:r>
              <a:rPr lang="uk-UA" dirty="0" smtClean="0"/>
              <a:t> с. </a:t>
            </a:r>
            <a:r>
              <a:rPr lang="uk-UA" dirty="0" err="1" smtClean="0"/>
              <a:t>Дружелюбіва</a:t>
            </a:r>
            <a:endParaRPr lang="uk-UA" dirty="0" smtClean="0"/>
          </a:p>
          <a:p>
            <a:r>
              <a:rPr lang="uk-UA" dirty="0" err="1" smtClean="0"/>
              <a:t>Яцина</a:t>
            </a:r>
            <a:r>
              <a:rPr lang="uk-UA" dirty="0" smtClean="0"/>
              <a:t> М.В.</a:t>
            </a:r>
            <a:endParaRPr lang="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009" y="2060848"/>
            <a:ext cx="1987358" cy="214824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48880"/>
            <a:ext cx="3430688" cy="2573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066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5000">
        <p:circle/>
        <p:sndAc>
          <p:stSnd>
            <p:snd r:embed="rId2" name="voltage.wav"/>
          </p:stSnd>
        </p:sndAc>
      </p:transition>
    </mc:Choice>
    <mc:Fallback xmlns="">
      <p:transition spd="slow" advTm="15000">
        <p:circle/>
        <p:sndAc>
          <p:stSnd>
            <p:snd r:embed="rId5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20688"/>
            <a:ext cx="8064895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787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7000">
        <p:split orient="vert"/>
      </p:transition>
    </mc:Choice>
    <mc:Fallback xmlns="">
      <p:transition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81" y="476672"/>
            <a:ext cx="7584843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31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5000">
        <p:fade/>
      </p:transition>
    </mc:Choice>
    <mc:Fallback xmlns="">
      <p:transition spd="med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74694"/>
            <a:ext cx="6984776" cy="5238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180795"/>
      </p:ext>
    </p:extLst>
  </p:cSld>
  <p:clrMapOvr>
    <a:masterClrMapping/>
  </p:clrMapOvr>
  <p:transition spd="slow" advTm="20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81" y="476672"/>
            <a:ext cx="7872875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575278"/>
      </p:ext>
    </p:extLst>
  </p:cSld>
  <p:clrMapOvr>
    <a:masterClrMapping/>
  </p:clrMapOvr>
  <p:transition spd="slow" advTm="20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86662"/>
            <a:ext cx="7992888" cy="599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850929"/>
      </p:ext>
    </p:extLst>
  </p:cSld>
  <p:clrMapOvr>
    <a:masterClrMapping/>
  </p:clrMapOvr>
  <p:transition spd="slow" advTm="32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31" y="260648"/>
            <a:ext cx="8112901" cy="6084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21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45000">
        <p:cut/>
      </p:transition>
    </mc:Choice>
    <mc:Fallback xmlns="">
      <p:transition advTm="4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607" y="242646"/>
            <a:ext cx="8048841" cy="6036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469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-99391"/>
            <a:ext cx="7772400" cy="2592287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Не </a:t>
            </a:r>
            <a:r>
              <a:rPr lang="ru-RU" sz="2800" b="1" dirty="0" err="1" smtClean="0">
                <a:solidFill>
                  <a:schemeClr val="bg1"/>
                </a:solidFill>
              </a:rPr>
              <a:t>одній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</a:rPr>
              <a:t>такій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</a:rPr>
              <a:t>дитині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</a:rPr>
              <a:t>творчість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допомагає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знайти</a:t>
            </a:r>
            <a:r>
              <a:rPr lang="ru-RU" sz="2800" b="1" dirty="0">
                <a:solidFill>
                  <a:schemeClr val="bg1"/>
                </a:solidFill>
              </a:rPr>
              <a:t> себе в </a:t>
            </a:r>
            <a:r>
              <a:rPr lang="ru-RU" sz="2800" b="1" dirty="0" err="1">
                <a:solidFill>
                  <a:schemeClr val="bg1"/>
                </a:solidFill>
              </a:rPr>
              <a:t>житті</a:t>
            </a:r>
            <a:r>
              <a:rPr lang="ru-RU" sz="2800" b="1" dirty="0">
                <a:solidFill>
                  <a:schemeClr val="bg1"/>
                </a:solidFill>
              </a:rPr>
              <a:t>, </a:t>
            </a:r>
            <a:r>
              <a:rPr lang="ru-RU" sz="2800" b="1" dirty="0" err="1">
                <a:solidFill>
                  <a:schemeClr val="bg1"/>
                </a:solidFill>
              </a:rPr>
              <a:t>розкрити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здібності</a:t>
            </a:r>
            <a:r>
              <a:rPr lang="ru-RU" sz="2800" b="1" dirty="0">
                <a:solidFill>
                  <a:schemeClr val="bg1"/>
                </a:solidFill>
              </a:rPr>
              <a:t>, </a:t>
            </a:r>
            <a:r>
              <a:rPr lang="ru-RU" sz="2800" b="1" dirty="0" err="1">
                <a:solidFill>
                  <a:schemeClr val="bg1"/>
                </a:solidFill>
              </a:rPr>
              <a:t>повірити</a:t>
            </a:r>
            <a:r>
              <a:rPr lang="ru-RU" sz="2800" b="1" dirty="0">
                <a:solidFill>
                  <a:schemeClr val="bg1"/>
                </a:solidFill>
              </a:rPr>
              <a:t> у </a:t>
            </a:r>
            <a:r>
              <a:rPr lang="ru-RU" sz="2800" b="1" dirty="0" err="1">
                <a:solidFill>
                  <a:schemeClr val="bg1"/>
                </a:solidFill>
              </a:rPr>
              <a:t>свої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сили</a:t>
            </a:r>
            <a:r>
              <a:rPr lang="ru-RU" sz="2800" b="1" dirty="0">
                <a:solidFill>
                  <a:schemeClr val="bg1"/>
                </a:solidFill>
              </a:rPr>
              <a:t> та в себе</a:t>
            </a:r>
            <a:endParaRPr lang="" sz="2800" b="1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132856"/>
            <a:ext cx="6912768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06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708920"/>
          </a:xfrm>
        </p:spPr>
        <p:txBody>
          <a:bodyPr>
            <a:noAutofit/>
          </a:bodyPr>
          <a:lstStyle/>
          <a:p>
            <a:r>
              <a:rPr lang="uk-UA" sz="2800" b="1" dirty="0" smtClean="0">
                <a:solidFill>
                  <a:schemeClr val="bg1"/>
                </a:solidFill>
              </a:rPr>
              <a:t>24 вересня  у київській галері відкрилася персональна виставка дівчинки, яка малює всупереч тяжкій формі ДЦП 17-річна сумчанка Дарія Безкоста не лише створює картини своїми ніжками й допомагає хворим дітям .</a:t>
            </a:r>
            <a:endParaRPr lang="" sz="2800" b="1" dirty="0">
              <a:solidFill>
                <a:schemeClr val="bg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5" y="2708920"/>
            <a:ext cx="2729379" cy="193203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896567"/>
            <a:ext cx="3139384" cy="2702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7" y="4179533"/>
            <a:ext cx="3622085" cy="2400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05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9000">
        <p14:flythrough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6264696" cy="6408712"/>
          </a:xfrm>
        </p:spPr>
        <p:txBody>
          <a:bodyPr>
            <a:no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Швидко працюють тоненькі пальчики, підбираючи ниточки, вміло вплітають їх у красивий візерунок. 14-річна Аліна Ярмак з </a:t>
            </a:r>
            <a:r>
              <a:rPr lang="uk-UA" sz="2400" b="1" dirty="0" err="1">
                <a:solidFill>
                  <a:schemeClr val="bg1"/>
                </a:solidFill>
              </a:rPr>
              <a:t>Осокорівки</a:t>
            </a:r>
            <a:r>
              <a:rPr lang="uk-UA" sz="2400" b="1" dirty="0">
                <a:solidFill>
                  <a:schemeClr val="bg1"/>
                </a:solidFill>
              </a:rPr>
              <a:t>, що на </a:t>
            </a:r>
            <a:r>
              <a:rPr lang="uk-UA" sz="2400" b="1" dirty="0" err="1">
                <a:solidFill>
                  <a:schemeClr val="bg1"/>
                </a:solidFill>
              </a:rPr>
              <a:t>Бобровиччині</a:t>
            </a:r>
            <a:r>
              <a:rPr lang="uk-UA" sz="2400" b="1" dirty="0">
                <a:solidFill>
                  <a:schemeClr val="bg1"/>
                </a:solidFill>
              </a:rPr>
              <a:t>, вишиває рушник – символ нашої неньки-України</a:t>
            </a:r>
            <a:r>
              <a:rPr lang="uk-UA" sz="2400" b="1" dirty="0" smtClean="0">
                <a:solidFill>
                  <a:schemeClr val="bg1"/>
                </a:solidFill>
              </a:rPr>
              <a:t>.</a:t>
            </a:r>
            <a:r>
              <a:rPr lang="uk-UA" sz="2400" b="1" dirty="0">
                <a:solidFill>
                  <a:schemeClr val="bg1"/>
                </a:solidFill>
              </a:rPr>
              <a:t>  Чи була б вона шульгою, якби не вирок, що поставили дитині у лікарні після народження – парез </a:t>
            </a:r>
            <a:r>
              <a:rPr lang="uk-UA" sz="2400" b="1" dirty="0" err="1">
                <a:solidFill>
                  <a:schemeClr val="bg1"/>
                </a:solidFill>
              </a:rPr>
              <a:t>Ерба-Дюшенна</a:t>
            </a:r>
            <a:r>
              <a:rPr lang="uk-UA" sz="2400" b="1" dirty="0">
                <a:solidFill>
                  <a:schemeClr val="bg1"/>
                </a:solidFill>
              </a:rPr>
              <a:t>, невідомо. Та головне, що Алінка займається улюбленою справою попри функціональні обмеження – вишиває і випікає торти й тістечка на будь-який смак</a:t>
            </a:r>
            <a:endParaRPr lang="" sz="2400" b="1" dirty="0">
              <a:solidFill>
                <a:schemeClr val="bg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1772816"/>
            <a:ext cx="2381250" cy="3143250"/>
          </a:xfrm>
        </p:spPr>
      </p:pic>
    </p:spTree>
    <p:extLst>
      <p:ext uri="{BB962C8B-B14F-4D97-AF65-F5344CB8AC3E}">
        <p14:creationId xmlns:p14="http://schemas.microsoft.com/office/powerpoint/2010/main" val="345899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35000">
        <p14:flash/>
      </p:transition>
    </mc:Choice>
    <mc:Fallback xmlns="">
      <p:transition spd="slow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0306"/>
          </a:xfrm>
        </p:spPr>
        <p:txBody>
          <a:bodyPr>
            <a:normAutofit fontScale="90000"/>
          </a:bodyPr>
          <a:lstStyle/>
          <a:p>
            <a:r>
              <a:rPr lang="ru-RU" sz="2700" b="1" dirty="0">
                <a:solidFill>
                  <a:schemeClr val="bg1"/>
                </a:solidFill>
              </a:rPr>
              <a:t>14-річна </a:t>
            </a:r>
            <a:r>
              <a:rPr lang="ru-RU" sz="2700" b="1" dirty="0" err="1">
                <a:solidFill>
                  <a:schemeClr val="bg1"/>
                </a:solidFill>
              </a:rPr>
              <a:t>дівчинка</a:t>
            </a:r>
            <a:r>
              <a:rPr lang="ru-RU" sz="2700" b="1" dirty="0">
                <a:solidFill>
                  <a:schemeClr val="bg1"/>
                </a:solidFill>
              </a:rPr>
              <a:t> з </a:t>
            </a:r>
            <a:r>
              <a:rPr lang="ru-RU" sz="2700" b="1" dirty="0" err="1">
                <a:solidFill>
                  <a:schemeClr val="bg1"/>
                </a:solidFill>
              </a:rPr>
              <a:t>діагнозом</a:t>
            </a:r>
            <a:r>
              <a:rPr lang="ru-RU" sz="2700" b="1" dirty="0">
                <a:solidFill>
                  <a:schemeClr val="bg1"/>
                </a:solidFill>
              </a:rPr>
              <a:t> ДЦП </a:t>
            </a:r>
            <a:r>
              <a:rPr lang="ru-RU" sz="2700" b="1" dirty="0" err="1">
                <a:solidFill>
                  <a:schemeClr val="bg1"/>
                </a:solidFill>
              </a:rPr>
              <a:t>вишиває</a:t>
            </a:r>
            <a:r>
              <a:rPr lang="ru-RU" sz="2700" b="1" dirty="0">
                <a:solidFill>
                  <a:schemeClr val="bg1"/>
                </a:solidFill>
              </a:rPr>
              <a:t> </a:t>
            </a:r>
            <a:r>
              <a:rPr lang="ru-RU" sz="2700" b="1" dirty="0" err="1">
                <a:solidFill>
                  <a:schemeClr val="bg1"/>
                </a:solidFill>
              </a:rPr>
              <a:t>ікони</a:t>
            </a:r>
            <a:r>
              <a:rPr lang="ru-RU" sz="2700" b="1" dirty="0">
                <a:solidFill>
                  <a:schemeClr val="bg1"/>
                </a:solidFill>
              </a:rPr>
              <a:t> та </a:t>
            </a:r>
            <a:r>
              <a:rPr lang="ru-RU" sz="2700" b="1" dirty="0" smtClean="0">
                <a:solidFill>
                  <a:schemeClr val="bg1"/>
                </a:solidFill>
              </a:rPr>
              <a:t>сорочки.</a:t>
            </a:r>
            <a:r>
              <a:rPr lang="ru-RU" dirty="0"/>
              <a:t> </a:t>
            </a:r>
            <a:r>
              <a:rPr lang="ru-RU" sz="2700" b="1" dirty="0" err="1">
                <a:solidFill>
                  <a:schemeClr val="bg1"/>
                </a:solidFill>
              </a:rPr>
              <a:t>Тетяна</a:t>
            </a:r>
            <a:r>
              <a:rPr lang="ru-RU" sz="2700" b="1" dirty="0">
                <a:solidFill>
                  <a:schemeClr val="bg1"/>
                </a:solidFill>
              </a:rPr>
              <a:t> </a:t>
            </a:r>
            <a:r>
              <a:rPr lang="ru-RU" sz="2700" b="1" dirty="0" err="1">
                <a:solidFill>
                  <a:schemeClr val="bg1"/>
                </a:solidFill>
              </a:rPr>
              <a:t>Копакинська</a:t>
            </a:r>
            <a:r>
              <a:rPr lang="ru-RU" sz="2700" b="1" dirty="0">
                <a:solidFill>
                  <a:schemeClr val="bg1"/>
                </a:solidFill>
              </a:rPr>
              <a:t> </a:t>
            </a:r>
            <a:r>
              <a:rPr lang="ru-RU" sz="2700" b="1" dirty="0" err="1">
                <a:solidFill>
                  <a:schemeClr val="bg1"/>
                </a:solidFill>
              </a:rPr>
              <a:t>із</a:t>
            </a:r>
            <a:r>
              <a:rPr lang="ru-RU" sz="2700" b="1" dirty="0">
                <a:solidFill>
                  <a:schemeClr val="bg1"/>
                </a:solidFill>
              </a:rPr>
              <a:t> села </a:t>
            </a:r>
            <a:r>
              <a:rPr lang="ru-RU" sz="2700" b="1" dirty="0" err="1">
                <a:solidFill>
                  <a:schemeClr val="bg1"/>
                </a:solidFill>
              </a:rPr>
              <a:t>Качківка</a:t>
            </a:r>
            <a:r>
              <a:rPr lang="ru-RU" sz="2700" b="1" dirty="0">
                <a:solidFill>
                  <a:schemeClr val="bg1"/>
                </a:solidFill>
              </a:rPr>
              <a:t>, </a:t>
            </a:r>
            <a:r>
              <a:rPr lang="ru-RU" sz="2700" b="1" dirty="0" err="1">
                <a:solidFill>
                  <a:schemeClr val="bg1"/>
                </a:solidFill>
              </a:rPr>
              <a:t>що</a:t>
            </a:r>
            <a:r>
              <a:rPr lang="ru-RU" sz="2700" b="1" dirty="0">
                <a:solidFill>
                  <a:schemeClr val="bg1"/>
                </a:solidFill>
              </a:rPr>
              <a:t> на </a:t>
            </a:r>
            <a:r>
              <a:rPr lang="ru-RU" sz="2700" b="1" dirty="0" err="1">
                <a:solidFill>
                  <a:schemeClr val="bg1"/>
                </a:solidFill>
              </a:rPr>
              <a:t>Ямпільщині</a:t>
            </a:r>
            <a:r>
              <a:rPr lang="ru-RU" sz="2700" b="1" dirty="0">
                <a:solidFill>
                  <a:schemeClr val="bg1"/>
                </a:solidFill>
              </a:rPr>
              <a:t>, попри </a:t>
            </a:r>
            <a:r>
              <a:rPr lang="ru-RU" sz="2700" b="1" dirty="0" err="1">
                <a:solidFill>
                  <a:schemeClr val="bg1"/>
                </a:solidFill>
              </a:rPr>
              <a:t>важку</a:t>
            </a:r>
            <a:r>
              <a:rPr lang="ru-RU" sz="2700" b="1" dirty="0">
                <a:solidFill>
                  <a:schemeClr val="bg1"/>
                </a:solidFill>
              </a:rPr>
              <a:t> форму </a:t>
            </a:r>
            <a:r>
              <a:rPr lang="ru-RU" sz="2700" b="1" dirty="0" err="1">
                <a:solidFill>
                  <a:schemeClr val="bg1"/>
                </a:solidFill>
              </a:rPr>
              <a:t>дитячого</a:t>
            </a:r>
            <a:r>
              <a:rPr lang="ru-RU" sz="2700" b="1" dirty="0">
                <a:solidFill>
                  <a:schemeClr val="bg1"/>
                </a:solidFill>
              </a:rPr>
              <a:t> церебрального </a:t>
            </a:r>
            <a:r>
              <a:rPr lang="ru-RU" sz="2700" b="1" dirty="0" err="1">
                <a:solidFill>
                  <a:schemeClr val="bg1"/>
                </a:solidFill>
              </a:rPr>
              <a:t>паралічу</a:t>
            </a:r>
            <a:r>
              <a:rPr lang="ru-RU" sz="2700" b="1" dirty="0">
                <a:solidFill>
                  <a:schemeClr val="bg1"/>
                </a:solidFill>
              </a:rPr>
              <a:t> (ДЦП), </a:t>
            </a:r>
            <a:r>
              <a:rPr lang="ru-RU" sz="2700" b="1" dirty="0" err="1">
                <a:solidFill>
                  <a:schemeClr val="bg1"/>
                </a:solidFill>
              </a:rPr>
              <a:t>намагається</a:t>
            </a:r>
            <a:r>
              <a:rPr lang="ru-RU" sz="2700" b="1" dirty="0">
                <a:solidFill>
                  <a:schemeClr val="bg1"/>
                </a:solidFill>
              </a:rPr>
              <a:t> </a:t>
            </a:r>
            <a:r>
              <a:rPr lang="ru-RU" sz="2700" b="1" dirty="0" err="1">
                <a:solidFill>
                  <a:schemeClr val="bg1"/>
                </a:solidFill>
              </a:rPr>
              <a:t>жити</a:t>
            </a:r>
            <a:r>
              <a:rPr lang="ru-RU" sz="2700" b="1" dirty="0">
                <a:solidFill>
                  <a:schemeClr val="bg1"/>
                </a:solidFill>
              </a:rPr>
              <a:t> </a:t>
            </a:r>
            <a:r>
              <a:rPr lang="ru-RU" sz="2700" b="1" dirty="0" err="1">
                <a:solidFill>
                  <a:schemeClr val="bg1"/>
                </a:solidFill>
              </a:rPr>
              <a:t>повним</a:t>
            </a:r>
            <a:r>
              <a:rPr lang="ru-RU" sz="2700" b="1" dirty="0">
                <a:solidFill>
                  <a:schemeClr val="bg1"/>
                </a:solidFill>
              </a:rPr>
              <a:t> </a:t>
            </a:r>
            <a:r>
              <a:rPr lang="ru-RU" sz="2700" b="1" dirty="0" err="1">
                <a:solidFill>
                  <a:schemeClr val="bg1"/>
                </a:solidFill>
              </a:rPr>
              <a:t>життям</a:t>
            </a:r>
            <a:r>
              <a:rPr lang="ru-RU" b="1" dirty="0"/>
              <a:t/>
            </a:r>
            <a:br>
              <a:rPr lang="ru-RU" b="1" dirty="0"/>
            </a:br>
            <a:endParaRPr lang="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356992"/>
            <a:ext cx="5905500" cy="33147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568146"/>
            <a:ext cx="3051448" cy="3945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70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7000">
        <p:circle/>
      </p:transition>
    </mc:Choice>
    <mc:Fallback xmlns="">
      <p:transition spd="slow" advTm="1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Підкорити вершину Говерли - мрія 11-річної Саші Гребенюк із </a:t>
            </a:r>
            <a:r>
              <a:rPr lang="uk-UA" sz="2400" b="1" dirty="0" err="1">
                <a:solidFill>
                  <a:schemeClr val="bg1"/>
                </a:solidFill>
              </a:rPr>
              <a:t>Бахмута</a:t>
            </a:r>
            <a:r>
              <a:rPr lang="uk-UA" sz="2400" b="1" dirty="0">
                <a:solidFill>
                  <a:schemeClr val="bg1"/>
                </a:solidFill>
              </a:rPr>
              <a:t> Донецької області. 6 липня цього року її мрія </a:t>
            </a:r>
            <a:r>
              <a:rPr lang="uk-UA" sz="2400" b="1" dirty="0" smtClean="0">
                <a:solidFill>
                  <a:schemeClr val="bg1"/>
                </a:solidFill>
              </a:rPr>
              <a:t>здійснилася. У Саші ДЦП</a:t>
            </a:r>
            <a:endParaRPr lang="" sz="2400" b="1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429000"/>
            <a:ext cx="4104456" cy="289880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378" y="3448334"/>
            <a:ext cx="4191086" cy="2788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750861"/>
      </p:ext>
    </p:extLst>
  </p:cSld>
  <p:clrMapOvr>
    <a:masterClrMapping/>
  </p:clrMapOvr>
  <p:transition spd="slow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616" y="16201"/>
            <a:ext cx="8229600" cy="3716755"/>
          </a:xfrm>
        </p:spPr>
        <p:txBody>
          <a:bodyPr>
            <a:noAutofit/>
          </a:bodyPr>
          <a:lstStyle/>
          <a:p>
            <a:r>
              <a:rPr lang="ru-RU" sz="2400" dirty="0" err="1">
                <a:solidFill>
                  <a:schemeClr val="bg1"/>
                </a:solidFill>
              </a:rPr>
              <a:t>Минулого</a:t>
            </a:r>
            <a:r>
              <a:rPr lang="ru-RU" sz="2400" dirty="0">
                <a:solidFill>
                  <a:schemeClr val="bg1"/>
                </a:solidFill>
              </a:rPr>
              <a:t> року Тарас </a:t>
            </a:r>
            <a:r>
              <a:rPr lang="ru-RU" sz="2400" dirty="0" smtClean="0">
                <a:solidFill>
                  <a:schemeClr val="bg1"/>
                </a:solidFill>
              </a:rPr>
              <a:t>Дорошенко </a:t>
            </a:r>
            <a:r>
              <a:rPr lang="ru-RU" sz="2400" dirty="0" err="1" smtClean="0">
                <a:solidFill>
                  <a:schemeClr val="bg1"/>
                </a:solidFill>
              </a:rPr>
              <a:t>посів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>
                <a:solidFill>
                  <a:schemeClr val="bg1"/>
                </a:solidFill>
              </a:rPr>
              <a:t>друге </a:t>
            </a:r>
            <a:r>
              <a:rPr lang="ru-RU" sz="2400" dirty="0" err="1">
                <a:solidFill>
                  <a:schemeClr val="bg1"/>
                </a:solidFill>
              </a:rPr>
              <a:t>місце</a:t>
            </a:r>
            <a:r>
              <a:rPr lang="ru-RU" sz="2400" dirty="0">
                <a:solidFill>
                  <a:schemeClr val="bg1"/>
                </a:solidFill>
              </a:rPr>
              <a:t> в </a:t>
            </a:r>
            <a:r>
              <a:rPr lang="ru-RU" sz="2400" dirty="0" err="1">
                <a:solidFill>
                  <a:schemeClr val="bg1"/>
                </a:solidFill>
              </a:rPr>
              <a:t>Україні</a:t>
            </a:r>
            <a:r>
              <a:rPr lang="ru-RU" sz="2400" dirty="0">
                <a:solidFill>
                  <a:schemeClr val="bg1"/>
                </a:solidFill>
              </a:rPr>
              <a:t> у </a:t>
            </a:r>
            <a:r>
              <a:rPr lang="ru-RU" sz="2400" dirty="0" err="1">
                <a:solidFill>
                  <a:schemeClr val="bg1"/>
                </a:solidFill>
              </a:rPr>
              <a:t>конкурсі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Міністерства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освіти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серед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знавців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англійської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мови</a:t>
            </a:r>
            <a:r>
              <a:rPr lang="ru-RU" sz="2400" dirty="0" smtClean="0">
                <a:solidFill>
                  <a:schemeClr val="bg1"/>
                </a:solidFill>
              </a:rPr>
              <a:t> .А </a:t>
            </a:r>
            <a:r>
              <a:rPr lang="ru-RU" sz="2400" dirty="0" err="1" smtClean="0">
                <a:solidFill>
                  <a:schemeClr val="bg1"/>
                </a:solidFill>
              </a:rPr>
              <a:t>ще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полюбляє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звірів,вони</a:t>
            </a:r>
            <a:r>
              <a:rPr lang="ru-RU" sz="2400" dirty="0" smtClean="0">
                <a:solidFill>
                  <a:schemeClr val="bg1"/>
                </a:solidFill>
              </a:rPr>
              <a:t> у </a:t>
            </a:r>
            <a:r>
              <a:rPr lang="ru-RU" sz="2400" dirty="0" err="1" smtClean="0">
                <a:solidFill>
                  <a:schemeClr val="bg1"/>
                </a:solidFill>
              </a:rPr>
              <a:t>нього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всюди:у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шухляді</a:t>
            </a:r>
            <a:r>
              <a:rPr lang="ru-RU" sz="2400" dirty="0" smtClean="0">
                <a:solidFill>
                  <a:schemeClr val="bg1"/>
                </a:solidFill>
              </a:rPr>
              <a:t> книги про </a:t>
            </a:r>
            <a:r>
              <a:rPr lang="ru-RU" sz="2400" dirty="0" err="1" smtClean="0">
                <a:solidFill>
                  <a:schemeClr val="bg1"/>
                </a:solidFill>
              </a:rPr>
              <a:t>тварин,на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полиці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колекція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фігурок</a:t>
            </a:r>
            <a:r>
              <a:rPr lang="ru-RU" sz="2400" dirty="0" smtClean="0">
                <a:solidFill>
                  <a:schemeClr val="bg1"/>
                </a:solidFill>
              </a:rPr>
              <a:t>, в альбомах </a:t>
            </a:r>
            <a:r>
              <a:rPr lang="ru-RU" sz="2400" dirty="0" err="1" smtClean="0">
                <a:solidFill>
                  <a:schemeClr val="bg1"/>
                </a:solidFill>
              </a:rPr>
              <a:t>мультгерої</a:t>
            </a:r>
            <a:r>
              <a:rPr lang="ru-RU" sz="2400" dirty="0" smtClean="0">
                <a:solidFill>
                  <a:schemeClr val="bg1"/>
                </a:solidFill>
              </a:rPr>
              <a:t>. </a:t>
            </a:r>
            <a:r>
              <a:rPr lang="ru-RU" sz="2400" dirty="0" err="1" smtClean="0">
                <a:solidFill>
                  <a:schemeClr val="bg1"/>
                </a:solidFill>
              </a:rPr>
              <a:t>Хлопець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навіть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має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власий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ютуб</a:t>
            </a:r>
            <a:r>
              <a:rPr lang="ru-RU" sz="2400" dirty="0" smtClean="0">
                <a:solidFill>
                  <a:schemeClr val="bg1"/>
                </a:solidFill>
              </a:rPr>
              <a:t>- канал, де </a:t>
            </a:r>
            <a:r>
              <a:rPr lang="ru-RU" sz="2400" dirty="0" err="1" smtClean="0">
                <a:solidFill>
                  <a:schemeClr val="bg1"/>
                </a:solidFill>
              </a:rPr>
              <a:t>вчить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робити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тварин</a:t>
            </a:r>
            <a:r>
              <a:rPr lang="ru-RU" sz="2400" dirty="0" smtClean="0">
                <a:solidFill>
                  <a:schemeClr val="bg1"/>
                </a:solidFill>
              </a:rPr>
              <a:t> з </a:t>
            </a:r>
            <a:r>
              <a:rPr lang="ru-RU" sz="2400" dirty="0" err="1" smtClean="0">
                <a:solidFill>
                  <a:schemeClr val="bg1"/>
                </a:solidFill>
              </a:rPr>
              <a:t>паперу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чи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пластиліну</a:t>
            </a:r>
            <a:r>
              <a:rPr lang="ru-RU" sz="2400" dirty="0" smtClean="0">
                <a:solidFill>
                  <a:schemeClr val="bg1"/>
                </a:solidFill>
              </a:rPr>
              <a:t>.. </a:t>
            </a:r>
            <a:r>
              <a:rPr lang="ru-RU" sz="2400" dirty="0" err="1" smtClean="0">
                <a:solidFill>
                  <a:schemeClr val="bg1"/>
                </a:solidFill>
              </a:rPr>
              <a:t>Мріє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створити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мультсеріал</a:t>
            </a:r>
            <a:r>
              <a:rPr lang="ru-RU" sz="2400" dirty="0" smtClean="0">
                <a:solidFill>
                  <a:schemeClr val="bg1"/>
                </a:solidFill>
              </a:rPr>
              <a:t> про </a:t>
            </a:r>
            <a:r>
              <a:rPr lang="ru-RU" sz="2400" dirty="0" err="1" smtClean="0">
                <a:solidFill>
                  <a:schemeClr val="bg1"/>
                </a:solidFill>
              </a:rPr>
              <a:t>пригоди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тварин</a:t>
            </a:r>
            <a:r>
              <a:rPr lang="ru-RU" sz="2400" dirty="0" smtClean="0">
                <a:solidFill>
                  <a:schemeClr val="bg1"/>
                </a:solidFill>
              </a:rPr>
              <a:t> і </a:t>
            </a:r>
            <a:r>
              <a:rPr lang="ru-RU" sz="2400" dirty="0" err="1" smtClean="0">
                <a:solidFill>
                  <a:schemeClr val="bg1"/>
                </a:solidFill>
              </a:rPr>
              <a:t>назве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його</a:t>
            </a:r>
            <a:r>
              <a:rPr lang="ru-RU" sz="2400" dirty="0" smtClean="0">
                <a:solidFill>
                  <a:schemeClr val="bg1"/>
                </a:solidFill>
              </a:rPr>
              <a:t> «</a:t>
            </a:r>
            <a:r>
              <a:rPr lang="ru-RU" sz="2400" dirty="0" err="1" smtClean="0">
                <a:solidFill>
                  <a:schemeClr val="bg1"/>
                </a:solidFill>
              </a:rPr>
              <a:t>Непосидючі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звірі</a:t>
            </a:r>
            <a:r>
              <a:rPr lang="ru-RU" sz="2400" dirty="0" smtClean="0">
                <a:solidFill>
                  <a:schemeClr val="bg1"/>
                </a:solidFill>
              </a:rPr>
              <a:t>».А у Тараса-аутизм</a:t>
            </a:r>
            <a:endParaRPr lang="" sz="2400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732957"/>
            <a:ext cx="4211960" cy="28079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765036"/>
            <a:ext cx="4067944" cy="2711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92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00"/>
    </mc:Choice>
    <mc:Fallback xmlns="">
      <p:transition spd="slow" advTm="3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i="1" dirty="0" err="1">
                <a:solidFill>
                  <a:schemeClr val="bg1"/>
                </a:solidFill>
              </a:rPr>
              <a:t>Мистецтво</a:t>
            </a:r>
            <a:r>
              <a:rPr lang="ru-RU" sz="2400" b="1" i="1" dirty="0">
                <a:solidFill>
                  <a:schemeClr val="bg1"/>
                </a:solidFill>
              </a:rPr>
              <a:t> і </a:t>
            </a:r>
            <a:r>
              <a:rPr lang="ru-RU" sz="2400" b="1" i="1" dirty="0" err="1">
                <a:solidFill>
                  <a:schemeClr val="bg1"/>
                </a:solidFill>
              </a:rPr>
              <a:t>творчість</a:t>
            </a:r>
            <a:r>
              <a:rPr lang="ru-RU" sz="2400" b="1" i="1" dirty="0">
                <a:solidFill>
                  <a:schemeClr val="bg1"/>
                </a:solidFill>
              </a:rPr>
              <a:t> не </a:t>
            </a:r>
            <a:r>
              <a:rPr lang="ru-RU" sz="2400" b="1" i="1" dirty="0" err="1">
                <a:solidFill>
                  <a:schemeClr val="bg1"/>
                </a:solidFill>
              </a:rPr>
              <a:t>знають</a:t>
            </a:r>
            <a:r>
              <a:rPr lang="ru-RU" sz="2400" b="1" i="1" dirty="0">
                <a:solidFill>
                  <a:schemeClr val="bg1"/>
                </a:solidFill>
              </a:rPr>
              <a:t> </a:t>
            </a:r>
            <a:r>
              <a:rPr lang="ru-RU" sz="2400" b="1" i="1" dirty="0" err="1">
                <a:solidFill>
                  <a:schemeClr val="bg1"/>
                </a:solidFill>
              </a:rPr>
              <a:t>фізичних</a:t>
            </a:r>
            <a:r>
              <a:rPr lang="ru-RU" sz="2400" b="1" i="1" dirty="0">
                <a:solidFill>
                  <a:schemeClr val="bg1"/>
                </a:solidFill>
              </a:rPr>
              <a:t> </a:t>
            </a:r>
            <a:r>
              <a:rPr lang="ru-RU" sz="2400" b="1" i="1" dirty="0" err="1">
                <a:solidFill>
                  <a:schemeClr val="bg1"/>
                </a:solidFill>
              </a:rPr>
              <a:t>чи</a:t>
            </a:r>
            <a:r>
              <a:rPr lang="ru-RU" sz="2400" b="1" i="1" dirty="0">
                <a:solidFill>
                  <a:schemeClr val="bg1"/>
                </a:solidFill>
              </a:rPr>
              <a:t> </a:t>
            </a:r>
            <a:r>
              <a:rPr lang="ru-RU" sz="2400" b="1" i="1" dirty="0" err="1">
                <a:solidFill>
                  <a:schemeClr val="bg1"/>
                </a:solidFill>
              </a:rPr>
              <a:t>розумових</a:t>
            </a:r>
            <a:r>
              <a:rPr lang="ru-RU" sz="2400" b="1" i="1" dirty="0">
                <a:solidFill>
                  <a:schemeClr val="bg1"/>
                </a:solidFill>
              </a:rPr>
              <a:t> </a:t>
            </a:r>
            <a:r>
              <a:rPr lang="ru-RU" sz="2400" b="1" i="1" dirty="0" smtClean="0">
                <a:solidFill>
                  <a:schemeClr val="bg1"/>
                </a:solidFill>
              </a:rPr>
              <a:t>меж .</a:t>
            </a:r>
            <a:br>
              <a:rPr lang="ru-RU" sz="2400" b="1" i="1" dirty="0" smtClean="0">
                <a:solidFill>
                  <a:schemeClr val="bg1"/>
                </a:solidFill>
              </a:rPr>
            </a:br>
            <a:r>
              <a:rPr lang="ru-RU" sz="2400" b="1" i="1" dirty="0" err="1" smtClean="0">
                <a:solidFill>
                  <a:schemeClr val="bg1"/>
                </a:solidFill>
              </a:rPr>
              <a:t>Виставка</a:t>
            </a:r>
            <a:r>
              <a:rPr lang="ru-RU" sz="2400" b="1" i="1" dirty="0" smtClean="0">
                <a:solidFill>
                  <a:schemeClr val="bg1"/>
                </a:solidFill>
              </a:rPr>
              <a:t> </a:t>
            </a:r>
            <a:r>
              <a:rPr lang="ru-RU" sz="2400" b="1" i="1" dirty="0" err="1" smtClean="0">
                <a:solidFill>
                  <a:schemeClr val="bg1"/>
                </a:solidFill>
              </a:rPr>
              <a:t>робіт</a:t>
            </a:r>
            <a:r>
              <a:rPr lang="ru-RU" sz="2400" b="1" i="1" dirty="0" smtClean="0">
                <a:solidFill>
                  <a:schemeClr val="bg1"/>
                </a:solidFill>
              </a:rPr>
              <a:t> </a:t>
            </a:r>
            <a:r>
              <a:rPr lang="ru-RU" sz="2400" b="1" i="1" dirty="0" err="1" smtClean="0">
                <a:solidFill>
                  <a:schemeClr val="bg1"/>
                </a:solidFill>
              </a:rPr>
              <a:t>виконані</a:t>
            </a:r>
            <a:r>
              <a:rPr lang="ru-RU" sz="2400" b="1" i="1" dirty="0" smtClean="0">
                <a:solidFill>
                  <a:schemeClr val="bg1"/>
                </a:solidFill>
              </a:rPr>
              <a:t> руками  </a:t>
            </a:r>
            <a:r>
              <a:rPr lang="ru-RU" sz="2400" b="1" i="1" dirty="0" err="1" smtClean="0">
                <a:solidFill>
                  <a:schemeClr val="bg1"/>
                </a:solidFill>
              </a:rPr>
              <a:t>дітей</a:t>
            </a:r>
            <a:r>
              <a:rPr lang="ru-RU" sz="2400" b="1" i="1" dirty="0" smtClean="0">
                <a:solidFill>
                  <a:schemeClr val="bg1"/>
                </a:solidFill>
              </a:rPr>
              <a:t> з </a:t>
            </a:r>
            <a:r>
              <a:rPr lang="ru-RU" sz="2400" b="1" i="1" dirty="0" err="1" smtClean="0">
                <a:solidFill>
                  <a:schemeClr val="bg1"/>
                </a:solidFill>
              </a:rPr>
              <a:t>особливими</a:t>
            </a:r>
            <a:r>
              <a:rPr lang="ru-RU" sz="2400" b="1" i="1" dirty="0" smtClean="0">
                <a:solidFill>
                  <a:schemeClr val="bg1"/>
                </a:solidFill>
              </a:rPr>
              <a:t> потребами проходила у м. </a:t>
            </a:r>
            <a:r>
              <a:rPr lang="ru-RU" sz="2400" b="1" i="1" dirty="0" err="1" smtClean="0">
                <a:solidFill>
                  <a:schemeClr val="bg1"/>
                </a:solidFill>
              </a:rPr>
              <a:t>Вінниця</a:t>
            </a:r>
            <a:endParaRPr lang="" sz="2400" b="1" dirty="0">
              <a:solidFill>
                <a:schemeClr val="bg1"/>
              </a:solidFill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766" y="1600200"/>
            <a:ext cx="6830467" cy="4525963"/>
          </a:xfrm>
        </p:spPr>
      </p:pic>
    </p:spTree>
    <p:extLst>
      <p:ext uri="{BB962C8B-B14F-4D97-AF65-F5344CB8AC3E}">
        <p14:creationId xmlns:p14="http://schemas.microsoft.com/office/powerpoint/2010/main" val="294024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40" y="0"/>
            <a:ext cx="5616624" cy="372010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061" y="3412521"/>
            <a:ext cx="5224308" cy="3460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918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8000">
        <p14:honeycomb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98378"/>
          </a:xfrm>
        </p:spPr>
        <p:txBody>
          <a:bodyPr>
            <a:normAutofit fontScale="90000"/>
          </a:bodyPr>
          <a:lstStyle/>
          <a:p>
            <a:r>
              <a:rPr lang="uk-UA" dirty="0">
                <a:hlinkClick r:id="rId2" tooltip="ПАРАЛІМПІЙСЬКИЙ СПОРТ – ЦЕ ВАЖЛИВО&#10;Паралімпійський рух в пр..."/>
              </a:rPr>
              <a:t> </a:t>
            </a:r>
            <a:r>
              <a:rPr lang="uk-UA" sz="3100" b="1" dirty="0">
                <a:solidFill>
                  <a:srgbClr val="C00000"/>
                </a:solidFill>
              </a:rPr>
              <a:t>ПАРАЛІМПІЙСЬКИЙ СПОРТ – ЦЕ ВАЖЛИВО </a:t>
            </a:r>
            <a:r>
              <a:rPr lang="uk-UA" sz="3100" b="1" dirty="0" err="1">
                <a:solidFill>
                  <a:schemeClr val="bg1"/>
                </a:solidFill>
              </a:rPr>
              <a:t>Паралімпійський</a:t>
            </a:r>
            <a:r>
              <a:rPr lang="uk-UA" sz="3100" b="1" dirty="0">
                <a:solidFill>
                  <a:schemeClr val="bg1"/>
                </a:solidFill>
              </a:rPr>
              <a:t> рух в принципі - це одне з найбільших досягнень людської цивілізації, бо допомагає усвідомити рівні права всіх без винятку, у тому числі й право займатися спортом. «Нам, здоровим, треба вчитися у цих </a:t>
            </a:r>
            <a:r>
              <a:rPr lang="uk-UA" sz="3100" b="1" dirty="0" smtClean="0">
                <a:solidFill>
                  <a:schemeClr val="bg1"/>
                </a:solidFill>
              </a:rPr>
              <a:t>людей»</a:t>
            </a:r>
            <a:endParaRPr lang="" sz="3100" b="1" dirty="0">
              <a:solidFill>
                <a:schemeClr val="bg1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3501008"/>
            <a:ext cx="8229600" cy="2625155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rgbClr val="C00000"/>
                </a:solidFill>
              </a:rPr>
              <a:t>Сьогодні в Україні близько 40 000 осіб  з інвалідністю беруть участь в різних формах фізкультурно-реабілітаційної і спортивної роботи, серед них – понад 6000 дітей.</a:t>
            </a:r>
            <a:endParaRPr lang="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643679"/>
      </p:ext>
    </p:extLst>
  </p:cSld>
  <p:clrMapOvr>
    <a:masterClrMapping/>
  </p:clrMapOvr>
  <p:transition spd="slow" advTm="30000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8316416" cy="4968552"/>
          </a:xfrm>
        </p:spPr>
        <p:txBody>
          <a:bodyPr>
            <a:noAutofit/>
          </a:bodyPr>
          <a:lstStyle/>
          <a:p>
            <a:r>
              <a:rPr lang="uk-UA" sz="2400" dirty="0">
                <a:solidFill>
                  <a:schemeClr val="bg1"/>
                </a:solidFill>
              </a:rPr>
              <a:t>У найперших іграх, які пройшли 1948 р. в англійському містечку </a:t>
            </a:r>
            <a:r>
              <a:rPr lang="uk-UA" sz="2400" dirty="0" err="1">
                <a:solidFill>
                  <a:schemeClr val="bg1"/>
                </a:solidFill>
              </a:rPr>
              <a:t>Сток-Мандевілі</a:t>
            </a:r>
            <a:r>
              <a:rPr lang="uk-UA" sz="2400" dirty="0">
                <a:solidFill>
                  <a:schemeClr val="bg1"/>
                </a:solidFill>
              </a:rPr>
              <a:t>, взяли участь 14 чоловіків і 2 жінки; вони змагались у стрільбі з лука. А до 1960 р., коли в Римі відбулись перші </a:t>
            </a:r>
            <a:r>
              <a:rPr lang="uk-UA" sz="2400" dirty="0" err="1">
                <a:solidFill>
                  <a:schemeClr val="bg1"/>
                </a:solidFill>
              </a:rPr>
              <a:t>Паралімпійські</a:t>
            </a:r>
            <a:r>
              <a:rPr lang="uk-UA" sz="2400" dirty="0">
                <a:solidFill>
                  <a:schemeClr val="bg1"/>
                </a:solidFill>
              </a:rPr>
              <a:t> ігри, ці змагання перетворились на масштабну міжнародну подію: на спортивній арені зустрілись 400 атлетів-</a:t>
            </a:r>
            <a:r>
              <a:rPr lang="uk-UA" sz="2400" dirty="0" err="1">
                <a:solidFill>
                  <a:schemeClr val="bg1"/>
                </a:solidFill>
              </a:rPr>
              <a:t>візочників</a:t>
            </a:r>
            <a:r>
              <a:rPr lang="uk-UA" sz="2400" dirty="0">
                <a:solidFill>
                  <a:schemeClr val="bg1"/>
                </a:solidFill>
              </a:rPr>
              <a:t> з 23 країн.</a:t>
            </a:r>
            <a:br>
              <a:rPr lang="uk-UA" sz="2400" dirty="0">
                <a:solidFill>
                  <a:schemeClr val="bg1"/>
                </a:solidFill>
              </a:rPr>
            </a:br>
            <a:r>
              <a:rPr lang="uk-UA" sz="2400" dirty="0">
                <a:solidFill>
                  <a:schemeClr val="bg1"/>
                </a:solidFill>
              </a:rPr>
              <a:t>З того часу </a:t>
            </a:r>
            <a:r>
              <a:rPr lang="uk-UA" sz="2400" dirty="0" err="1">
                <a:solidFill>
                  <a:schemeClr val="bg1"/>
                </a:solidFill>
              </a:rPr>
              <a:t>паралімпійський</a:t>
            </a:r>
            <a:r>
              <a:rPr lang="uk-UA" sz="2400" dirty="0">
                <a:solidFill>
                  <a:schemeClr val="bg1"/>
                </a:solidFill>
              </a:rPr>
              <a:t> спорт став доступним не лише для людей з ураженнями опорно-рухового апарату, але й з іншими видами інвалідності: з проблемами слуху (такий спорт ще називають </a:t>
            </a:r>
            <a:r>
              <a:rPr lang="uk-UA" sz="2400" dirty="0" err="1">
                <a:solidFill>
                  <a:schemeClr val="bg1"/>
                </a:solidFill>
              </a:rPr>
              <a:t>дефлімпійським</a:t>
            </a:r>
            <a:r>
              <a:rPr lang="uk-UA" sz="2400" dirty="0">
                <a:solidFill>
                  <a:schemeClr val="bg1"/>
                </a:solidFill>
              </a:rPr>
              <a:t>), зору, інтелекту. На літніх </a:t>
            </a:r>
            <a:r>
              <a:rPr lang="uk-UA" sz="2400" dirty="0" err="1">
                <a:solidFill>
                  <a:schemeClr val="bg1"/>
                </a:solidFill>
              </a:rPr>
              <a:t>Паралімпіадах</a:t>
            </a:r>
            <a:r>
              <a:rPr lang="uk-UA" sz="2400" dirty="0">
                <a:solidFill>
                  <a:schemeClr val="bg1"/>
                </a:solidFill>
              </a:rPr>
              <a:t> сьогодні змагаються у 22 дисциплінах, а на зимових – у п`яти.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208" y="5011126"/>
            <a:ext cx="2534925" cy="1846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8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50000">
        <p14:switch dir="r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2520280"/>
          </a:xfrm>
        </p:spPr>
        <p:txBody>
          <a:bodyPr>
            <a:noAutofit/>
          </a:bodyPr>
          <a:lstStyle/>
          <a:p>
            <a:r>
              <a:rPr lang="uk-UA" sz="2800" dirty="0">
                <a:solidFill>
                  <a:schemeClr val="bg1"/>
                </a:solidFill>
              </a:rPr>
              <a:t>15 дітей з інвалідністю з 11 регіонів України віком від 12 до 17 років впродовж року отримуватимуть іменні стипендії в розмірі від 5 до 8 тисяч гривень. Загальна сума допомоги складе 1 млн. 164 тис. грн.</a:t>
            </a:r>
            <a:endParaRPr lang="" sz="2800" dirty="0">
              <a:solidFill>
                <a:schemeClr val="bg1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8421943"/>
              </p:ext>
            </p:extLst>
          </p:nvPr>
        </p:nvGraphicFramePr>
        <p:xfrm>
          <a:off x="755576" y="2780928"/>
          <a:ext cx="7812360" cy="38884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2088232"/>
                <a:gridCol w="1826822"/>
                <a:gridCol w="1953090"/>
              </a:tblGrid>
              <a:tr h="955607">
                <a:tc>
                  <a:txBody>
                    <a:bodyPr/>
                    <a:lstStyle/>
                    <a:p>
                      <a:r>
                        <a:rPr lang="uk-UA" sz="18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Федоренко Софія</a:t>
                      </a:r>
                      <a:endParaRPr lang="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x-none" sz="1800" b="0" i="0" kern="120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19.11.2004</a:t>
                      </a:r>
                      <a:r>
                        <a:rPr lang="uk-UA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8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р.н</a:t>
                      </a:r>
                      <a:r>
                        <a:rPr lang="uk-UA" sz="18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0" dirty="0" err="1" smtClean="0">
                          <a:solidFill>
                            <a:schemeClr val="bg1"/>
                          </a:solidFill>
                        </a:rPr>
                        <a:t>М.Київ</a:t>
                      </a:r>
                      <a:endParaRPr lang="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0" dirty="0" err="1" smtClean="0">
                          <a:solidFill>
                            <a:schemeClr val="bg1"/>
                          </a:solidFill>
                        </a:rPr>
                        <a:t>Плаваня</a:t>
                      </a:r>
                      <a:r>
                        <a:rPr lang="uk-UA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uk-UA" sz="18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І місце чемпіонат України</a:t>
                      </a:r>
                      <a:endParaRPr lang="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1021612">
                <a:tc>
                  <a:txBody>
                    <a:bodyPr/>
                    <a:lstStyle/>
                    <a:p>
                      <a:r>
                        <a:rPr lang="uk-UA" dirty="0" smtClean="0"/>
                        <a:t>Борисенко </a:t>
                      </a:r>
                      <a:r>
                        <a:rPr lang="uk-UA" dirty="0" err="1" smtClean="0"/>
                        <a:t>Олесандра</a:t>
                      </a:r>
                      <a:endParaRPr lang="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2.05.2007 </a:t>
                      </a:r>
                      <a:r>
                        <a:rPr lang="uk-UA" dirty="0" err="1" smtClean="0"/>
                        <a:t>р.н</a:t>
                      </a:r>
                      <a:endParaRPr lang="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Одеська обл.</a:t>
                      </a:r>
                      <a:endParaRPr lang="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1 місце спартакіада</a:t>
                      </a:r>
                      <a:r>
                        <a:rPr lang="uk-UA" baseline="0" dirty="0" smtClean="0"/>
                        <a:t>  «</a:t>
                      </a:r>
                      <a:r>
                        <a:rPr lang="uk-UA" baseline="0" dirty="0" err="1" smtClean="0"/>
                        <a:t>Повір</a:t>
                      </a:r>
                      <a:r>
                        <a:rPr lang="uk-UA" baseline="0" dirty="0" smtClean="0"/>
                        <a:t> у себе»</a:t>
                      </a:r>
                      <a:endParaRPr lang="" dirty="0"/>
                    </a:p>
                  </a:txBody>
                  <a:tcPr/>
                </a:tc>
              </a:tr>
              <a:tr h="955607">
                <a:tc>
                  <a:txBody>
                    <a:bodyPr/>
                    <a:lstStyle/>
                    <a:p>
                      <a:r>
                        <a:rPr lang="uk-UA" dirty="0" err="1" smtClean="0"/>
                        <a:t>Черноморова</a:t>
                      </a:r>
                      <a:r>
                        <a:rPr lang="uk-UA" dirty="0" smtClean="0"/>
                        <a:t> Софія</a:t>
                      </a:r>
                      <a:endParaRPr lang="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19.10.2006 </a:t>
                      </a:r>
                      <a:r>
                        <a:rPr lang="uk-UA" dirty="0" err="1" smtClean="0"/>
                        <a:t>р.н</a:t>
                      </a:r>
                      <a:r>
                        <a:rPr lang="uk-UA" dirty="0" smtClean="0"/>
                        <a:t>.</a:t>
                      </a:r>
                      <a:endParaRPr lang="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err="1" smtClean="0"/>
                        <a:t>Миколаівська</a:t>
                      </a:r>
                      <a:r>
                        <a:rPr lang="uk-UA" dirty="0" smtClean="0"/>
                        <a:t> обл.</a:t>
                      </a:r>
                      <a:endParaRPr lang="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Бадмінтон 3 місце чемпіонату Європи</a:t>
                      </a:r>
                      <a:endParaRPr lang="" dirty="0"/>
                    </a:p>
                  </a:txBody>
                  <a:tcPr/>
                </a:tc>
              </a:tr>
              <a:tr h="955607">
                <a:tc>
                  <a:txBody>
                    <a:bodyPr/>
                    <a:lstStyle/>
                    <a:p>
                      <a:r>
                        <a:rPr lang="uk-UA" dirty="0" smtClean="0"/>
                        <a:t>Фурман</a:t>
                      </a:r>
                      <a:r>
                        <a:rPr lang="uk-UA" baseline="0" dirty="0" smtClean="0"/>
                        <a:t> Марія</a:t>
                      </a:r>
                      <a:endParaRPr lang="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11.06.2004р.н.</a:t>
                      </a:r>
                      <a:endParaRPr lang="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Хмельницька обл.</a:t>
                      </a:r>
                      <a:endParaRPr lang="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err="1" smtClean="0"/>
                        <a:t>Плаваня</a:t>
                      </a:r>
                      <a:r>
                        <a:rPr lang="uk-UA" dirty="0" smtClean="0"/>
                        <a:t> 2 місце чемпіонат України</a:t>
                      </a:r>
                      <a:endParaRPr lang="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4503010"/>
      </p:ext>
    </p:extLst>
  </p:cSld>
  <p:clrMapOvr>
    <a:masterClrMapping/>
  </p:clrMapOvr>
  <p:transition spd="slow" advTm="25000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1222984"/>
              </p:ext>
            </p:extLst>
          </p:nvPr>
        </p:nvGraphicFramePr>
        <p:xfrm>
          <a:off x="467544" y="476672"/>
          <a:ext cx="8208912" cy="59834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228"/>
                <a:gridCol w="2268252"/>
                <a:gridCol w="1836204"/>
                <a:gridCol w="2052228"/>
              </a:tblGrid>
              <a:tr h="751454">
                <a:tc>
                  <a:txBody>
                    <a:bodyPr/>
                    <a:lstStyle/>
                    <a:p>
                      <a:r>
                        <a:rPr lang="uk-UA" sz="16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Самороков</a:t>
                      </a:r>
                      <a:r>
                        <a:rPr lang="uk-UA" sz="16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Станіслав</a:t>
                      </a:r>
                      <a:endParaRPr lang="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x-none" sz="1600" b="0" i="0" kern="120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02.11.2004</a:t>
                      </a:r>
                      <a:r>
                        <a:rPr lang="uk-UA" sz="16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н.р</a:t>
                      </a:r>
                      <a:r>
                        <a:rPr lang="uk-UA" sz="16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b="0" dirty="0" smtClean="0">
                          <a:solidFill>
                            <a:schemeClr val="bg1"/>
                          </a:solidFill>
                        </a:rPr>
                        <a:t>Донецька обл.</a:t>
                      </a:r>
                      <a:endParaRPr lang="" sz="16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b="0" dirty="0" smtClean="0">
                          <a:solidFill>
                            <a:schemeClr val="bg1"/>
                          </a:solidFill>
                        </a:rPr>
                        <a:t>2 місце чемпіонату України, легка атлетика</a:t>
                      </a:r>
                      <a:endParaRPr lang="" sz="16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751454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Мичка</a:t>
                      </a:r>
                      <a:r>
                        <a:rPr lang="uk-UA" sz="1600" baseline="0" dirty="0" smtClean="0"/>
                        <a:t> Роман</a:t>
                      </a:r>
                      <a:endParaRPr lang="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2.11.2000р.н.</a:t>
                      </a:r>
                      <a:endParaRPr lang="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Львівська обл.</a:t>
                      </a:r>
                      <a:endParaRPr lang="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1 місце чемпіонат України плавання</a:t>
                      </a:r>
                      <a:endParaRPr lang="" sz="1600" dirty="0"/>
                    </a:p>
                  </a:txBody>
                  <a:tcPr/>
                </a:tc>
              </a:tr>
              <a:tr h="751454">
                <a:tc>
                  <a:txBody>
                    <a:bodyPr/>
                    <a:lstStyle/>
                    <a:p>
                      <a:r>
                        <a:rPr lang="uk-UA" sz="1600" dirty="0" err="1" smtClean="0"/>
                        <a:t>Лалетіа</a:t>
                      </a:r>
                      <a:r>
                        <a:rPr lang="uk-UA" sz="1600" dirty="0" smtClean="0"/>
                        <a:t> Анастасія</a:t>
                      </a:r>
                      <a:endParaRPr lang="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12.06.2002р.н.</a:t>
                      </a:r>
                      <a:endParaRPr lang="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Чернігівська обл.</a:t>
                      </a:r>
                      <a:endParaRPr lang="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1 місце чемпіонату України ,лижні перегони</a:t>
                      </a:r>
                      <a:endParaRPr lang="" sz="1600" dirty="0"/>
                    </a:p>
                  </a:txBody>
                  <a:tcPr/>
                </a:tc>
              </a:tr>
              <a:tr h="751454">
                <a:tc>
                  <a:txBody>
                    <a:bodyPr/>
                    <a:lstStyle/>
                    <a:p>
                      <a:r>
                        <a:rPr lang="uk-UA" sz="1600" dirty="0" err="1" smtClean="0"/>
                        <a:t>Куліков</a:t>
                      </a:r>
                      <a:r>
                        <a:rPr lang="uk-UA" sz="1600" dirty="0" smtClean="0"/>
                        <a:t> Іван</a:t>
                      </a:r>
                      <a:endParaRPr lang="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15.07.2004 </a:t>
                      </a:r>
                      <a:r>
                        <a:rPr lang="uk-UA" sz="1600" dirty="0" err="1" smtClean="0"/>
                        <a:t>р.н</a:t>
                      </a:r>
                      <a:r>
                        <a:rPr lang="uk-UA" sz="1600" dirty="0" smtClean="0"/>
                        <a:t>.</a:t>
                      </a:r>
                      <a:endParaRPr lang="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err="1" smtClean="0"/>
                        <a:t>м.Киів</a:t>
                      </a:r>
                      <a:endParaRPr lang="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2 місце спартакіада</a:t>
                      </a:r>
                      <a:r>
                        <a:rPr lang="uk-UA" sz="1600" baseline="0" dirty="0" smtClean="0"/>
                        <a:t> «</a:t>
                      </a:r>
                      <a:r>
                        <a:rPr lang="uk-UA" sz="1600" dirty="0" err="1" smtClean="0"/>
                        <a:t>Повір</a:t>
                      </a:r>
                      <a:r>
                        <a:rPr lang="uk-UA" sz="1600" dirty="0" smtClean="0"/>
                        <a:t> у себе» баскетбол</a:t>
                      </a:r>
                      <a:endParaRPr lang="" sz="1600" dirty="0"/>
                    </a:p>
                  </a:txBody>
                  <a:tcPr/>
                </a:tc>
              </a:tr>
              <a:tr h="751454">
                <a:tc>
                  <a:txBody>
                    <a:bodyPr/>
                    <a:lstStyle/>
                    <a:p>
                      <a:r>
                        <a:rPr lang="uk-UA" sz="16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Коновальчук</a:t>
                      </a:r>
                      <a:r>
                        <a:rPr lang="uk-UA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Анастасія</a:t>
                      </a:r>
                      <a:endParaRPr lang="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x-none" sz="1600" b="0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31.08.2005</a:t>
                      </a:r>
                      <a:r>
                        <a:rPr lang="uk-UA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6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р.н</a:t>
                      </a:r>
                      <a:r>
                        <a:rPr lang="uk-UA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Кіровоградська обл.</a:t>
                      </a:r>
                      <a:endParaRPr lang="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2 </a:t>
                      </a:r>
                      <a:r>
                        <a:rPr lang="uk-UA" sz="1600" dirty="0" err="1" smtClean="0"/>
                        <a:t>мсце</a:t>
                      </a:r>
                      <a:r>
                        <a:rPr lang="uk-UA" sz="1600" dirty="0" smtClean="0"/>
                        <a:t> чемпіонату</a:t>
                      </a:r>
                      <a:r>
                        <a:rPr lang="uk-UA" sz="1600" baseline="0" dirty="0" smtClean="0"/>
                        <a:t> України легка атлетика</a:t>
                      </a:r>
                      <a:endParaRPr lang="" sz="1600" dirty="0"/>
                    </a:p>
                  </a:txBody>
                  <a:tcPr/>
                </a:tc>
              </a:tr>
              <a:tr h="751454">
                <a:tc>
                  <a:txBody>
                    <a:bodyPr/>
                    <a:lstStyle/>
                    <a:p>
                      <a:r>
                        <a:rPr lang="uk-UA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Колісніченко</a:t>
                      </a:r>
                      <a:r>
                        <a:rPr lang="uk-UA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Марі</a:t>
                      </a:r>
                      <a:endParaRPr lang="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15.06.2005 </a:t>
                      </a:r>
                      <a:r>
                        <a:rPr lang="uk-UA" sz="1600" dirty="0" err="1" smtClean="0"/>
                        <a:t>р.н</a:t>
                      </a:r>
                      <a:r>
                        <a:rPr lang="uk-UA" sz="1600" dirty="0" smtClean="0"/>
                        <a:t>.</a:t>
                      </a:r>
                      <a:endParaRPr lang="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err="1" smtClean="0"/>
                        <a:t>Миколаівська</a:t>
                      </a:r>
                      <a:r>
                        <a:rPr lang="uk-UA" sz="1600" dirty="0" smtClean="0"/>
                        <a:t> обл.</a:t>
                      </a:r>
                      <a:endParaRPr lang="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1 місце чемпіонату України плавання</a:t>
                      </a:r>
                      <a:endParaRPr lang="" sz="1600" dirty="0"/>
                    </a:p>
                  </a:txBody>
                  <a:tcPr/>
                </a:tc>
              </a:tr>
              <a:tr h="751454">
                <a:tc>
                  <a:txBody>
                    <a:bodyPr/>
                    <a:lstStyle/>
                    <a:p>
                      <a:r>
                        <a:rPr lang="uk-UA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Бринза Діана</a:t>
                      </a:r>
                      <a:endParaRPr lang="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6.05.20004 </a:t>
                      </a:r>
                      <a:r>
                        <a:rPr lang="uk-UA" dirty="0" err="1" smtClean="0"/>
                        <a:t>р.н</a:t>
                      </a:r>
                      <a:r>
                        <a:rPr lang="uk-UA" dirty="0" smtClean="0"/>
                        <a:t>.</a:t>
                      </a:r>
                      <a:endParaRPr lang="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Одеська обл.</a:t>
                      </a:r>
                      <a:endParaRPr lang="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1 місце спартакіада</a:t>
                      </a:r>
                      <a:r>
                        <a:rPr lang="uk-UA" baseline="0" dirty="0" smtClean="0"/>
                        <a:t> « Пор у себе» легка атлетика</a:t>
                      </a:r>
                      <a:endParaRPr lang="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3200523"/>
      </p:ext>
    </p:extLst>
  </p:cSld>
  <p:clrMapOvr>
    <a:masterClrMapping/>
  </p:clrMapOvr>
  <p:transition spd="slow" advTm="12000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1081088"/>
            <a:ext cx="7810500" cy="469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035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4000">
        <p:cut/>
      </p:transition>
    </mc:Choice>
    <mc:Fallback xmlns="">
      <p:transition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err="1">
                <a:solidFill>
                  <a:schemeClr val="bg1"/>
                </a:solidFill>
              </a:rPr>
              <a:t>Спортсмени-паралімпійці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доводять</a:t>
            </a:r>
            <a:r>
              <a:rPr lang="ru-RU" sz="2800" dirty="0">
                <a:solidFill>
                  <a:schemeClr val="bg1"/>
                </a:solidFill>
              </a:rPr>
              <a:t> і </a:t>
            </a:r>
            <a:r>
              <a:rPr lang="ru-RU" sz="2800" dirty="0" err="1">
                <a:solidFill>
                  <a:schemeClr val="bg1"/>
                </a:solidFill>
              </a:rPr>
              <a:t>собі</a:t>
            </a:r>
            <a:r>
              <a:rPr lang="ru-RU" sz="2800" dirty="0">
                <a:solidFill>
                  <a:schemeClr val="bg1"/>
                </a:solidFill>
              </a:rPr>
              <a:t>, і нам, </a:t>
            </a:r>
            <a:r>
              <a:rPr lang="ru-RU" sz="2800" dirty="0" err="1">
                <a:solidFill>
                  <a:schemeClr val="bg1"/>
                </a:solidFill>
              </a:rPr>
              <a:t>що</a:t>
            </a:r>
            <a:r>
              <a:rPr lang="ru-RU" sz="2800" dirty="0">
                <a:solidFill>
                  <a:schemeClr val="bg1"/>
                </a:solidFill>
              </a:rPr>
              <a:t> для </a:t>
            </a:r>
            <a:r>
              <a:rPr lang="ru-RU" sz="2800" dirty="0" err="1">
                <a:solidFill>
                  <a:schemeClr val="bg1"/>
                </a:solidFill>
              </a:rPr>
              <a:t>сильної</a:t>
            </a:r>
            <a:r>
              <a:rPr lang="ru-RU" sz="2800" dirty="0">
                <a:solidFill>
                  <a:schemeClr val="bg1"/>
                </a:solidFill>
              </a:rPr>
              <a:t> духом </a:t>
            </a:r>
            <a:r>
              <a:rPr lang="ru-RU" sz="2800" dirty="0" err="1">
                <a:solidFill>
                  <a:schemeClr val="bg1"/>
                </a:solidFill>
              </a:rPr>
              <a:t>людини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неможливого</a:t>
            </a:r>
            <a:r>
              <a:rPr lang="ru-RU" sz="2800" dirty="0">
                <a:solidFill>
                  <a:schemeClr val="bg1"/>
                </a:solidFill>
              </a:rPr>
              <a:t> - нема</a:t>
            </a:r>
            <a:endParaRPr lang="" sz="28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1525" y="2148681"/>
            <a:ext cx="340995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060848"/>
            <a:ext cx="4330824" cy="3528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53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1000">
        <p14:reveal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14402"/>
          </a:xfrm>
        </p:spPr>
        <p:txBody>
          <a:bodyPr>
            <a:no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Антон </a:t>
            </a:r>
            <a:r>
              <a:rPr lang="uk-UA" sz="2400" b="1" dirty="0" err="1">
                <a:solidFill>
                  <a:schemeClr val="bg1"/>
                </a:solidFill>
              </a:rPr>
              <a:t>Дацко</a:t>
            </a:r>
            <a:r>
              <a:rPr lang="uk-UA" sz="2400" dirty="0">
                <a:solidFill>
                  <a:schemeClr val="bg1"/>
                </a:solidFill>
              </a:rPr>
              <a:t>, фехтувальник зі Львівщини, знає, як нелегко людині у візку стати чемпіоном. Довгий час він щоденно їздив електричкою на тренування з рідного </a:t>
            </a:r>
            <a:r>
              <a:rPr lang="uk-UA" sz="2400" dirty="0" err="1">
                <a:solidFill>
                  <a:schemeClr val="bg1"/>
                </a:solidFill>
              </a:rPr>
              <a:t>Буська</a:t>
            </a:r>
            <a:r>
              <a:rPr lang="uk-UA" sz="2400" dirty="0">
                <a:solidFill>
                  <a:schemeClr val="bg1"/>
                </a:solidFill>
              </a:rPr>
              <a:t> до </a:t>
            </a:r>
            <a:r>
              <a:rPr lang="uk-UA" sz="2400" dirty="0" err="1">
                <a:solidFill>
                  <a:schemeClr val="bg1"/>
                </a:solidFill>
              </a:rPr>
              <a:t>облцентру</a:t>
            </a:r>
            <a:r>
              <a:rPr lang="uk-UA" sz="2400" dirty="0">
                <a:solidFill>
                  <a:schemeClr val="bg1"/>
                </a:solidFill>
              </a:rPr>
              <a:t>. На </a:t>
            </a:r>
            <a:r>
              <a:rPr lang="uk-UA" sz="2400" dirty="0" err="1">
                <a:solidFill>
                  <a:schemeClr val="bg1"/>
                </a:solidFill>
              </a:rPr>
              <a:t>Паралімпіаді</a:t>
            </a:r>
            <a:r>
              <a:rPr lang="uk-UA" sz="2400" dirty="0">
                <a:solidFill>
                  <a:schemeClr val="bg1"/>
                </a:solidFill>
              </a:rPr>
              <a:t> в Лондоні взяв "срібло" - і на нагородні кошти придбав кілька фехтувальних станків, щоб допомогти іншим теж досягти </a:t>
            </a:r>
            <a:r>
              <a:rPr lang="uk-UA" sz="2400" dirty="0" err="1">
                <a:solidFill>
                  <a:schemeClr val="bg1"/>
                </a:solidFill>
              </a:rPr>
              <a:t>перемог</a:t>
            </a:r>
            <a:r>
              <a:rPr lang="uk-UA" sz="2400" dirty="0">
                <a:solidFill>
                  <a:schemeClr val="bg1"/>
                </a:solidFill>
              </a:rPr>
              <a:t>.</a:t>
            </a:r>
            <a:endParaRPr lang="" sz="2400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429000"/>
            <a:ext cx="4300269" cy="3098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57613"/>
      </p:ext>
    </p:extLst>
  </p:cSld>
  <p:clrMapOvr>
    <a:masterClrMapping/>
  </p:clrMapOvr>
  <p:transition spd="slow" advTm="28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Autofit/>
          </a:bodyPr>
          <a:lstStyle/>
          <a:p>
            <a:r>
              <a:rPr lang="ru-RU" sz="2400" b="1" dirty="0" err="1">
                <a:solidFill>
                  <a:schemeClr val="bg1"/>
                </a:solidFill>
              </a:rPr>
              <a:t>Єлизавета</a:t>
            </a:r>
            <a:r>
              <a:rPr lang="ru-RU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err="1">
                <a:solidFill>
                  <a:schemeClr val="bg1"/>
                </a:solidFill>
              </a:rPr>
              <a:t>Мерешко</a:t>
            </a:r>
            <a:r>
              <a:rPr lang="ru-RU" sz="2400" dirty="0">
                <a:solidFill>
                  <a:schemeClr val="bg1"/>
                </a:solidFill>
              </a:rPr>
              <a:t>, яка </a:t>
            </a:r>
            <a:r>
              <a:rPr lang="ru-RU" sz="2400" dirty="0" err="1">
                <a:solidFill>
                  <a:schemeClr val="bg1"/>
                </a:solidFill>
              </a:rPr>
              <a:t>встановила</a:t>
            </a:r>
            <a:r>
              <a:rPr lang="ru-RU" sz="2400" dirty="0">
                <a:solidFill>
                  <a:schemeClr val="bg1"/>
                </a:solidFill>
              </a:rPr>
              <a:t> в </a:t>
            </a:r>
            <a:r>
              <a:rPr lang="ru-RU" sz="2400" dirty="0" err="1">
                <a:solidFill>
                  <a:schemeClr val="bg1"/>
                </a:solidFill>
              </a:rPr>
              <a:t>Португалії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світовий</a:t>
            </a:r>
            <a:r>
              <a:rPr lang="ru-RU" sz="2400" dirty="0">
                <a:solidFill>
                  <a:schemeClr val="bg1"/>
                </a:solidFill>
              </a:rPr>
              <a:t> рекорд, у </a:t>
            </a:r>
            <a:r>
              <a:rPr lang="ru-RU" sz="2400" dirty="0" err="1">
                <a:solidFill>
                  <a:schemeClr val="bg1"/>
                </a:solidFill>
              </a:rPr>
              <a:t>звичайному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житті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пересувається</a:t>
            </a:r>
            <a:r>
              <a:rPr lang="ru-RU" sz="2400" dirty="0">
                <a:solidFill>
                  <a:schemeClr val="bg1"/>
                </a:solidFill>
              </a:rPr>
              <a:t> у </a:t>
            </a:r>
            <a:r>
              <a:rPr lang="ru-RU" sz="2400" dirty="0" err="1">
                <a:solidFill>
                  <a:schemeClr val="bg1"/>
                </a:solidFill>
              </a:rPr>
              <a:t>візку</a:t>
            </a:r>
            <a:r>
              <a:rPr lang="ru-RU" sz="2400" dirty="0">
                <a:solidFill>
                  <a:schemeClr val="bg1"/>
                </a:solidFill>
              </a:rPr>
              <a:t>, а </a:t>
            </a:r>
            <a:r>
              <a:rPr lang="ru-RU" sz="2400" dirty="0" err="1">
                <a:solidFill>
                  <a:schemeClr val="bg1"/>
                </a:solidFill>
              </a:rPr>
              <a:t>плаває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лише</a:t>
            </a:r>
            <a:r>
              <a:rPr lang="ru-RU" sz="2400" dirty="0">
                <a:solidFill>
                  <a:schemeClr val="bg1"/>
                </a:solidFill>
              </a:rPr>
              <a:t> за </a:t>
            </a:r>
            <a:r>
              <a:rPr lang="ru-RU" sz="2400" dirty="0" err="1">
                <a:solidFill>
                  <a:schemeClr val="bg1"/>
                </a:solidFill>
              </a:rPr>
              <a:t>допомогою</a:t>
            </a:r>
            <a:r>
              <a:rPr lang="ru-RU" sz="2400" dirty="0">
                <a:solidFill>
                  <a:schemeClr val="bg1"/>
                </a:solidFill>
              </a:rPr>
              <a:t> рук. </a:t>
            </a:r>
            <a:r>
              <a:rPr lang="ru-RU" sz="2400" dirty="0" err="1">
                <a:solidFill>
                  <a:schemeClr val="bg1"/>
                </a:solidFill>
              </a:rPr>
              <a:t>Більше</a:t>
            </a:r>
            <a:r>
              <a:rPr lang="ru-RU" sz="2400" dirty="0">
                <a:solidFill>
                  <a:schemeClr val="bg1"/>
                </a:solidFill>
              </a:rPr>
              <a:t> того - вона </a:t>
            </a:r>
            <a:r>
              <a:rPr lang="ru-RU" sz="2400" dirty="0" err="1">
                <a:solidFill>
                  <a:schemeClr val="bg1"/>
                </a:solidFill>
              </a:rPr>
              <a:t>зізнається</a:t>
            </a:r>
            <a:r>
              <a:rPr lang="ru-RU" sz="2400" dirty="0">
                <a:solidFill>
                  <a:schemeClr val="bg1"/>
                </a:solidFill>
              </a:rPr>
              <a:t>, </a:t>
            </a:r>
            <a:r>
              <a:rPr lang="ru-RU" sz="2400" dirty="0" err="1">
                <a:solidFill>
                  <a:schemeClr val="bg1"/>
                </a:solidFill>
              </a:rPr>
              <a:t>що</a:t>
            </a:r>
            <a:r>
              <a:rPr lang="ru-RU" sz="2400" dirty="0">
                <a:solidFill>
                  <a:schemeClr val="bg1"/>
                </a:solidFill>
              </a:rPr>
              <a:t> до того, як почала </a:t>
            </a:r>
            <a:r>
              <a:rPr lang="ru-RU" sz="2400" dirty="0" err="1">
                <a:solidFill>
                  <a:schemeClr val="bg1"/>
                </a:solidFill>
              </a:rPr>
              <a:t>тренуватись</a:t>
            </a:r>
            <a:r>
              <a:rPr lang="ru-RU" sz="2400" dirty="0">
                <a:solidFill>
                  <a:schemeClr val="bg1"/>
                </a:solidFill>
              </a:rPr>
              <a:t>, боялась води!</a:t>
            </a:r>
            <a:endParaRPr lang="" sz="2400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132856"/>
            <a:ext cx="5715000" cy="427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39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00"/>
    </mc:Choice>
    <mc:Fallback xmlns="">
      <p:transition spd="slow" advTm="28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3024336"/>
          </a:xfrm>
        </p:spPr>
        <p:txBody>
          <a:bodyPr>
            <a:noAutofit/>
          </a:bodyPr>
          <a:lstStyle/>
          <a:p>
            <a:r>
              <a:rPr lang="uk-UA" sz="2400" dirty="0">
                <a:solidFill>
                  <a:schemeClr val="bg1"/>
                </a:solidFill>
              </a:rPr>
              <a:t>Тренер для людей з інвалідністю - більше, ніж наставник у спорті. Буває</a:t>
            </a:r>
            <a:r>
              <a:rPr lang="uk-UA" sz="2400" dirty="0" smtClean="0">
                <a:solidFill>
                  <a:schemeClr val="bg1"/>
                </a:solidFill>
              </a:rPr>
              <a:t>, </a:t>
            </a:r>
            <a:r>
              <a:rPr lang="uk-UA" sz="2400" dirty="0">
                <a:solidFill>
                  <a:schemeClr val="bg1"/>
                </a:solidFill>
              </a:rPr>
              <a:t>що саме він стає першим в</a:t>
            </a:r>
            <a:r>
              <a:rPr lang="uk-UA" sz="2400" dirty="0" smtClean="0">
                <a:solidFill>
                  <a:schemeClr val="bg1"/>
                </a:solidFill>
              </a:rPr>
              <a:t>чителем </a:t>
            </a:r>
            <a:r>
              <a:rPr lang="uk-UA" sz="2400" dirty="0">
                <a:solidFill>
                  <a:schemeClr val="bg1"/>
                </a:solidFill>
              </a:rPr>
              <a:t>найнеобхідніших побутових навичок. Він мотивує атлета добиватись </a:t>
            </a:r>
            <a:r>
              <a:rPr lang="uk-UA" sz="2400" dirty="0" err="1">
                <a:solidFill>
                  <a:schemeClr val="bg1"/>
                </a:solidFill>
              </a:rPr>
              <a:t>перемог</a:t>
            </a:r>
            <a:r>
              <a:rPr lang="uk-UA" sz="2400" dirty="0">
                <a:solidFill>
                  <a:schemeClr val="bg1"/>
                </a:solidFill>
              </a:rPr>
              <a:t> не тільки на спортивній арені, але й у житті. Часто він виконує роль психолога, якого в команді немає - хоча буває так </a:t>
            </a:r>
            <a:r>
              <a:rPr lang="uk-UA" sz="2400" dirty="0" smtClean="0">
                <a:solidFill>
                  <a:schemeClr val="bg1"/>
                </a:solidFill>
              </a:rPr>
              <a:t>потрібен</a:t>
            </a:r>
            <a:endParaRPr lang="" sz="2400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140968"/>
            <a:ext cx="5304631" cy="3521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15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:dissolve/>
      </p:transition>
    </mc:Choice>
    <mc:Fallback xmlns="">
      <p:transition spd="slow" advTm="2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3195786"/>
          </a:xfrm>
        </p:spPr>
        <p:txBody>
          <a:bodyPr>
            <a:noAutofit/>
          </a:bodyPr>
          <a:lstStyle/>
          <a:p>
            <a:r>
              <a:rPr lang="ru-RU" sz="2800" dirty="0" err="1">
                <a:solidFill>
                  <a:schemeClr val="bg1"/>
                </a:solidFill>
              </a:rPr>
              <a:t>Багато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відомих</a:t>
            </a:r>
            <a:r>
              <a:rPr lang="ru-RU" sz="2800" dirty="0">
                <a:solidFill>
                  <a:schemeClr val="bg1"/>
                </a:solidFill>
              </a:rPr>
              <a:t> в </a:t>
            </a:r>
            <a:r>
              <a:rPr lang="ru-RU" sz="2800" dirty="0" err="1">
                <a:solidFill>
                  <a:schemeClr val="bg1"/>
                </a:solidFill>
              </a:rPr>
              <a:t>історії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особистостей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мали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дуже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значимі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проблеми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зі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здоров’ям</a:t>
            </a:r>
            <a:r>
              <a:rPr lang="ru-RU" sz="2800" dirty="0">
                <a:solidFill>
                  <a:schemeClr val="bg1"/>
                </a:solidFill>
              </a:rPr>
              <a:t>, але про </a:t>
            </a:r>
            <a:r>
              <a:rPr lang="ru-RU" sz="2800" dirty="0" err="1">
                <a:solidFill>
                  <a:schemeClr val="bg1"/>
                </a:solidFill>
              </a:rPr>
              <a:t>їхні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досягнення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знає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кожна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людина</a:t>
            </a:r>
            <a:r>
              <a:rPr lang="ru-RU" sz="2800" dirty="0">
                <a:solidFill>
                  <a:schemeClr val="bg1"/>
                </a:solidFill>
              </a:rPr>
              <a:t> в </a:t>
            </a:r>
            <a:r>
              <a:rPr lang="ru-RU" sz="2800" dirty="0" err="1">
                <a:solidFill>
                  <a:schemeClr val="bg1"/>
                </a:solidFill>
              </a:rPr>
              <a:t>світі</a:t>
            </a:r>
            <a:r>
              <a:rPr lang="ru-RU" sz="2800" dirty="0">
                <a:solidFill>
                  <a:schemeClr val="bg1"/>
                </a:solidFill>
              </a:rPr>
              <a:t> і </a:t>
            </a:r>
            <a:r>
              <a:rPr lang="ru-RU" sz="2800" dirty="0" err="1">
                <a:solidFill>
                  <a:schemeClr val="bg1"/>
                </a:solidFill>
              </a:rPr>
              <a:t>це</a:t>
            </a:r>
            <a:r>
              <a:rPr lang="ru-RU" sz="2800" dirty="0">
                <a:solidFill>
                  <a:schemeClr val="bg1"/>
                </a:solidFill>
              </a:rPr>
              <a:t> не </a:t>
            </a:r>
            <a:r>
              <a:rPr lang="ru-RU" sz="2800" dirty="0" err="1">
                <a:solidFill>
                  <a:schemeClr val="bg1"/>
                </a:solidFill>
              </a:rPr>
              <a:t>завадило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їм</a:t>
            </a:r>
            <a:r>
              <a:rPr lang="ru-RU" sz="2800" dirty="0">
                <a:solidFill>
                  <a:schemeClr val="bg1"/>
                </a:solidFill>
              </a:rPr>
              <a:t> стати </a:t>
            </a:r>
            <a:r>
              <a:rPr lang="ru-RU" sz="2800" dirty="0" err="1">
                <a:solidFill>
                  <a:schemeClr val="bg1"/>
                </a:solidFill>
              </a:rPr>
              <a:t>дійсно</a:t>
            </a:r>
            <a:r>
              <a:rPr lang="ru-RU" sz="2800" dirty="0">
                <a:solidFill>
                  <a:schemeClr val="bg1"/>
                </a:solidFill>
              </a:rPr>
              <a:t> «великими».</a:t>
            </a:r>
            <a:endParaRPr lang="" sz="2800" dirty="0">
              <a:solidFill>
                <a:schemeClr val="bg1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347863" y="3884890"/>
            <a:ext cx="3797439" cy="1752600"/>
          </a:xfrm>
        </p:spPr>
        <p:txBody>
          <a:bodyPr/>
          <a:lstStyle/>
          <a:p>
            <a:endParaRPr lang="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134754"/>
            <a:ext cx="4320480" cy="3252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405149"/>
      </p:ext>
    </p:extLst>
  </p:cSld>
  <p:clrMapOvr>
    <a:masterClrMapping/>
  </p:clrMapOvr>
  <p:transition spd="slow" advTm="20000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50506"/>
          </a:xfrm>
        </p:spPr>
        <p:txBody>
          <a:bodyPr>
            <a:noAutofit/>
          </a:bodyPr>
          <a:lstStyle/>
          <a:p>
            <a:r>
              <a:rPr lang="uk-UA" sz="2800" dirty="0">
                <a:solidFill>
                  <a:srgbClr val="C00000"/>
                </a:solidFill>
              </a:rPr>
              <a:t>Інклюзія</a:t>
            </a:r>
            <a:r>
              <a:rPr lang="uk-UA" sz="2800" dirty="0">
                <a:solidFill>
                  <a:schemeClr val="bg1"/>
                </a:solidFill>
              </a:rPr>
              <a:t> – це нова філософія освіти, запровадження її принципів в освіту нелегка справа, яка вимагає корінної перебудови навчального процесу і свідомості всіх його учасників. Але результатом цієї важливої роботи може бути не тільки розширення можливостей для навчання та соціалізації дітей з особливими потребами, а й оздоровлення суспільства в цілому. </a:t>
            </a:r>
            <a:endParaRPr lang="" sz="2800" dirty="0">
              <a:solidFill>
                <a:schemeClr val="bg1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933056"/>
            <a:ext cx="1996952" cy="2662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32240" y="4077072"/>
            <a:ext cx="1888940" cy="251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4761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3000">
        <p:circle/>
      </p:transition>
    </mc:Choice>
    <mc:Fallback xmlns="">
      <p:transition spd="slow" advTm="2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60648"/>
            <a:ext cx="7728859" cy="5796644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085184"/>
            <a:ext cx="2134910" cy="1601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5748497"/>
      </p:ext>
    </p:extLst>
  </p:cSld>
  <p:clrMapOvr>
    <a:masterClrMapping/>
  </p:clrMapOvr>
  <p:transition spd="slow" advTm="4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41" y="332656"/>
            <a:ext cx="7776864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539301"/>
      </p:ext>
    </p:extLst>
  </p:cSld>
  <p:clrMapOvr>
    <a:masterClrMapping/>
  </p:clrMapOvr>
  <p:transition spd="slow" advTm="59000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3312368"/>
          </a:xfrm>
        </p:spPr>
        <p:txBody>
          <a:bodyPr>
            <a:normAutofit/>
          </a:bodyPr>
          <a:lstStyle/>
          <a:p>
            <a:r>
              <a:rPr lang="ru-RU" sz="2800" dirty="0" err="1">
                <a:solidFill>
                  <a:srgbClr val="C00000"/>
                </a:solidFill>
              </a:rPr>
              <a:t>Інклюзивна</a:t>
            </a:r>
            <a:r>
              <a:rPr lang="ru-RU" sz="2800" dirty="0">
                <a:solidFill>
                  <a:srgbClr val="C00000"/>
                </a:solidFill>
              </a:rPr>
              <a:t> </a:t>
            </a:r>
            <a:r>
              <a:rPr lang="ru-RU" sz="2800" dirty="0" err="1">
                <a:solidFill>
                  <a:srgbClr val="C00000"/>
                </a:solidFill>
              </a:rPr>
              <a:t>освіта</a:t>
            </a:r>
            <a:r>
              <a:rPr lang="ru-RU" sz="2800" dirty="0">
                <a:solidFill>
                  <a:srgbClr val="C00000"/>
                </a:solidFill>
              </a:rPr>
              <a:t> </a:t>
            </a:r>
            <a:r>
              <a:rPr lang="ru-RU" sz="2800" dirty="0">
                <a:solidFill>
                  <a:schemeClr val="bg1"/>
                </a:solidFill>
              </a:rPr>
              <a:t>– </a:t>
            </a:r>
            <a:r>
              <a:rPr lang="ru-RU" sz="2800" dirty="0" err="1">
                <a:solidFill>
                  <a:schemeClr val="bg1"/>
                </a:solidFill>
              </a:rPr>
              <a:t>це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ідеал</a:t>
            </a:r>
            <a:r>
              <a:rPr lang="ru-RU" sz="2800" dirty="0">
                <a:solidFill>
                  <a:schemeClr val="bg1"/>
                </a:solidFill>
              </a:rPr>
              <a:t>, до </a:t>
            </a:r>
            <a:r>
              <a:rPr lang="ru-RU" sz="2800" dirty="0" err="1">
                <a:solidFill>
                  <a:schemeClr val="bg1"/>
                </a:solidFill>
              </a:rPr>
              <a:t>якого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можна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прагнути</a:t>
            </a:r>
            <a:r>
              <a:rPr lang="ru-RU" sz="2800" dirty="0">
                <a:solidFill>
                  <a:schemeClr val="bg1"/>
                </a:solidFill>
              </a:rPr>
              <a:t>, але </a:t>
            </a:r>
            <a:r>
              <a:rPr lang="ru-RU" sz="2800" dirty="0" err="1">
                <a:solidFill>
                  <a:schemeClr val="bg1"/>
                </a:solidFill>
              </a:rPr>
              <a:t>якого</a:t>
            </a:r>
            <a:r>
              <a:rPr lang="ru-RU" sz="2800" dirty="0">
                <a:solidFill>
                  <a:schemeClr val="bg1"/>
                </a:solidFill>
              </a:rPr>
              <a:t> не </a:t>
            </a:r>
            <a:r>
              <a:rPr lang="ru-RU" sz="2800" dirty="0" err="1">
                <a:solidFill>
                  <a:schemeClr val="bg1"/>
                </a:solidFill>
              </a:rPr>
              <a:t>можна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досягнути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повністю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r>
              <a:rPr lang="ru-RU" sz="2800" dirty="0" err="1">
                <a:solidFill>
                  <a:schemeClr val="bg1"/>
                </a:solidFill>
              </a:rPr>
              <a:t>Її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впровадження</a:t>
            </a:r>
            <a:r>
              <a:rPr lang="ru-RU" sz="2800" dirty="0">
                <a:solidFill>
                  <a:schemeClr val="bg1"/>
                </a:solidFill>
              </a:rPr>
              <a:t> – </a:t>
            </a:r>
            <a:r>
              <a:rPr lang="ru-RU" sz="2800" dirty="0" err="1">
                <a:solidFill>
                  <a:schemeClr val="bg1"/>
                </a:solidFill>
              </a:rPr>
              <a:t>це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довготривалий</a:t>
            </a:r>
            <a:r>
              <a:rPr lang="ru-RU" sz="2800" dirty="0">
                <a:solidFill>
                  <a:schemeClr val="bg1"/>
                </a:solidFill>
              </a:rPr>
              <a:t> та </a:t>
            </a:r>
            <a:r>
              <a:rPr lang="ru-RU" sz="2800" dirty="0" err="1">
                <a:solidFill>
                  <a:schemeClr val="bg1"/>
                </a:solidFill>
              </a:rPr>
              <a:t>безперервний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процес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учасниками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якого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мають</a:t>
            </a:r>
            <a:r>
              <a:rPr lang="ru-RU" sz="2800" dirty="0">
                <a:solidFill>
                  <a:schemeClr val="bg1"/>
                </a:solidFill>
              </a:rPr>
              <a:t> бути </a:t>
            </a:r>
            <a:r>
              <a:rPr lang="ru-RU" sz="2800" dirty="0" err="1">
                <a:solidFill>
                  <a:schemeClr val="bg1"/>
                </a:solidFill>
              </a:rPr>
              <a:t>всі</a:t>
            </a:r>
            <a:r>
              <a:rPr lang="ru-RU" sz="2800" dirty="0">
                <a:solidFill>
                  <a:schemeClr val="bg1"/>
                </a:solidFill>
              </a:rPr>
              <a:t>, без </a:t>
            </a:r>
            <a:r>
              <a:rPr lang="ru-RU" sz="2800" dirty="0" err="1">
                <a:solidFill>
                  <a:schemeClr val="bg1"/>
                </a:solidFill>
              </a:rPr>
              <a:t>винятку</a:t>
            </a:r>
            <a:r>
              <a:rPr lang="ru-RU" sz="2800" dirty="0">
                <a:solidFill>
                  <a:schemeClr val="bg1"/>
                </a:solidFill>
              </a:rPr>
              <a:t>, члени </a:t>
            </a:r>
            <a:r>
              <a:rPr lang="ru-RU" sz="2800" dirty="0" err="1">
                <a:solidFill>
                  <a:schemeClr val="bg1"/>
                </a:solidFill>
              </a:rPr>
              <a:t>суспільства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endParaRPr lang="" sz="2800" dirty="0">
              <a:solidFill>
                <a:schemeClr val="bg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882" y="3356992"/>
            <a:ext cx="4416491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375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9000">
        <p:circle/>
      </p:transition>
    </mc:Choice>
    <mc:Fallback xmlns="">
      <p:transition spd="slow" advTm="1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077072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</a:rPr>
              <a:t>Отже, перехід до інклюзивної освіти, як найбільш сучасної форми соціально-педагогічної реабілітації дітей з обмеженими можливостями, – має стати пріоритетом у розвитку національної освіти. </a:t>
            </a:r>
            <a:endParaRPr lang="" dirty="0">
              <a:solidFill>
                <a:schemeClr val="bg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293096"/>
            <a:ext cx="3465601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593334"/>
      </p:ext>
    </p:extLst>
  </p:cSld>
  <p:clrMapOvr>
    <a:masterClrMapping/>
  </p:clrMapOvr>
  <p:transition spd="slow" advTm="17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59" y="332655"/>
            <a:ext cx="8382313" cy="627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956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0000">
        <p14:warp dir="in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506</TotalTime>
  <Words>826</Words>
  <Application>Microsoft Office PowerPoint</Application>
  <PresentationFormat>Экран (4:3)</PresentationFormat>
  <Paragraphs>68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Крок до успішного життя в соціумі дітей з особливими потребами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Не одній такій дитині творчість допомагає  знайти себе в житті, розкрити здібності, повірити у свої сили та в себе</vt:lpstr>
      <vt:lpstr>24 вересня  у київській галері відкрилася персональна виставка дівчинки, яка малює всупереч тяжкій формі ДЦП 17-річна сумчанка Дарія Безкоста не лише створює картини своїми ніжками й допомагає хворим дітям .</vt:lpstr>
      <vt:lpstr>Швидко працюють тоненькі пальчики, підбираючи ниточки, вміло вплітають їх у красивий візерунок. 14-річна Аліна Ярмак з Осокорівки, що на Бобровиччині, вишиває рушник – символ нашої неньки-України.  Чи була б вона шульгою, якби не вирок, що поставили дитині у лікарні після народження – парез Ерба-Дюшенна, невідомо. Та головне, що Алінка займається улюбленою справою попри функціональні обмеження – вишиває і випікає торти й тістечка на будь-який смак</vt:lpstr>
      <vt:lpstr>14-річна дівчинка з діагнозом ДЦП вишиває ікони та сорочки. Тетяна Копакинська із села Качківка, що на Ямпільщині, попри важку форму дитячого церебрального паралічу (ДЦП), намагається жити повним життям </vt:lpstr>
      <vt:lpstr>Підкорити вершину Говерли - мрія 11-річної Саші Гребенюк із Бахмута Донецької області. 6 липня цього року її мрія здійснилася. У Саші ДЦП</vt:lpstr>
      <vt:lpstr>Минулого року Тарас Дорошенко посів друге місце в Україні у конкурсі Міністерства освіти серед знавців англійської мови .А ще полюбляє звірів,вони у нього всюди:у шухляді книги про тварин,на полиці колекція фігурок, в альбомах мультгерої. Хлопець навіть має власий ютуб- канал, де вчить робити тварин з паперу чи пластиліну.. Мріє створити мультсеріал про пригоди тварин і назве його «Непосидючі звірі».А у Тараса-аутизм</vt:lpstr>
      <vt:lpstr>Мистецтво і творчість не знають фізичних чи розумових меж . Виставка робіт виконані руками  дітей з особливими потребами проходила у м. Вінниця</vt:lpstr>
      <vt:lpstr>Презентация PowerPoint</vt:lpstr>
      <vt:lpstr> ПАРАЛІМПІЙСЬКИЙ СПОРТ – ЦЕ ВАЖЛИВО Паралімпійський рух в принципі - це одне з найбільших досягнень людської цивілізації, бо допомагає усвідомити рівні права всіх без винятку, у тому числі й право займатися спортом. «Нам, здоровим, треба вчитися у цих людей»</vt:lpstr>
      <vt:lpstr>У найперших іграх, які пройшли 1948 р. в англійському містечку Сток-Мандевілі, взяли участь 14 чоловіків і 2 жінки; вони змагались у стрільбі з лука. А до 1960 р., коли в Римі відбулись перші Паралімпійські ігри, ці змагання перетворились на масштабну міжнародну подію: на спортивній арені зустрілись 400 атлетів-візочників з 23 країн. З того часу паралімпійський спорт став доступним не лише для людей з ураженнями опорно-рухового апарату, але й з іншими видами інвалідності: з проблемами слуху (такий спорт ще називають дефлімпійським), зору, інтелекту. На літніх Паралімпіадах сьогодні змагаються у 22 дисциплінах, а на зимових – у п`яти.</vt:lpstr>
      <vt:lpstr>15 дітей з інвалідністю з 11 регіонів України віком від 12 до 17 років впродовж року отримуватимуть іменні стипендії в розмірі від 5 до 8 тисяч гривень. Загальна сума допомоги складе 1 млн. 164 тис. грн.</vt:lpstr>
      <vt:lpstr>Презентация PowerPoint</vt:lpstr>
      <vt:lpstr>Презентация PowerPoint</vt:lpstr>
      <vt:lpstr>Спортсмени-паралімпійці доводять і собі, і нам, що для сильної духом людини неможливого - нема</vt:lpstr>
      <vt:lpstr>Антон Дацко, фехтувальник зі Львівщини, знає, як нелегко людині у візку стати чемпіоном. Довгий час він щоденно їздив електричкою на тренування з рідного Буська до облцентру. На Паралімпіаді в Лондоні взяв "срібло" - і на нагородні кошти придбав кілька фехтувальних станків, щоб допомогти іншим теж досягти перемог.</vt:lpstr>
      <vt:lpstr>Єлизавета Мерешко, яка встановила в Португалії світовий рекорд, у звичайному житті пересувається у візку, а плаває лише за допомогою рук. Більше того - вона зізнається, що до того, як почала тренуватись, боялась води!</vt:lpstr>
      <vt:lpstr>Тренер для людей з інвалідністю - більше, ніж наставник у спорті. Буває, що саме він стає першим вчителем найнеобхідніших побутових навичок. Він мотивує атлета добиватись перемог не тільки на спортивній арені, але й у житті. Часто він виконує роль психолога, якого в команді немає - хоча буває так потрібен</vt:lpstr>
      <vt:lpstr>Багато відомих в історії особистостей мали дуже значимі проблеми зі здоров’ям, але про їхні досягнення знає кожна людина в світі і це не завадило їм стати дійсно «великими».</vt:lpstr>
      <vt:lpstr>Інклюзія – це нова філософія освіти, запровадження її принципів в освіту нелегка справа, яка вимагає корінної перебудови навчального процесу і свідомості всіх його учасників. Але результатом цієї важливої роботи може бути не тільки розширення можливостей для навчання та соціалізації дітей з особливими потребами, а й оздоровлення суспільства в цілому. </vt:lpstr>
      <vt:lpstr>Презентация PowerPoint</vt:lpstr>
      <vt:lpstr>Презентация PowerPoint</vt:lpstr>
      <vt:lpstr>Інклюзивна освіта – це ідеал, до якого можна прагнути, але якого не можна досягнути повністю. Її впровадження – це довготривалий та безперервний процес, учасниками якого мають бути всі, без винятку, члени суспільства. </vt:lpstr>
      <vt:lpstr>Отже, перехід до інклюзивної освіти, як найбільш сучасної форми соціально-педагогічної реабілітації дітей з обмеженими можливостями, – має стати пріоритетом у розвитку національної освіти.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62</cp:revision>
  <cp:lastPrinted>2019-12-16T17:41:44Z</cp:lastPrinted>
  <dcterms:created xsi:type="dcterms:W3CDTF">2019-12-06T06:57:51Z</dcterms:created>
  <dcterms:modified xsi:type="dcterms:W3CDTF">2020-01-30T06:18:32Z</dcterms:modified>
</cp:coreProperties>
</file>