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0" r:id="rId2"/>
    <p:sldId id="256" r:id="rId3"/>
    <p:sldId id="264" r:id="rId4"/>
    <p:sldId id="287" r:id="rId5"/>
    <p:sldId id="262" r:id="rId6"/>
    <p:sldId id="293" r:id="rId7"/>
    <p:sldId id="291" r:id="rId8"/>
    <p:sldId id="265" r:id="rId9"/>
    <p:sldId id="268" r:id="rId10"/>
    <p:sldId id="309" r:id="rId11"/>
    <p:sldId id="311" r:id="rId12"/>
    <p:sldId id="332" r:id="rId13"/>
    <p:sldId id="333" r:id="rId14"/>
    <p:sldId id="334" r:id="rId15"/>
    <p:sldId id="335" r:id="rId16"/>
    <p:sldId id="336" r:id="rId17"/>
    <p:sldId id="337" r:id="rId18"/>
    <p:sldId id="339" r:id="rId19"/>
    <p:sldId id="340" r:id="rId20"/>
    <p:sldId id="341" r:id="rId21"/>
    <p:sldId id="325" r:id="rId22"/>
    <p:sldId id="327" r:id="rId23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99"/>
    <a:srgbClr val="EDF8FB"/>
    <a:srgbClr val="FF0066"/>
    <a:srgbClr val="9900CC"/>
    <a:srgbClr val="660033"/>
    <a:srgbClr val="FF66FF"/>
    <a:srgbClr val="9933FF"/>
    <a:srgbClr val="CC0066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827" autoAdjust="0"/>
    <p:restoredTop sz="94660"/>
  </p:normalViewPr>
  <p:slideViewPr>
    <p:cSldViewPr>
      <p:cViewPr varScale="1">
        <p:scale>
          <a:sx n="74" d="100"/>
          <a:sy n="74" d="100"/>
        </p:scale>
        <p:origin x="9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0EADC8-43A3-4D33-B6C7-B363A4C6498A}" type="doc">
      <dgm:prSet loTypeId="urn:microsoft.com/office/officeart/2005/8/layout/list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91F16A9-269B-48CA-8C83-F988181431D2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uk-UA" sz="36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Вміння використовувати  інформаційно-комунікаційні технології – вимога сучасного життя .</a:t>
          </a:r>
          <a:endParaRPr lang="ru-RU" sz="360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216483-0984-44FE-A73C-F105F6EB40E0}" type="parTrans" cxnId="{BD7C5E94-CADB-46E1-BAD7-79E051DB2B47}">
      <dgm:prSet/>
      <dgm:spPr/>
      <dgm:t>
        <a:bodyPr/>
        <a:lstStyle/>
        <a:p>
          <a:endParaRPr lang="ru-RU" sz="1500">
            <a:solidFill>
              <a:schemeClr val="accent4">
                <a:lumMod val="50000"/>
              </a:schemeClr>
            </a:solidFill>
            <a:latin typeface="Calibri" pitchFamily="34" charset="0"/>
          </a:endParaRPr>
        </a:p>
      </dgm:t>
    </dgm:pt>
    <dgm:pt modelId="{B0085883-C870-4BE2-8A20-612087C96548}" type="sibTrans" cxnId="{BD7C5E94-CADB-46E1-BAD7-79E051DB2B47}">
      <dgm:prSet/>
      <dgm:spPr/>
      <dgm:t>
        <a:bodyPr/>
        <a:lstStyle/>
        <a:p>
          <a:endParaRPr lang="ru-RU" sz="1500">
            <a:solidFill>
              <a:schemeClr val="accent4">
                <a:lumMod val="50000"/>
              </a:schemeClr>
            </a:solidFill>
            <a:latin typeface="Calibri" pitchFamily="34" charset="0"/>
          </a:endParaRPr>
        </a:p>
      </dgm:t>
    </dgm:pt>
    <dgm:pt modelId="{75FDD14F-7D4C-4076-A55E-8B3BA3B12F6A}" type="pres">
      <dgm:prSet presAssocID="{570EADC8-43A3-4D33-B6C7-B363A4C6498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42FE66-D4A5-4D2A-96E0-AD67BD902FE7}" type="pres">
      <dgm:prSet presAssocID="{791F16A9-269B-48CA-8C83-F988181431D2}" presName="parentLin" presStyleCnt="0"/>
      <dgm:spPr/>
    </dgm:pt>
    <dgm:pt modelId="{611582CF-54CE-4EA2-BFC6-77AC765E6A0D}" type="pres">
      <dgm:prSet presAssocID="{791F16A9-269B-48CA-8C83-F988181431D2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772E6EE9-3314-42CC-8E6D-6A6568332298}" type="pres">
      <dgm:prSet presAssocID="{791F16A9-269B-48CA-8C83-F988181431D2}" presName="parentText" presStyleLbl="node1" presStyleIdx="0" presStyleCnt="1" custScaleX="118074" custScaleY="153360" custLinFactX="3112" custLinFactNeighborX="100000" custLinFactNeighborY="644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589E67-06FA-4849-AD26-F3D5DE0F4FEC}" type="pres">
      <dgm:prSet presAssocID="{791F16A9-269B-48CA-8C83-F988181431D2}" presName="negativeSpace" presStyleCnt="0"/>
      <dgm:spPr/>
    </dgm:pt>
    <dgm:pt modelId="{23137578-DDBB-4798-BC9E-684F3AFEB9CA}" type="pres">
      <dgm:prSet presAssocID="{791F16A9-269B-48CA-8C83-F988181431D2}" presName="childText" presStyleLbl="conFgAcc1" presStyleIdx="0" presStyleCnt="1" custLinFactNeighborY="-16937">
        <dgm:presLayoutVars>
          <dgm:bulletEnabled val="1"/>
        </dgm:presLayoutVars>
      </dgm:prSet>
      <dgm:spPr/>
    </dgm:pt>
  </dgm:ptLst>
  <dgm:cxnLst>
    <dgm:cxn modelId="{A169CE64-361C-4011-B23C-94F3E5E986E5}" type="presOf" srcId="{570EADC8-43A3-4D33-B6C7-B363A4C6498A}" destId="{75FDD14F-7D4C-4076-A55E-8B3BA3B12F6A}" srcOrd="0" destOrd="0" presId="urn:microsoft.com/office/officeart/2005/8/layout/list1"/>
    <dgm:cxn modelId="{BD7C5E94-CADB-46E1-BAD7-79E051DB2B47}" srcId="{570EADC8-43A3-4D33-B6C7-B363A4C6498A}" destId="{791F16A9-269B-48CA-8C83-F988181431D2}" srcOrd="0" destOrd="0" parTransId="{79216483-0984-44FE-A73C-F105F6EB40E0}" sibTransId="{B0085883-C870-4BE2-8A20-612087C96548}"/>
    <dgm:cxn modelId="{AC71CDB2-43B6-40F5-8CF0-F24A7F7FB325}" type="presOf" srcId="{791F16A9-269B-48CA-8C83-F988181431D2}" destId="{611582CF-54CE-4EA2-BFC6-77AC765E6A0D}" srcOrd="0" destOrd="0" presId="urn:microsoft.com/office/officeart/2005/8/layout/list1"/>
    <dgm:cxn modelId="{C281148A-A5A1-469A-893F-26C6464CFAEA}" type="presOf" srcId="{791F16A9-269B-48CA-8C83-F988181431D2}" destId="{772E6EE9-3314-42CC-8E6D-6A6568332298}" srcOrd="1" destOrd="0" presId="urn:microsoft.com/office/officeart/2005/8/layout/list1"/>
    <dgm:cxn modelId="{75884212-586C-44A6-8D73-1B02D406DA18}" type="presParOf" srcId="{75FDD14F-7D4C-4076-A55E-8B3BA3B12F6A}" destId="{8742FE66-D4A5-4D2A-96E0-AD67BD902FE7}" srcOrd="0" destOrd="0" presId="urn:microsoft.com/office/officeart/2005/8/layout/list1"/>
    <dgm:cxn modelId="{B6DF46A7-D2C6-48C1-81BE-2F0615C3881E}" type="presParOf" srcId="{8742FE66-D4A5-4D2A-96E0-AD67BD902FE7}" destId="{611582CF-54CE-4EA2-BFC6-77AC765E6A0D}" srcOrd="0" destOrd="0" presId="urn:microsoft.com/office/officeart/2005/8/layout/list1"/>
    <dgm:cxn modelId="{FAFB8870-7C6E-4DD7-B4C5-40D0FE9F1F5D}" type="presParOf" srcId="{8742FE66-D4A5-4D2A-96E0-AD67BD902FE7}" destId="{772E6EE9-3314-42CC-8E6D-6A6568332298}" srcOrd="1" destOrd="0" presId="urn:microsoft.com/office/officeart/2005/8/layout/list1"/>
    <dgm:cxn modelId="{97988217-B479-4F41-B96B-409912806A64}" type="presParOf" srcId="{75FDD14F-7D4C-4076-A55E-8B3BA3B12F6A}" destId="{C1589E67-06FA-4849-AD26-F3D5DE0F4FEC}" srcOrd="1" destOrd="0" presId="urn:microsoft.com/office/officeart/2005/8/layout/list1"/>
    <dgm:cxn modelId="{E7FE1A06-5F9F-4550-AE6F-25111AF171C8}" type="presParOf" srcId="{75FDD14F-7D4C-4076-A55E-8B3BA3B12F6A}" destId="{23137578-DDBB-4798-BC9E-684F3AFEB9CA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37578-DDBB-4798-BC9E-684F3AFEB9CA}">
      <dsp:nvSpPr>
        <dsp:cNvPr id="0" name=""/>
        <dsp:cNvSpPr/>
      </dsp:nvSpPr>
      <dsp:spPr>
        <a:xfrm>
          <a:off x="0" y="2304257"/>
          <a:ext cx="8358246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2E6EE9-3314-42CC-8E6D-6A6568332298}">
      <dsp:nvSpPr>
        <dsp:cNvPr id="0" name=""/>
        <dsp:cNvSpPr/>
      </dsp:nvSpPr>
      <dsp:spPr>
        <a:xfrm>
          <a:off x="1017900" y="1691142"/>
          <a:ext cx="6908240" cy="2897399"/>
        </a:xfrm>
        <a:prstGeom prst="roundRect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Вміння використовувати  інформаційно-комунікаційні технології – вимога сучасного життя .</a:t>
          </a:r>
          <a:endParaRPr lang="ru-RU" sz="3600" kern="120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9339" y="1832581"/>
        <a:ext cx="6625362" cy="2614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D8A82D-9E20-439E-B095-6C03D13B43F1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1EAAA-DBE8-46D3-A11E-5276C76A6D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38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91EAAA-DBE8-46D3-A11E-5276C76A6DBA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548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4F329-123E-41A0-BE29-7F5572F9A4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чт 06.02.20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4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00764" y="-986439"/>
            <a:ext cx="5793401" cy="8194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324125"/>
            <a:ext cx="8229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err="1" smtClean="0">
                <a:ln w="28575">
                  <a:solidFill>
                    <a:schemeClr val="tx1"/>
                  </a:solidFill>
                </a:ln>
                <a:solidFill>
                  <a:srgbClr val="00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Портфоліо</a:t>
            </a:r>
            <a:r>
              <a:rPr lang="uk-UA" sz="5400" b="1" cap="none" spc="0" dirty="0" smtClean="0">
                <a:ln w="28575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28575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2029" y="1142984"/>
            <a:ext cx="7964423" cy="3416320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uk-UA" sz="5400" b="1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ихователя</a:t>
            </a:r>
            <a:r>
              <a:rPr lang="uk-UA" sz="5400" b="1" cap="none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uk-UA" sz="5400" b="1" cap="none" spc="50" dirty="0" smtClean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uk-UA" sz="5400" b="1" spc="50" dirty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  <a:r>
              <a:rPr lang="uk-UA" sz="5400" b="1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рупи продовженого дня</a:t>
            </a:r>
            <a:endParaRPr lang="uk-UA" sz="5400" b="1" spc="5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uk-UA" sz="5400" b="1" cap="none" spc="50" dirty="0" err="1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Ладанської</a:t>
            </a:r>
            <a:r>
              <a:rPr lang="uk-UA" sz="5400" b="1" cap="none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гімназії </a:t>
            </a:r>
            <a:endParaRPr lang="uk-UA" sz="5400" b="1" cap="none" spc="50" dirty="0" smtClean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4181" y="3571876"/>
            <a:ext cx="52453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>
                  <a:solidFill>
                    <a:srgbClr val="000099"/>
                  </a:solidFill>
                </a:ln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Вірко</a:t>
            </a:r>
            <a:r>
              <a:rPr lang="uk-UA" sz="5400" b="1" dirty="0" smtClean="0">
                <a:ln w="1905">
                  <a:solidFill>
                    <a:srgbClr val="000099"/>
                  </a:solidFill>
                </a:ln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5400" b="1" cap="none" spc="0" dirty="0" smtClean="0">
                <a:ln w="1905">
                  <a:solidFill>
                    <a:srgbClr val="000099"/>
                  </a:solidFill>
                </a:ln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uk-UA" sz="5400" b="1" cap="none" spc="0" dirty="0" smtClean="0">
              <a:ln w="1905">
                <a:solidFill>
                  <a:srgbClr val="000099"/>
                </a:solidFill>
              </a:ln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5400" b="1" dirty="0" smtClean="0">
                <a:ln w="1905">
                  <a:solidFill>
                    <a:srgbClr val="000099"/>
                  </a:solidFill>
                </a:ln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Надії </a:t>
            </a:r>
            <a:r>
              <a:rPr lang="uk-UA" sz="5400" b="1" dirty="0" smtClean="0">
                <a:ln w="1905">
                  <a:solidFill>
                    <a:srgbClr val="000099"/>
                  </a:solidFill>
                </a:ln>
                <a:solidFill>
                  <a:srgbClr val="00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Василівни</a:t>
            </a:r>
            <a:endParaRPr lang="ru-RU" sz="5400" b="1" cap="none" spc="0" dirty="0">
              <a:ln w="1905">
                <a:solidFill>
                  <a:srgbClr val="000099"/>
                </a:solidFill>
              </a:ln>
              <a:solidFill>
                <a:srgbClr val="00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 rot="21146931">
            <a:off x="732859" y="1953160"/>
            <a:ext cx="3454036" cy="13837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Запрошую</a:t>
            </a:r>
            <a:r>
              <a:rPr kumimoji="0" lang="uk-UA" sz="4400" b="1" i="0" u="none" strike="noStrike" kern="1200" cap="none" spc="0" normalizeH="0" noProof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 Вас у свій маленький, але світ 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2030">
            <a:off x="4791963" y="830903"/>
            <a:ext cx="3543858" cy="4725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Вірко  </a:t>
            </a:r>
            <a:r>
              <a:rPr lang="uk-UA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Надія </a:t>
            </a:r>
            <a:r>
              <a:rPr lang="uk-UA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Василівна</a:t>
            </a:r>
            <a:endParaRPr lang="ru-RU" sz="4800" b="1" dirty="0" smtClean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Текст 3"/>
          <p:cNvSpPr>
            <a:spLocks noGrp="1"/>
          </p:cNvSpPr>
          <p:nvPr>
            <p:ph type="body" sz="half" idx="2"/>
          </p:nvPr>
        </p:nvSpPr>
        <p:spPr>
          <a:xfrm>
            <a:off x="4572000" y="1428750"/>
            <a:ext cx="4357718" cy="4972050"/>
          </a:xfrm>
          <a:solidFill>
            <a:schemeClr val="accent6">
              <a:lumMod val="20000"/>
              <a:lumOff val="80000"/>
              <a:alpha val="58000"/>
            </a:schemeClr>
          </a:solidFill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Народилася 26.02.1972 року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Навчалася у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Ладанській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середній школі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Закінчила Прилуцьке педагогічне училище,  Чернігівський державний педагогічний інститут ім. Т.Г. Шевченка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Педагогічний стаж 18 років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Спеціаліст ІІ категорії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34" y="1357290"/>
            <a:ext cx="3454065" cy="45811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51247" y="311831"/>
            <a:ext cx="3486742" cy="4824536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CC0066"/>
                </a:solidFill>
              </a:rPr>
              <a:t>Життєве</a:t>
            </a: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CC0066"/>
                </a:solidFill>
              </a:rPr>
              <a:t> 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CC0066"/>
                </a:solidFill>
              </a:rPr>
              <a:t>кредо</a:t>
            </a: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CC0066"/>
                </a:solidFill>
              </a:rPr>
              <a:t> </a:t>
            </a:r>
            <a:endParaRPr lang="ru-RU" b="1" dirty="0">
              <a:ln>
                <a:solidFill>
                  <a:schemeClr val="bg2"/>
                </a:solidFill>
              </a:ln>
              <a:solidFill>
                <a:srgbClr val="CC0066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713181" y="1280054"/>
            <a:ext cx="4362875" cy="25809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“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Любити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життя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і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цінувати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кожну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його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хвилину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ru-RU" b="1" dirty="0" smtClean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Нести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радість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. У книгах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шукати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істину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, у людях – </a:t>
            </a:r>
            <a:r>
              <a:rPr lang="ru-RU" b="1" dirty="0" err="1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мудрість</a:t>
            </a:r>
            <a:r>
              <a:rPr lang="ru-RU" b="1" dirty="0">
                <a:ln w="12700" cmpd="sng">
                  <a:solidFill>
                    <a:srgbClr val="CC0066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.”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57174"/>
            <a:ext cx="8229600" cy="1143000"/>
          </a:xfrm>
        </p:spPr>
        <p:txBody>
          <a:bodyPr>
            <a:normAutofit/>
          </a:bodyPr>
          <a:lstStyle/>
          <a:p>
            <a:r>
              <a:rPr lang="uk-UA" sz="4800" b="1" i="1" dirty="0" smtClean="0">
                <a:ln w="28575">
                  <a:solidFill>
                    <a:srgbClr val="7030A0"/>
                  </a:solidFill>
                </a:ln>
                <a:solidFill>
                  <a:srgbClr val="0070C0"/>
                </a:solidFill>
              </a:rPr>
              <a:t>Педагогічне кредо</a:t>
            </a:r>
            <a:endParaRPr lang="uk-UA" sz="4800" b="1" i="1" dirty="0">
              <a:ln w="28575">
                <a:solidFill>
                  <a:srgbClr val="7030A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Горизонтальный свиток 6"/>
          <p:cNvSpPr>
            <a:spLocks noChangeArrowheads="1"/>
          </p:cNvSpPr>
          <p:nvPr/>
        </p:nvSpPr>
        <p:spPr bwMode="auto">
          <a:xfrm>
            <a:off x="4716016" y="1844824"/>
            <a:ext cx="4258916" cy="3643338"/>
          </a:xfrm>
          <a:prstGeom prst="horizontalScroll">
            <a:avLst>
              <a:gd name="adj" fmla="val 12500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uk-UA" sz="2000" b="1" i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2000" b="1" i="1" dirty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Люби </a:t>
            </a:r>
            <a:r>
              <a:rPr lang="ru-RU" sz="36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вір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6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, знай, </a:t>
            </a:r>
            <a:r>
              <a:rPr lang="ru-RU" sz="36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розумій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36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i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endParaRPr lang="ru-RU" sz="2000" b="1" i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4385" y="571603"/>
            <a:ext cx="3690437" cy="52201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586" y="1309881"/>
            <a:ext cx="2787774" cy="37170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72400" cy="1362075"/>
          </a:xfrm>
        </p:spPr>
        <p:txBody>
          <a:bodyPr/>
          <a:lstStyle/>
          <a:p>
            <a:pPr algn="ctr"/>
            <a:r>
              <a:rPr lang="uk-UA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Моя педагогічна філософія</a:t>
            </a:r>
            <a:endParaRPr lang="ru-RU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2060848"/>
            <a:ext cx="8242175" cy="3456383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Розвивати, навчати, виховувати одночасно.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Максимально враховувати індивідуальні здібності учня.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Створювати позитивний мікроклімат.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Всебічно розвивати творчі здібності дітей.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Формувати </a:t>
            </a:r>
            <a:r>
              <a:rPr lang="uk-UA" sz="2600" dirty="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свідому, </a:t>
            </a:r>
            <a:r>
              <a:rPr lang="uk-UA" sz="2600" dirty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активну особистість та громадянина своєї країни</a:t>
            </a:r>
            <a:r>
              <a:rPr lang="uk-UA" sz="2600" dirty="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uk-UA" b="1" i="1" dirty="0"/>
          </a:p>
          <a:p>
            <a:pPr algn="ctr"/>
            <a:r>
              <a:rPr lang="uk-UA" sz="3200" b="1" i="1" dirty="0">
                <a:ln>
                  <a:solidFill>
                    <a:srgbClr val="FF0000"/>
                  </a:solidFill>
                </a:ln>
                <a:solidFill>
                  <a:schemeClr val="accent2"/>
                </a:solidFill>
              </a:rPr>
              <a:t>Учень – це не посудина, яку потрібно заповнити, учень – факел, який треба запалити.</a:t>
            </a:r>
            <a:endParaRPr lang="ru-RU" sz="3200" dirty="0">
              <a:ln>
                <a:solidFill>
                  <a:srgbClr val="FF0000"/>
                </a:solidFill>
              </a:ln>
              <a:solidFill>
                <a:schemeClr val="accent2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4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332656"/>
            <a:ext cx="3810000" cy="4530725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«</a:t>
            </a: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Діти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, як </a:t>
            </a: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квіти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. </a:t>
            </a:r>
          </a:p>
          <a:p>
            <a:pPr marL="0" indent="0">
              <a:buNone/>
            </a:pP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Доторкнись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до </a:t>
            </a: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кожної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з них –</a:t>
            </a:r>
          </a:p>
          <a:p>
            <a:pPr marL="0" indent="0">
              <a:buNone/>
            </a:pP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і вона </a:t>
            </a: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задзвенить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, </a:t>
            </a:r>
          </a:p>
          <a:p>
            <a:pPr marL="0" indent="0">
              <a:buNone/>
            </a:pP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і </a:t>
            </a:r>
            <a:r>
              <a:rPr lang="ru-RU" b="1" dirty="0" err="1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розсиплеться</a:t>
            </a: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аромат, </a:t>
            </a:r>
          </a:p>
          <a:p>
            <a:pPr marL="0" indent="0">
              <a:buNone/>
            </a:pPr>
            <a:r>
              <a:rPr lang="ru-RU" b="1" dirty="0">
                <a:ln w="12700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не схожий один на одного».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678" y="395887"/>
            <a:ext cx="2544533" cy="29587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490945"/>
            <a:ext cx="3659828" cy="274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15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214313"/>
            <a:ext cx="7772400" cy="1333500"/>
          </a:xfrm>
          <a:noFill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dirty="0" smtClean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Тема</a:t>
            </a:r>
            <a:r>
              <a:rPr lang="uk-UA" sz="5400" b="1" dirty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uk-UA" sz="5400" b="1" dirty="0" smtClean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uk-UA" sz="5400" b="1" dirty="0" smtClean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sz="5400" b="1" dirty="0" smtClean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над </a:t>
            </a:r>
            <a:r>
              <a:rPr lang="uk-UA" sz="5400" b="1" dirty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якою </a:t>
            </a:r>
            <a:r>
              <a:rPr lang="uk-UA" sz="5400" b="1" dirty="0" smtClean="0">
                <a:ln w="19050">
                  <a:solidFill>
                    <a:srgbClr val="FF66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працюю:</a:t>
            </a:r>
            <a:endParaRPr lang="ru-RU" sz="5400" b="1" dirty="0">
              <a:ln w="19050">
                <a:solidFill>
                  <a:srgbClr val="FF66FF"/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1886613"/>
            <a:ext cx="727280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Використання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інформаційно-комунікаційних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технологій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на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основі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особистісно-орієнтованого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навчання</a:t>
            </a:r>
            <a:r>
              <a:rPr lang="ru-RU" sz="3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497" y="3663670"/>
            <a:ext cx="2915816" cy="21868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649978"/>
            <a:ext cx="2880320" cy="21602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72400" cy="928694"/>
          </a:xfrm>
        </p:spPr>
        <p:txBody>
          <a:bodyPr/>
          <a:lstStyle/>
          <a:p>
            <a:pPr algn="ctr"/>
            <a:r>
              <a:rPr lang="uk-UA" cap="none" dirty="0" smtClean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tx2"/>
                </a:solidFill>
              </a:rPr>
              <a:t>Актуальність проблеми</a:t>
            </a:r>
            <a:endParaRPr lang="ru-RU" cap="none" dirty="0">
              <a:ln w="22225">
                <a:solidFill>
                  <a:srgbClr val="00B0F0"/>
                </a:solidFill>
                <a:prstDash val="solid"/>
              </a:ln>
              <a:solidFill>
                <a:schemeClr val="tx2"/>
              </a:solidFill>
            </a:endParaRPr>
          </a:p>
        </p:txBody>
      </p:sp>
      <p:graphicFrame>
        <p:nvGraphicFramePr>
          <p:cNvPr id="5" name="Схема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2283923"/>
              </p:ext>
            </p:extLst>
          </p:nvPr>
        </p:nvGraphicFramePr>
        <p:xfrm>
          <a:off x="199940" y="116632"/>
          <a:ext cx="8358246" cy="4588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217352348nLiNn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4657" y="1340768"/>
            <a:ext cx="2214578" cy="3384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" y="39888"/>
            <a:ext cx="8229600" cy="1143000"/>
          </a:xfrm>
        </p:spPr>
        <p:txBody>
          <a:bodyPr/>
          <a:lstStyle/>
          <a:p>
            <a:r>
              <a:rPr lang="uk-UA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Напрямки роботи</a:t>
            </a:r>
            <a:endParaRPr lang="ru-RU" b="1" dirty="0">
              <a:ln w="12700" cmpd="sng">
                <a:solidFill>
                  <a:srgbClr val="7030A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Облако 5"/>
          <p:cNvSpPr>
            <a:spLocks noChangeArrowheads="1"/>
          </p:cNvSpPr>
          <p:nvPr/>
        </p:nvSpPr>
        <p:spPr bwMode="auto">
          <a:xfrm>
            <a:off x="214282" y="1134616"/>
            <a:ext cx="3363914" cy="2382166"/>
          </a:xfrm>
          <a:custGeom>
            <a:avLst/>
            <a:gdLst>
              <a:gd name="T0" fmla="*/ 2569607 w 43200"/>
              <a:gd name="T1" fmla="*/ 642938 h 43200"/>
              <a:gd name="T2" fmla="*/ 1285875 w 43200"/>
              <a:gd name="T3" fmla="*/ 1284506 h 43200"/>
              <a:gd name="T4" fmla="*/ 7977 w 43200"/>
              <a:gd name="T5" fmla="*/ 642938 h 43200"/>
              <a:gd name="T6" fmla="*/ 1285875 w 43200"/>
              <a:gd name="T7" fmla="*/ 73521 h 432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4 w 43200"/>
              <a:gd name="T13" fmla="*/ 6524 h 43200"/>
              <a:gd name="T14" fmla="*/ 34174 w 43200"/>
              <a:gd name="T15" fmla="*/ 34674 h 43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3200" h="43200">
                <a:moveTo>
                  <a:pt x="3900" y="14370"/>
                </a:moveTo>
                <a:lnTo>
                  <a:pt x="3899" y="14370"/>
                </a:lnTo>
                <a:cubicBezTo>
                  <a:pt x="3858" y="13959"/>
                  <a:pt x="3838" y="13545"/>
                  <a:pt x="3838" y="13131"/>
                </a:cubicBezTo>
                <a:cubicBezTo>
                  <a:pt x="3838" y="8055"/>
                  <a:pt x="6861" y="3941"/>
                  <a:pt x="10591" y="3941"/>
                </a:cubicBezTo>
                <a:cubicBezTo>
                  <a:pt x="11791" y="3940"/>
                  <a:pt x="12969" y="4376"/>
                  <a:pt x="14005" y="5201"/>
                </a:cubicBezTo>
                <a:lnTo>
                  <a:pt x="14005" y="5202"/>
                </a:lnTo>
                <a:cubicBezTo>
                  <a:pt x="14930" y="2828"/>
                  <a:pt x="16742" y="1343"/>
                  <a:pt x="18715" y="1344"/>
                </a:cubicBezTo>
                <a:cubicBezTo>
                  <a:pt x="20114" y="1344"/>
                  <a:pt x="21458" y="2093"/>
                  <a:pt x="22456" y="3431"/>
                </a:cubicBezTo>
                <a:lnTo>
                  <a:pt x="22456" y="3432"/>
                </a:lnTo>
                <a:cubicBezTo>
                  <a:pt x="23194" y="1415"/>
                  <a:pt x="24707" y="140"/>
                  <a:pt x="26362" y="141"/>
                </a:cubicBezTo>
                <a:cubicBezTo>
                  <a:pt x="27723" y="141"/>
                  <a:pt x="29007" y="1006"/>
                  <a:pt x="29832" y="2481"/>
                </a:cubicBezTo>
                <a:lnTo>
                  <a:pt x="29832" y="2480"/>
                </a:lnTo>
                <a:cubicBezTo>
                  <a:pt x="30755" y="1002"/>
                  <a:pt x="32110" y="149"/>
                  <a:pt x="33538" y="150"/>
                </a:cubicBezTo>
                <a:cubicBezTo>
                  <a:pt x="35888" y="150"/>
                  <a:pt x="37901" y="2435"/>
                  <a:pt x="38318" y="5575"/>
                </a:cubicBezTo>
                <a:lnTo>
                  <a:pt x="38317" y="5576"/>
                </a:lnTo>
                <a:cubicBezTo>
                  <a:pt x="40639" y="6438"/>
                  <a:pt x="42250" y="9313"/>
                  <a:pt x="42250" y="12594"/>
                </a:cubicBezTo>
                <a:cubicBezTo>
                  <a:pt x="42250" y="13579"/>
                  <a:pt x="42103" y="14554"/>
                  <a:pt x="41818" y="15460"/>
                </a:cubicBezTo>
                <a:lnTo>
                  <a:pt x="41818" y="15459"/>
                </a:lnTo>
                <a:cubicBezTo>
                  <a:pt x="42727" y="17070"/>
                  <a:pt x="43220" y="19044"/>
                  <a:pt x="43220" y="21076"/>
                </a:cubicBezTo>
                <a:cubicBezTo>
                  <a:pt x="43220" y="25663"/>
                  <a:pt x="40741" y="29553"/>
                  <a:pt x="37404" y="30203"/>
                </a:cubicBezTo>
                <a:lnTo>
                  <a:pt x="37403" y="30202"/>
                </a:lnTo>
                <a:cubicBezTo>
                  <a:pt x="37378" y="34523"/>
                  <a:pt x="34795" y="38006"/>
                  <a:pt x="31619" y="38007"/>
                </a:cubicBezTo>
                <a:cubicBezTo>
                  <a:pt x="30535" y="38007"/>
                  <a:pt x="29474" y="37593"/>
                  <a:pt x="28555" y="36813"/>
                </a:cubicBezTo>
                <a:lnTo>
                  <a:pt x="28556" y="36813"/>
                </a:lnTo>
                <a:cubicBezTo>
                  <a:pt x="27694" y="40699"/>
                  <a:pt x="25069" y="43357"/>
                  <a:pt x="22094" y="43358"/>
                </a:cubicBezTo>
                <a:cubicBezTo>
                  <a:pt x="19839" y="43358"/>
                  <a:pt x="17733" y="41821"/>
                  <a:pt x="16480" y="39263"/>
                </a:cubicBezTo>
                <a:lnTo>
                  <a:pt x="16480" y="39264"/>
                </a:lnTo>
                <a:cubicBezTo>
                  <a:pt x="15279" y="40250"/>
                  <a:pt x="13904" y="40770"/>
                  <a:pt x="12503" y="40771"/>
                </a:cubicBezTo>
                <a:cubicBezTo>
                  <a:pt x="9735" y="40771"/>
                  <a:pt x="7180" y="38748"/>
                  <a:pt x="5804" y="35469"/>
                </a:cubicBezTo>
                <a:lnTo>
                  <a:pt x="5803" y="35469"/>
                </a:lnTo>
                <a:cubicBezTo>
                  <a:pt x="5635" y="35496"/>
                  <a:pt x="5465" y="35509"/>
                  <a:pt x="5296" y="35510"/>
                </a:cubicBezTo>
                <a:cubicBezTo>
                  <a:pt x="2888" y="35510"/>
                  <a:pt x="936" y="32860"/>
                  <a:pt x="936" y="29592"/>
                </a:cubicBezTo>
                <a:cubicBezTo>
                  <a:pt x="935" y="28090"/>
                  <a:pt x="1356" y="26644"/>
                  <a:pt x="2112" y="25547"/>
                </a:cubicBezTo>
                <a:lnTo>
                  <a:pt x="2113" y="25547"/>
                </a:lnTo>
                <a:cubicBezTo>
                  <a:pt x="781" y="24481"/>
                  <a:pt x="-36" y="22528"/>
                  <a:pt x="-36" y="20418"/>
                </a:cubicBezTo>
                <a:cubicBezTo>
                  <a:pt x="-37" y="17370"/>
                  <a:pt x="1647" y="14817"/>
                  <a:pt x="3863" y="14504"/>
                </a:cubicBezTo>
                <a:close/>
              </a:path>
              <a:path w="43200" h="43200" fill="none">
                <a:moveTo>
                  <a:pt x="4693" y="26177"/>
                </a:moveTo>
                <a:lnTo>
                  <a:pt x="4693" y="26177"/>
                </a:lnTo>
                <a:cubicBezTo>
                  <a:pt x="4580" y="26189"/>
                  <a:pt x="4468" y="26194"/>
                  <a:pt x="4356" y="26195"/>
                </a:cubicBezTo>
                <a:cubicBezTo>
                  <a:pt x="3584" y="26195"/>
                  <a:pt x="2826" y="25913"/>
                  <a:pt x="2160" y="25379"/>
                </a:cubicBezTo>
                <a:moveTo>
                  <a:pt x="6928" y="34899"/>
                </a:moveTo>
                <a:lnTo>
                  <a:pt x="6927" y="34898"/>
                </a:lnTo>
                <a:cubicBezTo>
                  <a:pt x="6572" y="35091"/>
                  <a:pt x="6200" y="35219"/>
                  <a:pt x="5820" y="35280"/>
                </a:cubicBezTo>
                <a:moveTo>
                  <a:pt x="16478" y="39090"/>
                </a:moveTo>
                <a:lnTo>
                  <a:pt x="16477" y="39090"/>
                </a:lnTo>
                <a:cubicBezTo>
                  <a:pt x="16210" y="38544"/>
                  <a:pt x="15986" y="37960"/>
                  <a:pt x="15809" y="37350"/>
                </a:cubicBezTo>
                <a:moveTo>
                  <a:pt x="28827" y="34751"/>
                </a:moveTo>
                <a:lnTo>
                  <a:pt x="28826" y="34750"/>
                </a:lnTo>
                <a:cubicBezTo>
                  <a:pt x="28787" y="35398"/>
                  <a:pt x="28698" y="36038"/>
                  <a:pt x="28560" y="36660"/>
                </a:cubicBezTo>
                <a:moveTo>
                  <a:pt x="34129" y="22954"/>
                </a:moveTo>
                <a:lnTo>
                  <a:pt x="34128" y="22954"/>
                </a:lnTo>
                <a:cubicBezTo>
                  <a:pt x="36118" y="24271"/>
                  <a:pt x="37381" y="27017"/>
                  <a:pt x="37381" y="30027"/>
                </a:cubicBezTo>
                <a:cubicBezTo>
                  <a:pt x="37381" y="30048"/>
                  <a:pt x="37380" y="30069"/>
                  <a:pt x="37380" y="30090"/>
                </a:cubicBezTo>
                <a:moveTo>
                  <a:pt x="41798" y="15354"/>
                </a:moveTo>
                <a:lnTo>
                  <a:pt x="41798" y="15354"/>
                </a:ln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lnTo>
                  <a:pt x="38324" y="5425"/>
                </a:lnTo>
                <a:cubicBezTo>
                  <a:pt x="38375" y="5811"/>
                  <a:pt x="38401" y="6202"/>
                  <a:pt x="38401" y="6595"/>
                </a:cubicBezTo>
                <a:cubicBezTo>
                  <a:pt x="38401" y="6626"/>
                  <a:pt x="38400" y="6658"/>
                  <a:pt x="38400" y="6690"/>
                </a:cubicBezTo>
                <a:moveTo>
                  <a:pt x="29078" y="3952"/>
                </a:moveTo>
                <a:lnTo>
                  <a:pt x="29078" y="3952"/>
                </a:lnTo>
                <a:cubicBezTo>
                  <a:pt x="29266" y="3369"/>
                  <a:pt x="29516" y="2826"/>
                  <a:pt x="29820" y="2340"/>
                </a:cubicBezTo>
                <a:moveTo>
                  <a:pt x="22141" y="4720"/>
                </a:moveTo>
                <a:lnTo>
                  <a:pt x="22140" y="4719"/>
                </a:lnTo>
                <a:cubicBezTo>
                  <a:pt x="22217" y="4238"/>
                  <a:pt x="22338" y="3771"/>
                  <a:pt x="22500" y="3330"/>
                </a:cubicBezTo>
                <a:moveTo>
                  <a:pt x="14000" y="5192"/>
                </a:moveTo>
                <a:lnTo>
                  <a:pt x="14000" y="5191"/>
                </a:lnTo>
                <a:cubicBezTo>
                  <a:pt x="14471" y="5568"/>
                  <a:pt x="14908" y="6020"/>
                  <a:pt x="15299" y="6540"/>
                </a:cubicBezTo>
                <a:moveTo>
                  <a:pt x="4127" y="15789"/>
                </a:moveTo>
                <a:lnTo>
                  <a:pt x="4127" y="15788"/>
                </a:lnTo>
                <a:cubicBezTo>
                  <a:pt x="4024" y="15324"/>
                  <a:pt x="3948" y="14850"/>
                  <a:pt x="3900" y="14369"/>
                </a:cubicBezTo>
              </a:path>
            </a:pathLst>
          </a:custGeom>
          <a:solidFill>
            <a:srgbClr val="9966FF"/>
          </a:solidFill>
          <a:ln w="38100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2200" b="1" dirty="0" smtClean="0"/>
              <a:t>Розвивати творчі здібності</a:t>
            </a:r>
            <a:endParaRPr lang="ru-RU" sz="2200" b="1" dirty="0"/>
          </a:p>
        </p:txBody>
      </p:sp>
      <p:sp>
        <p:nvSpPr>
          <p:cNvPr id="5" name="Облако 4"/>
          <p:cNvSpPr/>
          <p:nvPr/>
        </p:nvSpPr>
        <p:spPr>
          <a:xfrm>
            <a:off x="5072066" y="1134615"/>
            <a:ext cx="3857652" cy="2294385"/>
          </a:xfrm>
          <a:prstGeom prst="cloud">
            <a:avLst/>
          </a:prstGeom>
          <a:solidFill>
            <a:srgbClr val="FFFF0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k-UA" sz="2200" b="1" dirty="0" smtClean="0">
                <a:solidFill>
                  <a:schemeClr val="tx1"/>
                </a:solidFill>
                <a:latin typeface="Arial" charset="0"/>
              </a:rPr>
              <a:t>Впроваджувати інноваційні методи навчання та виховання</a:t>
            </a:r>
            <a:endParaRPr lang="ru-RU" sz="22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" name="Облако 5"/>
          <p:cNvSpPr>
            <a:spLocks noChangeArrowheads="1"/>
          </p:cNvSpPr>
          <p:nvPr/>
        </p:nvSpPr>
        <p:spPr bwMode="auto">
          <a:xfrm>
            <a:off x="4860032" y="3857628"/>
            <a:ext cx="3960440" cy="2235668"/>
          </a:xfrm>
          <a:custGeom>
            <a:avLst/>
            <a:gdLst>
              <a:gd name="T0" fmla="*/ 2569607 w 43200"/>
              <a:gd name="T1" fmla="*/ 642938 h 43200"/>
              <a:gd name="T2" fmla="*/ 1285875 w 43200"/>
              <a:gd name="T3" fmla="*/ 1284506 h 43200"/>
              <a:gd name="T4" fmla="*/ 7977 w 43200"/>
              <a:gd name="T5" fmla="*/ 642938 h 43200"/>
              <a:gd name="T6" fmla="*/ 1285875 w 43200"/>
              <a:gd name="T7" fmla="*/ 73521 h 432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4 w 43200"/>
              <a:gd name="T13" fmla="*/ 6524 h 43200"/>
              <a:gd name="T14" fmla="*/ 34174 w 43200"/>
              <a:gd name="T15" fmla="*/ 34674 h 43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3200" h="43200">
                <a:moveTo>
                  <a:pt x="3900" y="14370"/>
                </a:moveTo>
                <a:lnTo>
                  <a:pt x="3899" y="14370"/>
                </a:lnTo>
                <a:cubicBezTo>
                  <a:pt x="3858" y="13959"/>
                  <a:pt x="3838" y="13545"/>
                  <a:pt x="3838" y="13131"/>
                </a:cubicBezTo>
                <a:cubicBezTo>
                  <a:pt x="3838" y="8055"/>
                  <a:pt x="6861" y="3941"/>
                  <a:pt x="10591" y="3941"/>
                </a:cubicBezTo>
                <a:cubicBezTo>
                  <a:pt x="11791" y="3940"/>
                  <a:pt x="12969" y="4376"/>
                  <a:pt x="14005" y="5201"/>
                </a:cubicBezTo>
                <a:lnTo>
                  <a:pt x="14005" y="5202"/>
                </a:lnTo>
                <a:cubicBezTo>
                  <a:pt x="14930" y="2828"/>
                  <a:pt x="16742" y="1343"/>
                  <a:pt x="18715" y="1344"/>
                </a:cubicBezTo>
                <a:cubicBezTo>
                  <a:pt x="20114" y="1344"/>
                  <a:pt x="21458" y="2093"/>
                  <a:pt x="22456" y="3431"/>
                </a:cubicBezTo>
                <a:lnTo>
                  <a:pt x="22456" y="3432"/>
                </a:lnTo>
                <a:cubicBezTo>
                  <a:pt x="23194" y="1415"/>
                  <a:pt x="24707" y="140"/>
                  <a:pt x="26362" y="141"/>
                </a:cubicBezTo>
                <a:cubicBezTo>
                  <a:pt x="27723" y="141"/>
                  <a:pt x="29007" y="1006"/>
                  <a:pt x="29832" y="2481"/>
                </a:cubicBezTo>
                <a:lnTo>
                  <a:pt x="29832" y="2480"/>
                </a:lnTo>
                <a:cubicBezTo>
                  <a:pt x="30755" y="1002"/>
                  <a:pt x="32110" y="149"/>
                  <a:pt x="33538" y="150"/>
                </a:cubicBezTo>
                <a:cubicBezTo>
                  <a:pt x="35888" y="150"/>
                  <a:pt x="37901" y="2435"/>
                  <a:pt x="38318" y="5575"/>
                </a:cubicBezTo>
                <a:lnTo>
                  <a:pt x="38317" y="5576"/>
                </a:lnTo>
                <a:cubicBezTo>
                  <a:pt x="40639" y="6438"/>
                  <a:pt x="42250" y="9313"/>
                  <a:pt x="42250" y="12594"/>
                </a:cubicBezTo>
                <a:cubicBezTo>
                  <a:pt x="42250" y="13579"/>
                  <a:pt x="42103" y="14554"/>
                  <a:pt x="41818" y="15460"/>
                </a:cubicBezTo>
                <a:lnTo>
                  <a:pt x="41818" y="15459"/>
                </a:lnTo>
                <a:cubicBezTo>
                  <a:pt x="42727" y="17070"/>
                  <a:pt x="43220" y="19044"/>
                  <a:pt x="43220" y="21076"/>
                </a:cubicBezTo>
                <a:cubicBezTo>
                  <a:pt x="43220" y="25663"/>
                  <a:pt x="40741" y="29553"/>
                  <a:pt x="37404" y="30203"/>
                </a:cubicBezTo>
                <a:lnTo>
                  <a:pt x="37403" y="30202"/>
                </a:lnTo>
                <a:cubicBezTo>
                  <a:pt x="37378" y="34523"/>
                  <a:pt x="34795" y="38006"/>
                  <a:pt x="31619" y="38007"/>
                </a:cubicBezTo>
                <a:cubicBezTo>
                  <a:pt x="30535" y="38007"/>
                  <a:pt x="29474" y="37593"/>
                  <a:pt x="28555" y="36813"/>
                </a:cubicBezTo>
                <a:lnTo>
                  <a:pt x="28556" y="36813"/>
                </a:lnTo>
                <a:cubicBezTo>
                  <a:pt x="27694" y="40699"/>
                  <a:pt x="25069" y="43357"/>
                  <a:pt x="22094" y="43358"/>
                </a:cubicBezTo>
                <a:cubicBezTo>
                  <a:pt x="19839" y="43358"/>
                  <a:pt x="17733" y="41821"/>
                  <a:pt x="16480" y="39263"/>
                </a:cubicBezTo>
                <a:lnTo>
                  <a:pt x="16480" y="39264"/>
                </a:lnTo>
                <a:cubicBezTo>
                  <a:pt x="15279" y="40250"/>
                  <a:pt x="13904" y="40770"/>
                  <a:pt x="12503" y="40771"/>
                </a:cubicBezTo>
                <a:cubicBezTo>
                  <a:pt x="9735" y="40771"/>
                  <a:pt x="7180" y="38748"/>
                  <a:pt x="5804" y="35469"/>
                </a:cubicBezTo>
                <a:lnTo>
                  <a:pt x="5803" y="35469"/>
                </a:lnTo>
                <a:cubicBezTo>
                  <a:pt x="5635" y="35496"/>
                  <a:pt x="5465" y="35509"/>
                  <a:pt x="5296" y="35510"/>
                </a:cubicBezTo>
                <a:cubicBezTo>
                  <a:pt x="2888" y="35510"/>
                  <a:pt x="936" y="32860"/>
                  <a:pt x="936" y="29592"/>
                </a:cubicBezTo>
                <a:cubicBezTo>
                  <a:pt x="935" y="28090"/>
                  <a:pt x="1356" y="26644"/>
                  <a:pt x="2112" y="25547"/>
                </a:cubicBezTo>
                <a:lnTo>
                  <a:pt x="2113" y="25547"/>
                </a:lnTo>
                <a:cubicBezTo>
                  <a:pt x="781" y="24481"/>
                  <a:pt x="-36" y="22528"/>
                  <a:pt x="-36" y="20418"/>
                </a:cubicBezTo>
                <a:cubicBezTo>
                  <a:pt x="-37" y="17370"/>
                  <a:pt x="1647" y="14817"/>
                  <a:pt x="3863" y="14504"/>
                </a:cubicBezTo>
                <a:close/>
              </a:path>
              <a:path w="43200" h="43200" fill="none">
                <a:moveTo>
                  <a:pt x="4693" y="26177"/>
                </a:moveTo>
                <a:lnTo>
                  <a:pt x="4693" y="26177"/>
                </a:lnTo>
                <a:cubicBezTo>
                  <a:pt x="4580" y="26189"/>
                  <a:pt x="4468" y="26194"/>
                  <a:pt x="4356" y="26195"/>
                </a:cubicBezTo>
                <a:cubicBezTo>
                  <a:pt x="3584" y="26195"/>
                  <a:pt x="2826" y="25913"/>
                  <a:pt x="2160" y="25379"/>
                </a:cubicBezTo>
                <a:moveTo>
                  <a:pt x="6928" y="34899"/>
                </a:moveTo>
                <a:lnTo>
                  <a:pt x="6927" y="34898"/>
                </a:lnTo>
                <a:cubicBezTo>
                  <a:pt x="6572" y="35091"/>
                  <a:pt x="6200" y="35219"/>
                  <a:pt x="5820" y="35280"/>
                </a:cubicBezTo>
                <a:moveTo>
                  <a:pt x="16478" y="39090"/>
                </a:moveTo>
                <a:lnTo>
                  <a:pt x="16477" y="39090"/>
                </a:lnTo>
                <a:cubicBezTo>
                  <a:pt x="16210" y="38544"/>
                  <a:pt x="15986" y="37960"/>
                  <a:pt x="15809" y="37350"/>
                </a:cubicBezTo>
                <a:moveTo>
                  <a:pt x="28827" y="34751"/>
                </a:moveTo>
                <a:lnTo>
                  <a:pt x="28826" y="34750"/>
                </a:lnTo>
                <a:cubicBezTo>
                  <a:pt x="28787" y="35398"/>
                  <a:pt x="28698" y="36038"/>
                  <a:pt x="28560" y="36660"/>
                </a:cubicBezTo>
                <a:moveTo>
                  <a:pt x="34129" y="22954"/>
                </a:moveTo>
                <a:lnTo>
                  <a:pt x="34128" y="22954"/>
                </a:lnTo>
                <a:cubicBezTo>
                  <a:pt x="36118" y="24271"/>
                  <a:pt x="37381" y="27017"/>
                  <a:pt x="37381" y="30027"/>
                </a:cubicBezTo>
                <a:cubicBezTo>
                  <a:pt x="37381" y="30048"/>
                  <a:pt x="37380" y="30069"/>
                  <a:pt x="37380" y="30090"/>
                </a:cubicBezTo>
                <a:moveTo>
                  <a:pt x="41798" y="15354"/>
                </a:moveTo>
                <a:lnTo>
                  <a:pt x="41798" y="15354"/>
                </a:ln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lnTo>
                  <a:pt x="38324" y="5425"/>
                </a:lnTo>
                <a:cubicBezTo>
                  <a:pt x="38375" y="5811"/>
                  <a:pt x="38401" y="6202"/>
                  <a:pt x="38401" y="6595"/>
                </a:cubicBezTo>
                <a:cubicBezTo>
                  <a:pt x="38401" y="6626"/>
                  <a:pt x="38400" y="6658"/>
                  <a:pt x="38400" y="6690"/>
                </a:cubicBezTo>
                <a:moveTo>
                  <a:pt x="29078" y="3952"/>
                </a:moveTo>
                <a:lnTo>
                  <a:pt x="29078" y="3952"/>
                </a:lnTo>
                <a:cubicBezTo>
                  <a:pt x="29266" y="3369"/>
                  <a:pt x="29516" y="2826"/>
                  <a:pt x="29820" y="2340"/>
                </a:cubicBezTo>
                <a:moveTo>
                  <a:pt x="22141" y="4720"/>
                </a:moveTo>
                <a:lnTo>
                  <a:pt x="22140" y="4719"/>
                </a:lnTo>
                <a:cubicBezTo>
                  <a:pt x="22217" y="4238"/>
                  <a:pt x="22338" y="3771"/>
                  <a:pt x="22500" y="3330"/>
                </a:cubicBezTo>
                <a:moveTo>
                  <a:pt x="14000" y="5192"/>
                </a:moveTo>
                <a:lnTo>
                  <a:pt x="14000" y="5191"/>
                </a:lnTo>
                <a:cubicBezTo>
                  <a:pt x="14471" y="5568"/>
                  <a:pt x="14908" y="6020"/>
                  <a:pt x="15299" y="6540"/>
                </a:cubicBezTo>
                <a:moveTo>
                  <a:pt x="4127" y="15789"/>
                </a:moveTo>
                <a:lnTo>
                  <a:pt x="4127" y="15788"/>
                </a:lnTo>
                <a:cubicBezTo>
                  <a:pt x="4024" y="15324"/>
                  <a:pt x="3948" y="14850"/>
                  <a:pt x="3900" y="14369"/>
                </a:cubicBezTo>
              </a:path>
            </a:pathLst>
          </a:custGeom>
          <a:solidFill>
            <a:srgbClr val="FF9900"/>
          </a:solidFill>
          <a:ln w="38100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2200" b="1" dirty="0" smtClean="0"/>
              <a:t>Здійснювати диференційований підхід до навчання</a:t>
            </a:r>
            <a:endParaRPr lang="ru-RU" sz="2200" b="1" dirty="0"/>
          </a:p>
        </p:txBody>
      </p:sp>
      <p:sp>
        <p:nvSpPr>
          <p:cNvPr id="8" name="Облако 5"/>
          <p:cNvSpPr>
            <a:spLocks noChangeArrowheads="1"/>
          </p:cNvSpPr>
          <p:nvPr/>
        </p:nvSpPr>
        <p:spPr bwMode="auto">
          <a:xfrm>
            <a:off x="357158" y="4063573"/>
            <a:ext cx="3513151" cy="2080071"/>
          </a:xfrm>
          <a:custGeom>
            <a:avLst/>
            <a:gdLst>
              <a:gd name="T0" fmla="*/ 2569607 w 43200"/>
              <a:gd name="T1" fmla="*/ 642938 h 43200"/>
              <a:gd name="T2" fmla="*/ 1285875 w 43200"/>
              <a:gd name="T3" fmla="*/ 1284506 h 43200"/>
              <a:gd name="T4" fmla="*/ 7977 w 43200"/>
              <a:gd name="T5" fmla="*/ 642938 h 43200"/>
              <a:gd name="T6" fmla="*/ 1285875 w 43200"/>
              <a:gd name="T7" fmla="*/ 73521 h 432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954 w 43200"/>
              <a:gd name="T13" fmla="*/ 6524 h 43200"/>
              <a:gd name="T14" fmla="*/ 34174 w 43200"/>
              <a:gd name="T15" fmla="*/ 34674 h 43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3200" h="43200">
                <a:moveTo>
                  <a:pt x="3900" y="14370"/>
                </a:moveTo>
                <a:lnTo>
                  <a:pt x="3899" y="14370"/>
                </a:lnTo>
                <a:cubicBezTo>
                  <a:pt x="3858" y="13959"/>
                  <a:pt x="3838" y="13545"/>
                  <a:pt x="3838" y="13131"/>
                </a:cubicBezTo>
                <a:cubicBezTo>
                  <a:pt x="3838" y="8055"/>
                  <a:pt x="6861" y="3941"/>
                  <a:pt x="10591" y="3941"/>
                </a:cubicBezTo>
                <a:cubicBezTo>
                  <a:pt x="11791" y="3940"/>
                  <a:pt x="12969" y="4376"/>
                  <a:pt x="14005" y="5201"/>
                </a:cubicBezTo>
                <a:lnTo>
                  <a:pt x="14005" y="5202"/>
                </a:lnTo>
                <a:cubicBezTo>
                  <a:pt x="14930" y="2828"/>
                  <a:pt x="16742" y="1343"/>
                  <a:pt x="18715" y="1344"/>
                </a:cubicBezTo>
                <a:cubicBezTo>
                  <a:pt x="20114" y="1344"/>
                  <a:pt x="21458" y="2093"/>
                  <a:pt x="22456" y="3431"/>
                </a:cubicBezTo>
                <a:lnTo>
                  <a:pt x="22456" y="3432"/>
                </a:lnTo>
                <a:cubicBezTo>
                  <a:pt x="23194" y="1415"/>
                  <a:pt x="24707" y="140"/>
                  <a:pt x="26362" y="141"/>
                </a:cubicBezTo>
                <a:cubicBezTo>
                  <a:pt x="27723" y="141"/>
                  <a:pt x="29007" y="1006"/>
                  <a:pt x="29832" y="2481"/>
                </a:cubicBezTo>
                <a:lnTo>
                  <a:pt x="29832" y="2480"/>
                </a:lnTo>
                <a:cubicBezTo>
                  <a:pt x="30755" y="1002"/>
                  <a:pt x="32110" y="149"/>
                  <a:pt x="33538" y="150"/>
                </a:cubicBezTo>
                <a:cubicBezTo>
                  <a:pt x="35888" y="150"/>
                  <a:pt x="37901" y="2435"/>
                  <a:pt x="38318" y="5575"/>
                </a:cubicBezTo>
                <a:lnTo>
                  <a:pt x="38317" y="5576"/>
                </a:lnTo>
                <a:cubicBezTo>
                  <a:pt x="40639" y="6438"/>
                  <a:pt x="42250" y="9313"/>
                  <a:pt x="42250" y="12594"/>
                </a:cubicBezTo>
                <a:cubicBezTo>
                  <a:pt x="42250" y="13579"/>
                  <a:pt x="42103" y="14554"/>
                  <a:pt x="41818" y="15460"/>
                </a:cubicBezTo>
                <a:lnTo>
                  <a:pt x="41818" y="15459"/>
                </a:lnTo>
                <a:cubicBezTo>
                  <a:pt x="42727" y="17070"/>
                  <a:pt x="43220" y="19044"/>
                  <a:pt x="43220" y="21076"/>
                </a:cubicBezTo>
                <a:cubicBezTo>
                  <a:pt x="43220" y="25663"/>
                  <a:pt x="40741" y="29553"/>
                  <a:pt x="37404" y="30203"/>
                </a:cubicBezTo>
                <a:lnTo>
                  <a:pt x="37403" y="30202"/>
                </a:lnTo>
                <a:cubicBezTo>
                  <a:pt x="37378" y="34523"/>
                  <a:pt x="34795" y="38006"/>
                  <a:pt x="31619" y="38007"/>
                </a:cubicBezTo>
                <a:cubicBezTo>
                  <a:pt x="30535" y="38007"/>
                  <a:pt x="29474" y="37593"/>
                  <a:pt x="28555" y="36813"/>
                </a:cubicBezTo>
                <a:lnTo>
                  <a:pt x="28556" y="36813"/>
                </a:lnTo>
                <a:cubicBezTo>
                  <a:pt x="27694" y="40699"/>
                  <a:pt x="25069" y="43357"/>
                  <a:pt x="22094" y="43358"/>
                </a:cubicBezTo>
                <a:cubicBezTo>
                  <a:pt x="19839" y="43358"/>
                  <a:pt x="17733" y="41821"/>
                  <a:pt x="16480" y="39263"/>
                </a:cubicBezTo>
                <a:lnTo>
                  <a:pt x="16480" y="39264"/>
                </a:lnTo>
                <a:cubicBezTo>
                  <a:pt x="15279" y="40250"/>
                  <a:pt x="13904" y="40770"/>
                  <a:pt x="12503" y="40771"/>
                </a:cubicBezTo>
                <a:cubicBezTo>
                  <a:pt x="9735" y="40771"/>
                  <a:pt x="7180" y="38748"/>
                  <a:pt x="5804" y="35469"/>
                </a:cubicBezTo>
                <a:lnTo>
                  <a:pt x="5803" y="35469"/>
                </a:lnTo>
                <a:cubicBezTo>
                  <a:pt x="5635" y="35496"/>
                  <a:pt x="5465" y="35509"/>
                  <a:pt x="5296" y="35510"/>
                </a:cubicBezTo>
                <a:cubicBezTo>
                  <a:pt x="2888" y="35510"/>
                  <a:pt x="936" y="32860"/>
                  <a:pt x="936" y="29592"/>
                </a:cubicBezTo>
                <a:cubicBezTo>
                  <a:pt x="935" y="28090"/>
                  <a:pt x="1356" y="26644"/>
                  <a:pt x="2112" y="25547"/>
                </a:cubicBezTo>
                <a:lnTo>
                  <a:pt x="2113" y="25547"/>
                </a:lnTo>
                <a:cubicBezTo>
                  <a:pt x="781" y="24481"/>
                  <a:pt x="-36" y="22528"/>
                  <a:pt x="-36" y="20418"/>
                </a:cubicBezTo>
                <a:cubicBezTo>
                  <a:pt x="-37" y="17370"/>
                  <a:pt x="1647" y="14817"/>
                  <a:pt x="3863" y="14504"/>
                </a:cubicBezTo>
                <a:close/>
              </a:path>
              <a:path w="43200" h="43200" fill="none">
                <a:moveTo>
                  <a:pt x="4693" y="26177"/>
                </a:moveTo>
                <a:lnTo>
                  <a:pt x="4693" y="26177"/>
                </a:lnTo>
                <a:cubicBezTo>
                  <a:pt x="4580" y="26189"/>
                  <a:pt x="4468" y="26194"/>
                  <a:pt x="4356" y="26195"/>
                </a:cubicBezTo>
                <a:cubicBezTo>
                  <a:pt x="3584" y="26195"/>
                  <a:pt x="2826" y="25913"/>
                  <a:pt x="2160" y="25379"/>
                </a:cubicBezTo>
                <a:moveTo>
                  <a:pt x="6928" y="34899"/>
                </a:moveTo>
                <a:lnTo>
                  <a:pt x="6927" y="34898"/>
                </a:lnTo>
                <a:cubicBezTo>
                  <a:pt x="6572" y="35091"/>
                  <a:pt x="6200" y="35219"/>
                  <a:pt x="5820" y="35280"/>
                </a:cubicBezTo>
                <a:moveTo>
                  <a:pt x="16478" y="39090"/>
                </a:moveTo>
                <a:lnTo>
                  <a:pt x="16477" y="39090"/>
                </a:lnTo>
                <a:cubicBezTo>
                  <a:pt x="16210" y="38544"/>
                  <a:pt x="15986" y="37960"/>
                  <a:pt x="15809" y="37350"/>
                </a:cubicBezTo>
                <a:moveTo>
                  <a:pt x="28827" y="34751"/>
                </a:moveTo>
                <a:lnTo>
                  <a:pt x="28826" y="34750"/>
                </a:lnTo>
                <a:cubicBezTo>
                  <a:pt x="28787" y="35398"/>
                  <a:pt x="28698" y="36038"/>
                  <a:pt x="28560" y="36660"/>
                </a:cubicBezTo>
                <a:moveTo>
                  <a:pt x="34129" y="22954"/>
                </a:moveTo>
                <a:lnTo>
                  <a:pt x="34128" y="22954"/>
                </a:lnTo>
                <a:cubicBezTo>
                  <a:pt x="36118" y="24271"/>
                  <a:pt x="37381" y="27017"/>
                  <a:pt x="37381" y="30027"/>
                </a:cubicBezTo>
                <a:cubicBezTo>
                  <a:pt x="37381" y="30048"/>
                  <a:pt x="37380" y="30069"/>
                  <a:pt x="37380" y="30090"/>
                </a:cubicBezTo>
                <a:moveTo>
                  <a:pt x="41798" y="15354"/>
                </a:moveTo>
                <a:lnTo>
                  <a:pt x="41798" y="15354"/>
                </a:ln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lnTo>
                  <a:pt x="38324" y="5425"/>
                </a:lnTo>
                <a:cubicBezTo>
                  <a:pt x="38375" y="5811"/>
                  <a:pt x="38401" y="6202"/>
                  <a:pt x="38401" y="6595"/>
                </a:cubicBezTo>
                <a:cubicBezTo>
                  <a:pt x="38401" y="6626"/>
                  <a:pt x="38400" y="6658"/>
                  <a:pt x="38400" y="6690"/>
                </a:cubicBezTo>
                <a:moveTo>
                  <a:pt x="29078" y="3952"/>
                </a:moveTo>
                <a:lnTo>
                  <a:pt x="29078" y="3952"/>
                </a:lnTo>
                <a:cubicBezTo>
                  <a:pt x="29266" y="3369"/>
                  <a:pt x="29516" y="2826"/>
                  <a:pt x="29820" y="2340"/>
                </a:cubicBezTo>
                <a:moveTo>
                  <a:pt x="22141" y="4720"/>
                </a:moveTo>
                <a:lnTo>
                  <a:pt x="22140" y="4719"/>
                </a:lnTo>
                <a:cubicBezTo>
                  <a:pt x="22217" y="4238"/>
                  <a:pt x="22338" y="3771"/>
                  <a:pt x="22500" y="3330"/>
                </a:cubicBezTo>
                <a:moveTo>
                  <a:pt x="14000" y="5192"/>
                </a:moveTo>
                <a:lnTo>
                  <a:pt x="14000" y="5191"/>
                </a:lnTo>
                <a:cubicBezTo>
                  <a:pt x="14471" y="5568"/>
                  <a:pt x="14908" y="6020"/>
                  <a:pt x="15299" y="6540"/>
                </a:cubicBezTo>
                <a:moveTo>
                  <a:pt x="4127" y="15789"/>
                </a:moveTo>
                <a:lnTo>
                  <a:pt x="4127" y="15788"/>
                </a:lnTo>
                <a:cubicBezTo>
                  <a:pt x="4024" y="15324"/>
                  <a:pt x="3948" y="14850"/>
                  <a:pt x="3900" y="14369"/>
                </a:cubicBezTo>
              </a:path>
            </a:pathLst>
          </a:custGeom>
          <a:solidFill>
            <a:srgbClr val="00FF00"/>
          </a:solidFill>
          <a:ln w="38100" algn="ctr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2200" b="1" dirty="0" smtClean="0"/>
              <a:t>Створити умови для всебічного розвитку дитини</a:t>
            </a: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333258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4525963"/>
          </a:xfrm>
        </p:spPr>
        <p:txBody>
          <a:bodyPr/>
          <a:lstStyle/>
          <a:p>
            <a:r>
              <a:rPr lang="uk-UA" sz="2800" b="1" dirty="0" smtClean="0"/>
              <a:t>Ігрове навчання.</a:t>
            </a:r>
            <a:endParaRPr lang="uk-UA" sz="2800" b="1" dirty="0" smtClean="0"/>
          </a:p>
          <a:p>
            <a:r>
              <a:rPr lang="uk-UA" sz="2800" b="1" dirty="0" smtClean="0"/>
              <a:t>Робота в групах.</a:t>
            </a:r>
          </a:p>
          <a:p>
            <a:r>
              <a:rPr lang="uk-UA" sz="2800" b="1" dirty="0" smtClean="0"/>
              <a:t>Робота в парах.</a:t>
            </a:r>
          </a:p>
          <a:p>
            <a:r>
              <a:rPr lang="uk-UA" sz="2800" b="1" dirty="0" smtClean="0"/>
              <a:t>Вправа </a:t>
            </a:r>
            <a:r>
              <a:rPr lang="uk-UA" sz="2800" b="1" dirty="0" err="1" smtClean="0"/>
              <a:t>“Мікрофон”</a:t>
            </a:r>
            <a:r>
              <a:rPr lang="uk-UA" sz="2800" b="1" dirty="0" smtClean="0"/>
              <a:t>.</a:t>
            </a:r>
          </a:p>
          <a:p>
            <a:r>
              <a:rPr lang="uk-UA" sz="2800" b="1" dirty="0" err="1" smtClean="0"/>
              <a:t>“Акваріум”</a:t>
            </a:r>
            <a:r>
              <a:rPr lang="uk-UA" sz="2800" b="1" dirty="0" smtClean="0"/>
              <a:t>.</a:t>
            </a:r>
          </a:p>
          <a:p>
            <a:r>
              <a:rPr lang="uk-UA" sz="2800" b="1" dirty="0" err="1" smtClean="0"/>
              <a:t>“Авторське</a:t>
            </a:r>
            <a:r>
              <a:rPr lang="uk-UA" sz="2800" b="1" dirty="0" smtClean="0"/>
              <a:t> </a:t>
            </a:r>
            <a:r>
              <a:rPr lang="uk-UA" sz="2800" b="1" dirty="0" err="1" smtClean="0"/>
              <a:t>крісло”</a:t>
            </a:r>
            <a:endParaRPr lang="uk-UA" sz="2800" b="1" dirty="0" smtClean="0"/>
          </a:p>
          <a:p>
            <a:r>
              <a:rPr lang="uk-UA" sz="2800" b="1" dirty="0" smtClean="0"/>
              <a:t>Мозкова атака.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089463"/>
            <a:ext cx="2904323" cy="2178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859" y="4710845"/>
            <a:ext cx="2630417" cy="1972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470" y="3681423"/>
            <a:ext cx="2915816" cy="2186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600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Застосовую такі </a:t>
            </a:r>
            <a:r>
              <a:rPr lang="uk-UA" sz="3600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інноваційні</a:t>
            </a:r>
            <a:r>
              <a:rPr lang="en-US" sz="3600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US" sz="3600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uk-UA" sz="3600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технології:</a:t>
            </a:r>
            <a:endParaRPr lang="ru-RU" sz="3600" b="1" dirty="0">
              <a:ln w="12700" cmpd="sng">
                <a:solidFill>
                  <a:srgbClr val="7030A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009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рямоугольник 1"/>
          <p:cNvSpPr>
            <a:spLocks noChangeArrowheads="1"/>
          </p:cNvSpPr>
          <p:nvPr/>
        </p:nvSpPr>
        <p:spPr bwMode="auto">
          <a:xfrm>
            <a:off x="899592" y="476672"/>
            <a:ext cx="770485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k-UA" altLang="ru-RU" sz="2000" b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групах продовженого дня відкриваються широкі можливості для надання кваліфікованої допомоги учням у виконанні навчальних завдань, в усуненні прогалин у знаннях, створюються сприятливі умови для задоволення різноманітних інтересів учнів, організації дозвілля вихованців, проведення позакласної, позаурочної роботи, з попередження дитячої бездоглядності та безпритульності.</a:t>
            </a:r>
            <a:endParaRPr lang="ru-RU" altLang="ru-RU" sz="2000" b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60" y="3338994"/>
            <a:ext cx="3851920" cy="288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48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рямоугольник 1"/>
          <p:cNvSpPr>
            <a:spLocks noChangeArrowheads="1"/>
          </p:cNvSpPr>
          <p:nvPr/>
        </p:nvSpPr>
        <p:spPr bwMode="auto">
          <a:xfrm>
            <a:off x="381000" y="288925"/>
            <a:ext cx="8305800" cy="628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k-UA" altLang="ru-RU" sz="2400" dirty="0">
                <a:solidFill>
                  <a:srgbClr val="FF0000"/>
                </a:solidFill>
              </a:rPr>
              <a:t>Основні завдання групи продовженого дня:</a:t>
            </a:r>
            <a:endParaRPr lang="ru-RU" altLang="ru-RU" sz="2400" dirty="0">
              <a:solidFill>
                <a:srgbClr val="FF0000"/>
              </a:solidFill>
            </a:endParaRPr>
          </a:p>
          <a:p>
            <a:pPr algn="l" eaLnBrk="1" hangingPunct="1"/>
            <a:r>
              <a:rPr lang="uk-UA" altLang="ru-RU" dirty="0"/>
              <a:t>- організація самостійної роботи учнів із закріплення та поглиблення знань, умінь та навичок, набутих на </a:t>
            </a:r>
            <a:r>
              <a:rPr lang="uk-UA" altLang="ru-RU" dirty="0" err="1"/>
              <a:t>уроках</a:t>
            </a:r>
            <a:r>
              <a:rPr lang="uk-UA" altLang="ru-RU" dirty="0"/>
              <a:t>;</a:t>
            </a:r>
            <a:endParaRPr lang="ru-RU" altLang="ru-RU" dirty="0"/>
          </a:p>
          <a:p>
            <a:pPr algn="l" eaLnBrk="1" hangingPunct="1"/>
            <a:endParaRPr lang="uk-UA" altLang="ru-RU" dirty="0"/>
          </a:p>
          <a:p>
            <a:pPr algn="l" eaLnBrk="1" hangingPunct="1"/>
            <a:r>
              <a:rPr lang="uk-UA" altLang="ru-RU" dirty="0"/>
              <a:t>- створення сприятливих умов для формування учнівського колективу та надання кваліфікованої допомоги учням у підготовці до уроків і виконанні домашніх завдань;</a:t>
            </a:r>
            <a:endParaRPr lang="ru-RU" altLang="ru-RU" dirty="0"/>
          </a:p>
          <a:p>
            <a:pPr algn="l" eaLnBrk="1" hangingPunct="1"/>
            <a:endParaRPr lang="uk-UA" altLang="ru-RU" dirty="0"/>
          </a:p>
          <a:p>
            <a:pPr algn="l" eaLnBrk="1" hangingPunct="1"/>
            <a:r>
              <a:rPr lang="uk-UA" altLang="ru-RU" dirty="0"/>
              <a:t>- організація дозвілля учнів;</a:t>
            </a:r>
            <a:endParaRPr lang="ru-RU" altLang="ru-RU" dirty="0"/>
          </a:p>
          <a:p>
            <a:pPr algn="l" eaLnBrk="1" hangingPunct="1"/>
            <a:endParaRPr lang="uk-UA" altLang="ru-RU" dirty="0"/>
          </a:p>
          <a:p>
            <a:pPr algn="l" eaLnBrk="1" hangingPunct="1"/>
            <a:r>
              <a:rPr lang="uk-UA" altLang="ru-RU" dirty="0"/>
              <a:t>                - формування в учнів ціннісних орієнтацій;</a:t>
            </a:r>
            <a:endParaRPr lang="ru-RU" altLang="ru-RU" dirty="0"/>
          </a:p>
          <a:p>
            <a:pPr algn="l" eaLnBrk="1" hangingPunct="1"/>
            <a:endParaRPr lang="uk-UA" altLang="ru-RU" dirty="0"/>
          </a:p>
          <a:p>
            <a:pPr algn="l" eaLnBrk="1" hangingPunct="1"/>
            <a:r>
              <a:rPr lang="uk-UA" altLang="ru-RU" dirty="0"/>
              <a:t>                                   - здійснення заходів, спрямованих на  </a:t>
            </a:r>
          </a:p>
          <a:p>
            <a:pPr algn="l" eaLnBrk="1" hangingPunct="1"/>
            <a:r>
              <a:rPr lang="uk-UA" altLang="ru-RU" dirty="0"/>
              <a:t>                                   збереження та зміцнення здоров'я учнів, на їх      </a:t>
            </a:r>
          </a:p>
          <a:p>
            <a:pPr algn="l" eaLnBrk="1" hangingPunct="1"/>
            <a:r>
              <a:rPr lang="uk-UA" altLang="ru-RU" dirty="0"/>
              <a:t>                               психічний та  фізичний розвиток, набуття   </a:t>
            </a:r>
          </a:p>
          <a:p>
            <a:pPr algn="l" eaLnBrk="1" hangingPunct="1"/>
            <a:r>
              <a:rPr lang="uk-UA" altLang="ru-RU" dirty="0"/>
              <a:t>                              навичок  здорового способу  життя;</a:t>
            </a:r>
            <a:endParaRPr lang="ru-RU" altLang="ru-RU" dirty="0"/>
          </a:p>
          <a:p>
            <a:pPr algn="l" eaLnBrk="1" hangingPunct="1"/>
            <a:endParaRPr lang="uk-UA" altLang="ru-RU" dirty="0"/>
          </a:p>
          <a:p>
            <a:pPr algn="l" eaLnBrk="1" hangingPunct="1"/>
            <a:r>
              <a:rPr lang="uk-UA" altLang="ru-RU" dirty="0"/>
              <a:t>                            - виховання позитивного ставлення до суспільно- </a:t>
            </a:r>
          </a:p>
          <a:p>
            <a:pPr algn="l" eaLnBrk="1" hangingPunct="1"/>
            <a:r>
              <a:rPr lang="uk-UA" altLang="ru-RU" dirty="0"/>
              <a:t>                               ко­рисної праці;</a:t>
            </a:r>
            <a:endParaRPr lang="ru-RU" altLang="ru-RU" dirty="0"/>
          </a:p>
          <a:p>
            <a:pPr algn="l" eaLnBrk="1" hangingPunct="1"/>
            <a:r>
              <a:rPr lang="uk-UA" altLang="ru-RU" dirty="0"/>
              <a:t>                             </a:t>
            </a:r>
          </a:p>
          <a:p>
            <a:pPr algn="l" eaLnBrk="1" hangingPunct="1"/>
            <a:r>
              <a:rPr lang="uk-UA" altLang="ru-RU" dirty="0"/>
              <a:t>                                - надання допомога батькам або особам, які їх    </a:t>
            </a:r>
          </a:p>
          <a:p>
            <a:pPr algn="l" eaLnBrk="1" hangingPunct="1"/>
            <a:r>
              <a:rPr lang="uk-UA" altLang="ru-RU" dirty="0"/>
              <a:t>                                  замі­нюють, у  вихованні учнів.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98303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Прямоугольник 1"/>
          <p:cNvSpPr>
            <a:spLocks noChangeArrowheads="1"/>
          </p:cNvSpPr>
          <p:nvPr/>
        </p:nvSpPr>
        <p:spPr bwMode="auto">
          <a:xfrm>
            <a:off x="228600" y="150813"/>
            <a:ext cx="8686800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k-UA" altLang="ru-RU" sz="2400">
                <a:solidFill>
                  <a:srgbClr val="FF0000"/>
                </a:solidFill>
              </a:rPr>
              <a:t>Режим роботи групи продовженого дня</a:t>
            </a:r>
            <a:endParaRPr lang="ru-RU" altLang="ru-RU" sz="2400">
              <a:solidFill>
                <a:srgbClr val="FF0000"/>
              </a:solidFill>
            </a:endParaRPr>
          </a:p>
          <a:p>
            <a:pPr eaLnBrk="1" hangingPunct="1"/>
            <a:r>
              <a:rPr lang="uk-UA" altLang="ru-RU"/>
              <a:t>Успішна робота продовженого дня залежить не тільки від того, наскільки цілеспрямовано спланована робота, але й наскільки правильно організований у ній режим. </a:t>
            </a:r>
            <a:endParaRPr lang="en-US" altLang="ru-RU"/>
          </a:p>
          <a:p>
            <a:pPr eaLnBrk="1" hangingPunct="1"/>
            <a:endParaRPr lang="uk-UA" altLang="ru-RU"/>
          </a:p>
          <a:p>
            <a:pPr eaLnBrk="1" hangingPunct="1"/>
            <a:r>
              <a:rPr lang="uk-UA" altLang="ru-RU"/>
              <a:t>Від раціонального, з точки зору педагогічної і гігієнічної побудови, режиму залежить підвищення успішності, збереження достатньої працездатності і попередження втомлюваності учнів. </a:t>
            </a:r>
            <a:endParaRPr lang="en-US" altLang="ru-RU"/>
          </a:p>
          <a:p>
            <a:pPr eaLnBrk="1" hangingPunct="1"/>
            <a:endParaRPr lang="uk-UA" altLang="ru-RU"/>
          </a:p>
          <a:p>
            <a:pPr eaLnBrk="1" hangingPunct="1"/>
            <a:r>
              <a:rPr lang="uk-UA" altLang="ru-RU"/>
              <a:t>Дотримання упродовж тривалого часу правильного режиму сприяє зміцненню здоров'я, створює життєрадісний настрій і підвищує працездатність школярів. </a:t>
            </a:r>
            <a:endParaRPr lang="en-US" altLang="ru-RU"/>
          </a:p>
          <a:p>
            <a:pPr eaLnBrk="1" hangingPunct="1"/>
            <a:endParaRPr lang="uk-UA" altLang="ru-RU"/>
          </a:p>
          <a:p>
            <a:pPr eaLnBrk="1" hangingPunct="1"/>
            <a:r>
              <a:rPr lang="uk-UA" altLang="ru-RU"/>
              <a:t>Неухильне дотримання режиму виховує в учнів такі цінні якості як дисциплінованість, акуратність, організованість.</a:t>
            </a:r>
            <a:endParaRPr lang="ru-RU" altLang="ru-RU"/>
          </a:p>
          <a:p>
            <a:pPr eaLnBrk="1" hangingPunct="1"/>
            <a:endParaRPr lang="uk-UA" altLang="ru-RU"/>
          </a:p>
          <a:p>
            <a:pPr eaLnBrk="1" hangingPunct="1"/>
            <a:r>
              <a:rPr lang="uk-UA" altLang="ru-RU"/>
              <a:t>Правильне чергування в режимі дня праці і відпочинку в свою чергу сприяє збереженню в дітей найвищої працездатності.</a:t>
            </a:r>
            <a:endParaRPr lang="ru-RU" altLang="ru-RU"/>
          </a:p>
          <a:p>
            <a:pPr eaLnBrk="1" hangingPunct="1"/>
            <a:endParaRPr lang="uk-UA" altLang="ru-RU"/>
          </a:p>
          <a:p>
            <a:pPr eaLnBrk="1" hangingPunct="1"/>
            <a:r>
              <a:rPr lang="uk-UA" altLang="ru-RU"/>
              <a:t>Режим дня в групі повинен відповідати психолого-педагогічним, гігієнічним і віковим особливостям учнів і сприяти перетворенню в єдиний гармонійний процес навчально-виховну роботу, відпочинок і трудову діяльність школярів.</a:t>
            </a: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02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Прямоугольник 1"/>
          <p:cNvSpPr>
            <a:spLocks noChangeArrowheads="1"/>
          </p:cNvSpPr>
          <p:nvPr/>
        </p:nvSpPr>
        <p:spPr bwMode="auto">
          <a:xfrm>
            <a:off x="3200400" y="228600"/>
            <a:ext cx="541020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k-UA" altLang="ru-RU" sz="2000"/>
              <a:t>При плануванні режиму роботи </a:t>
            </a:r>
            <a:endParaRPr lang="en-US" altLang="ru-RU" sz="2000"/>
          </a:p>
          <a:p>
            <a:pPr eaLnBrk="1" hangingPunct="1"/>
            <a:r>
              <a:rPr lang="uk-UA" altLang="ru-RU" sz="2000"/>
              <a:t>групи продовженого дня </a:t>
            </a:r>
            <a:endParaRPr lang="en-US" altLang="ru-RU" sz="2000"/>
          </a:p>
          <a:p>
            <a:pPr eaLnBrk="1" hangingPunct="1"/>
            <a:r>
              <a:rPr lang="uk-UA" altLang="ru-RU" sz="2000"/>
              <a:t>необхідно врахувати такі вимоги:</a:t>
            </a:r>
            <a:endParaRPr lang="en-US" altLang="ru-RU" sz="2000"/>
          </a:p>
          <a:p>
            <a:pPr eaLnBrk="1" hangingPunct="1"/>
            <a:endParaRPr lang="ru-RU" altLang="ru-RU"/>
          </a:p>
          <a:p>
            <a:pPr eaLnBrk="1" hangingPunct="1"/>
            <a:r>
              <a:rPr lang="en-US" altLang="ru-RU" b="0"/>
              <a:t>-</a:t>
            </a:r>
            <a:r>
              <a:rPr lang="uk-UA" altLang="ru-RU" b="0"/>
              <a:t>відповідність режиму віковим особливостям школярів;</a:t>
            </a:r>
            <a:endParaRPr lang="ru-RU" altLang="ru-RU" b="0"/>
          </a:p>
          <a:p>
            <a:pPr eaLnBrk="1" hangingPunct="1"/>
            <a:endParaRPr lang="en-US" altLang="ru-RU" b="0"/>
          </a:p>
          <a:p>
            <a:pPr eaLnBrk="1" hangingPunct="1"/>
            <a:r>
              <a:rPr lang="en-US" altLang="ru-RU" b="0"/>
              <a:t>- </a:t>
            </a:r>
            <a:r>
              <a:rPr lang="uk-UA" altLang="ru-RU" b="0"/>
              <a:t>педагогічне забезпечення чергування режимних моментів;</a:t>
            </a:r>
            <a:endParaRPr lang="ru-RU" altLang="ru-RU" b="0"/>
          </a:p>
          <a:p>
            <a:pPr eaLnBrk="1" hangingPunct="1"/>
            <a:endParaRPr lang="en-US" altLang="ru-RU" b="0"/>
          </a:p>
        </p:txBody>
      </p:sp>
      <p:sp>
        <p:nvSpPr>
          <p:cNvPr id="15365" name="Прямоугольник 1"/>
          <p:cNvSpPr>
            <a:spLocks noChangeArrowheads="1"/>
          </p:cNvSpPr>
          <p:nvPr/>
        </p:nvSpPr>
        <p:spPr bwMode="auto">
          <a:xfrm>
            <a:off x="228600" y="3114675"/>
            <a:ext cx="533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k-UA" altLang="ru-RU" b="0"/>
              <a:t>-</a:t>
            </a:r>
            <a:r>
              <a:rPr lang="en-US" altLang="ru-RU" b="0"/>
              <a:t> </a:t>
            </a:r>
            <a:r>
              <a:rPr lang="uk-UA" altLang="ru-RU" b="0"/>
              <a:t>раціональний розподіл часу на навчання, харчування, відпочинок, позакласні і позашкільні заходи, в тому числі максимальне перебування дітей на свіжому повітрі;</a:t>
            </a:r>
            <a:endParaRPr lang="ru-RU" altLang="ru-RU" b="0"/>
          </a:p>
          <a:p>
            <a:pPr eaLnBrk="1" hangingPunct="1"/>
            <a:endParaRPr lang="en-US" altLang="ru-RU" b="0"/>
          </a:p>
          <a:p>
            <a:pPr eaLnBrk="1" hangingPunct="1"/>
            <a:r>
              <a:rPr lang="uk-UA" altLang="ru-RU" b="0"/>
              <a:t>-</a:t>
            </a:r>
            <a:r>
              <a:rPr lang="en-US" altLang="ru-RU" b="0"/>
              <a:t> </a:t>
            </a:r>
            <a:r>
              <a:rPr lang="uk-UA" altLang="ru-RU" b="0"/>
              <a:t>чітку організацію роботи дитячого колективу, єдність вимог до дітей і контроль за їх</a:t>
            </a:r>
            <a:r>
              <a:rPr lang="en-US" altLang="ru-RU" b="0"/>
              <a:t> </a:t>
            </a:r>
            <a:r>
              <a:rPr lang="uk-UA" altLang="ru-RU" b="0"/>
              <a:t>діяльністю.</a:t>
            </a:r>
            <a:endParaRPr lang="ru-RU" altLang="ru-RU" b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2852936"/>
            <a:ext cx="2592288" cy="34563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0" y="218299"/>
            <a:ext cx="2611760" cy="277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7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231775" y="152400"/>
            <a:ext cx="8686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sz="2400" dirty="0">
                <a:solidFill>
                  <a:srgbClr val="FF0000"/>
                </a:solidFill>
              </a:rPr>
              <a:t>ОРІЄНТОВНИЙ ЩОДЕННИЙ ПЛАН РОБОТИ ВИХОВАТЕЛЯ ГПД</a:t>
            </a:r>
            <a:endParaRPr lang="ru-RU" altLang="ru-RU" sz="1600" dirty="0">
              <a:solidFill>
                <a:srgbClr val="FF0000"/>
              </a:solidFill>
            </a:endParaRPr>
          </a:p>
        </p:txBody>
      </p:sp>
      <p:sp>
        <p:nvSpPr>
          <p:cNvPr id="20484" name="Прямоугольник 1"/>
          <p:cNvSpPr>
            <a:spLocks noChangeArrowheads="1"/>
          </p:cNvSpPr>
          <p:nvPr/>
        </p:nvSpPr>
        <p:spPr bwMode="auto">
          <a:xfrm>
            <a:off x="231775" y="982663"/>
            <a:ext cx="519112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dirty="0" err="1">
                <a:solidFill>
                  <a:srgbClr val="0070C0"/>
                </a:solidFill>
              </a:rPr>
              <a:t>Прийом</a:t>
            </a:r>
            <a:r>
              <a:rPr lang="ru-RU" altLang="ru-RU" dirty="0">
                <a:solidFill>
                  <a:srgbClr val="0070C0"/>
                </a:solidFill>
              </a:rPr>
              <a:t> </a:t>
            </a:r>
            <a:r>
              <a:rPr lang="ru-RU" altLang="ru-RU" dirty="0" err="1">
                <a:solidFill>
                  <a:srgbClr val="0070C0"/>
                </a:solidFill>
              </a:rPr>
              <a:t>дітей</a:t>
            </a:r>
            <a:r>
              <a:rPr lang="ru-RU" altLang="ru-RU" dirty="0">
                <a:solidFill>
                  <a:srgbClr val="0070C0"/>
                </a:solidFill>
              </a:rPr>
              <a:t> у </a:t>
            </a:r>
            <a:r>
              <a:rPr lang="ru-RU" altLang="ru-RU" dirty="0" err="1">
                <a:solidFill>
                  <a:srgbClr val="0070C0"/>
                </a:solidFill>
              </a:rPr>
              <a:t>групу</a:t>
            </a:r>
            <a:r>
              <a:rPr lang="ru-RU" altLang="ru-RU" dirty="0">
                <a:solidFill>
                  <a:srgbClr val="0070C0"/>
                </a:solidFill>
              </a:rPr>
              <a:t> </a:t>
            </a:r>
            <a:r>
              <a:rPr lang="ru-RU" altLang="ru-RU" dirty="0" err="1">
                <a:solidFill>
                  <a:srgbClr val="0070C0"/>
                </a:solidFill>
              </a:rPr>
              <a:t>продовженого</a:t>
            </a:r>
            <a:r>
              <a:rPr lang="ru-RU" altLang="ru-RU" dirty="0">
                <a:solidFill>
                  <a:srgbClr val="0070C0"/>
                </a:solidFill>
              </a:rPr>
              <a:t> дня.</a:t>
            </a:r>
            <a:r>
              <a:rPr lang="ru-RU" altLang="ru-RU" dirty="0">
                <a:solidFill>
                  <a:srgbClr val="FFFF00"/>
                </a:solidFill>
              </a:rPr>
              <a:t/>
            </a:r>
            <a:br>
              <a:rPr lang="ru-RU" altLang="ru-RU" dirty="0">
                <a:solidFill>
                  <a:srgbClr val="FFFF00"/>
                </a:solidFill>
              </a:rPr>
            </a:br>
            <a:r>
              <a:rPr lang="ru-RU" altLang="ru-RU" b="0" dirty="0" err="1"/>
              <a:t>Вихователь</a:t>
            </a:r>
            <a:r>
              <a:rPr lang="ru-RU" altLang="ru-RU" b="0" dirty="0"/>
              <a:t> </a:t>
            </a:r>
            <a:r>
              <a:rPr lang="ru-RU" altLang="ru-RU" b="0" dirty="0" err="1"/>
              <a:t>перевір</a:t>
            </a:r>
            <a:r>
              <a:rPr lang="uk-UA" altLang="ru-RU" b="0" dirty="0" err="1"/>
              <a:t>яє</a:t>
            </a:r>
            <a:r>
              <a:rPr lang="ru-RU" altLang="ru-RU" b="0" dirty="0"/>
              <a:t> </a:t>
            </a:r>
            <a:r>
              <a:rPr lang="ru-RU" altLang="ru-RU" b="0" dirty="0" err="1"/>
              <a:t>кількість</a:t>
            </a:r>
            <a:r>
              <a:rPr lang="ru-RU" altLang="ru-RU" b="0" dirty="0"/>
              <a:t> </a:t>
            </a:r>
            <a:r>
              <a:rPr lang="ru-RU" altLang="ru-RU" b="0" dirty="0" err="1"/>
              <a:t>дітей</a:t>
            </a:r>
            <a:r>
              <a:rPr lang="ru-RU" altLang="ru-RU" b="0" dirty="0"/>
              <a:t>, з</a:t>
            </a:r>
            <a:r>
              <a:rPr lang="en-US" altLang="ru-RU" b="0" dirty="0"/>
              <a:t>’</a:t>
            </a:r>
            <a:r>
              <a:rPr lang="ru-RU" altLang="ru-RU" b="0" dirty="0" err="1"/>
              <a:t>ясувує</a:t>
            </a:r>
            <a:r>
              <a:rPr lang="ru-RU" altLang="ru-RU" b="0" dirty="0"/>
              <a:t> причини </a:t>
            </a:r>
            <a:r>
              <a:rPr lang="ru-RU" altLang="ru-RU" b="0" dirty="0" err="1"/>
              <a:t>відсутності</a:t>
            </a:r>
            <a:r>
              <a:rPr lang="ru-RU" altLang="ru-RU" b="0" dirty="0"/>
              <a:t> </a:t>
            </a:r>
            <a:r>
              <a:rPr lang="ru-RU" altLang="ru-RU" b="0" dirty="0" err="1"/>
              <a:t>вихованців</a:t>
            </a:r>
            <a:r>
              <a:rPr lang="ru-RU" altLang="ru-RU" b="0" dirty="0"/>
              <a:t>, особливо </a:t>
            </a:r>
            <a:r>
              <a:rPr lang="ru-RU" altLang="ru-RU" b="0" dirty="0" err="1"/>
              <a:t>якщо</a:t>
            </a:r>
            <a:r>
              <a:rPr lang="ru-RU" altLang="ru-RU" b="0" dirty="0"/>
              <a:t> у </a:t>
            </a:r>
            <a:r>
              <a:rPr lang="ru-RU" altLang="ru-RU" b="0" dirty="0" err="1"/>
              <a:t>першій</a:t>
            </a:r>
            <a:r>
              <a:rPr lang="ru-RU" altLang="ru-RU" b="0" dirty="0"/>
              <a:t> </a:t>
            </a:r>
            <a:r>
              <a:rPr lang="ru-RU" altLang="ru-RU" b="0" dirty="0" err="1"/>
              <a:t>половині</a:t>
            </a:r>
            <a:r>
              <a:rPr lang="ru-RU" altLang="ru-RU" b="0" dirty="0"/>
              <a:t> дня вони </a:t>
            </a:r>
            <a:r>
              <a:rPr lang="ru-RU" altLang="ru-RU" b="0" dirty="0" err="1"/>
              <a:t>були</a:t>
            </a:r>
            <a:r>
              <a:rPr lang="ru-RU" altLang="ru-RU" b="0" dirty="0"/>
              <a:t> </a:t>
            </a:r>
            <a:r>
              <a:rPr lang="ru-RU" altLang="ru-RU" b="0" dirty="0" err="1"/>
              <a:t>присутні</a:t>
            </a:r>
            <a:r>
              <a:rPr lang="ru-RU" altLang="ru-RU" b="0" dirty="0"/>
              <a:t> на </a:t>
            </a:r>
            <a:r>
              <a:rPr lang="ru-RU" altLang="ru-RU" b="0" dirty="0" err="1"/>
              <a:t>заняттях</a:t>
            </a:r>
            <a:r>
              <a:rPr lang="ru-RU" altLang="ru-RU" b="0" dirty="0"/>
              <a:t>. </a:t>
            </a:r>
            <a:r>
              <a:rPr lang="ru-RU" altLang="ru-RU" b="0" dirty="0" err="1"/>
              <a:t>Заслуховує</a:t>
            </a:r>
            <a:r>
              <a:rPr lang="ru-RU" altLang="ru-RU" b="0" dirty="0"/>
              <a:t> </a:t>
            </a:r>
            <a:r>
              <a:rPr lang="ru-RU" altLang="ru-RU" b="0" dirty="0" err="1"/>
              <a:t>інформацію</a:t>
            </a:r>
            <a:r>
              <a:rPr lang="ru-RU" altLang="ru-RU" b="0" dirty="0"/>
              <a:t> </a:t>
            </a:r>
            <a:r>
              <a:rPr lang="ru-RU" altLang="ru-RU" b="0" dirty="0" err="1"/>
              <a:t>чергових</a:t>
            </a:r>
            <a:r>
              <a:rPr lang="ru-RU" altLang="ru-RU" b="0" dirty="0"/>
              <a:t> про те, як </a:t>
            </a:r>
            <a:r>
              <a:rPr lang="ru-RU" altLang="ru-RU" b="0" dirty="0" err="1"/>
              <a:t>пройшла</a:t>
            </a:r>
            <a:r>
              <a:rPr lang="ru-RU" altLang="ru-RU" b="0" dirty="0"/>
              <a:t> перша половина дня. </a:t>
            </a:r>
            <a:r>
              <a:rPr lang="ru-RU" altLang="ru-RU" b="0" dirty="0" err="1"/>
              <a:t>Знайомиться</a:t>
            </a:r>
            <a:r>
              <a:rPr lang="ru-RU" altLang="ru-RU" b="0" dirty="0"/>
              <a:t> з </a:t>
            </a:r>
            <a:r>
              <a:rPr lang="ru-RU" altLang="ru-RU" b="0" dirty="0" err="1"/>
              <a:t>проханнями</a:t>
            </a:r>
            <a:r>
              <a:rPr lang="ru-RU" altLang="ru-RU" b="0" dirty="0"/>
              <a:t> і </a:t>
            </a:r>
            <a:r>
              <a:rPr lang="ru-RU" altLang="ru-RU" b="0" dirty="0" err="1"/>
              <a:t>побажаннями</a:t>
            </a:r>
            <a:r>
              <a:rPr lang="ru-RU" altLang="ru-RU" b="0" dirty="0"/>
              <a:t> </a:t>
            </a:r>
            <a:r>
              <a:rPr lang="ru-RU" altLang="ru-RU" b="0" dirty="0" err="1"/>
              <a:t>учнів</a:t>
            </a:r>
            <a:r>
              <a:rPr lang="ru-RU" altLang="ru-RU" b="0" dirty="0"/>
              <a:t> та </a:t>
            </a:r>
            <a:r>
              <a:rPr lang="ru-RU" altLang="ru-RU" b="0" dirty="0" err="1"/>
              <a:t>їхніх</a:t>
            </a:r>
            <a:r>
              <a:rPr lang="ru-RU" altLang="ru-RU" b="0" dirty="0"/>
              <a:t> </a:t>
            </a:r>
            <a:r>
              <a:rPr lang="ru-RU" altLang="ru-RU" b="0" dirty="0" err="1"/>
              <a:t>батьків</a:t>
            </a:r>
            <a:r>
              <a:rPr lang="ru-RU" altLang="ru-RU" b="0" dirty="0"/>
              <a:t>. </a:t>
            </a:r>
            <a:r>
              <a:rPr lang="ru-RU" altLang="ru-RU" b="0" dirty="0" err="1"/>
              <a:t>Ознайомлює</a:t>
            </a:r>
            <a:r>
              <a:rPr lang="ru-RU" altLang="ru-RU" b="0" dirty="0"/>
              <a:t>  </a:t>
            </a:r>
            <a:r>
              <a:rPr lang="ru-RU" altLang="ru-RU" b="0" dirty="0" err="1"/>
              <a:t>учнів</a:t>
            </a:r>
            <a:r>
              <a:rPr lang="ru-RU" altLang="ru-RU" b="0" dirty="0"/>
              <a:t> </a:t>
            </a:r>
            <a:r>
              <a:rPr lang="ru-RU" altLang="ru-RU" b="0" dirty="0" err="1"/>
              <a:t>із</a:t>
            </a:r>
            <a:r>
              <a:rPr lang="ru-RU" altLang="ru-RU" b="0" dirty="0"/>
              <a:t> планом </a:t>
            </a:r>
            <a:r>
              <a:rPr lang="ru-RU" altLang="ru-RU" b="0" dirty="0" err="1"/>
              <a:t>роботи</a:t>
            </a:r>
            <a:r>
              <a:rPr lang="ru-RU" altLang="ru-RU" b="0" dirty="0"/>
              <a:t> в </a:t>
            </a:r>
            <a:r>
              <a:rPr lang="ru-RU" altLang="ru-RU" b="0" dirty="0" err="1"/>
              <a:t>другій</a:t>
            </a:r>
            <a:r>
              <a:rPr lang="ru-RU" altLang="ru-RU" b="0" dirty="0"/>
              <a:t> </a:t>
            </a:r>
            <a:r>
              <a:rPr lang="ru-RU" altLang="ru-RU" b="0" dirty="0" err="1"/>
              <a:t>половині</a:t>
            </a:r>
            <a:r>
              <a:rPr lang="ru-RU" altLang="ru-RU" b="0" dirty="0"/>
              <a:t> дня. </a:t>
            </a:r>
            <a:r>
              <a:rPr lang="ru-RU" altLang="ru-RU" b="0" dirty="0" err="1"/>
              <a:t>Готує</a:t>
            </a:r>
            <a:r>
              <a:rPr lang="ru-RU" altLang="ru-RU" b="0" dirty="0"/>
              <a:t> </a:t>
            </a:r>
            <a:r>
              <a:rPr lang="ru-RU" altLang="ru-RU" b="0" dirty="0" err="1"/>
              <a:t>дітей</a:t>
            </a:r>
            <a:r>
              <a:rPr lang="ru-RU" altLang="ru-RU" b="0" dirty="0"/>
              <a:t> до </a:t>
            </a:r>
            <a:r>
              <a:rPr lang="ru-RU" altLang="ru-RU" b="0" dirty="0" err="1"/>
              <a:t>обіду</a:t>
            </a:r>
            <a:r>
              <a:rPr lang="ru-RU" altLang="ru-RU" b="0" dirty="0"/>
              <a:t>, </a:t>
            </a:r>
            <a:r>
              <a:rPr lang="ru-RU" altLang="ru-RU" b="0" dirty="0" err="1"/>
              <a:t>нагадує</a:t>
            </a:r>
            <a:r>
              <a:rPr lang="ru-RU" altLang="ru-RU" b="0" dirty="0"/>
              <a:t> про </a:t>
            </a:r>
            <a:r>
              <a:rPr lang="ru-RU" altLang="ru-RU" b="0" dirty="0" err="1"/>
              <a:t>домашні</a:t>
            </a:r>
            <a:r>
              <a:rPr lang="ru-RU" altLang="ru-RU" b="0" dirty="0"/>
              <a:t> </a:t>
            </a:r>
            <a:r>
              <a:rPr lang="ru-RU" altLang="ru-RU" b="0" dirty="0" err="1"/>
              <a:t>завдання</a:t>
            </a:r>
            <a:r>
              <a:rPr lang="ru-RU" altLang="ru-RU" b="0" dirty="0"/>
              <a:t>.</a:t>
            </a:r>
            <a:endParaRPr lang="ru-RU" altLang="ru-RU" dirty="0"/>
          </a:p>
        </p:txBody>
      </p:sp>
      <p:sp>
        <p:nvSpPr>
          <p:cNvPr id="20485" name="Прямоугольник 3"/>
          <p:cNvSpPr>
            <a:spLocks noChangeArrowheads="1"/>
          </p:cNvSpPr>
          <p:nvPr/>
        </p:nvSpPr>
        <p:spPr bwMode="auto">
          <a:xfrm>
            <a:off x="3657600" y="4154488"/>
            <a:ext cx="53340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dirty="0" err="1">
                <a:solidFill>
                  <a:srgbClr val="0070C0"/>
                </a:solidFill>
              </a:rPr>
              <a:t>Обід</a:t>
            </a:r>
            <a:r>
              <a:rPr lang="ru-RU" altLang="ru-RU" dirty="0">
                <a:solidFill>
                  <a:srgbClr val="0070C0"/>
                </a:solidFill>
              </a:rPr>
              <a:t>.</a:t>
            </a:r>
            <a:r>
              <a:rPr lang="ru-RU" altLang="ru-RU" dirty="0"/>
              <a:t/>
            </a:r>
            <a:br>
              <a:rPr lang="ru-RU" altLang="ru-RU" dirty="0"/>
            </a:br>
            <a:r>
              <a:rPr lang="ru-RU" altLang="ru-RU" b="0" dirty="0" err="1"/>
              <a:t>Нагадати</a:t>
            </a:r>
            <a:r>
              <a:rPr lang="ru-RU" altLang="ru-RU" b="0" dirty="0"/>
              <a:t> про правила </a:t>
            </a:r>
            <a:r>
              <a:rPr lang="ru-RU" altLang="ru-RU" b="0" dirty="0" err="1"/>
              <a:t>поведінки</a:t>
            </a:r>
            <a:r>
              <a:rPr lang="ru-RU" altLang="ru-RU" b="0" dirty="0"/>
              <a:t> в </a:t>
            </a:r>
            <a:r>
              <a:rPr lang="ru-RU" altLang="ru-RU" b="0" dirty="0" err="1"/>
              <a:t>їдальні</a:t>
            </a:r>
            <a:r>
              <a:rPr lang="ru-RU" altLang="ru-RU" b="0" dirty="0"/>
              <a:t>. </a:t>
            </a:r>
            <a:r>
              <a:rPr lang="ru-RU" altLang="ru-RU" b="0" dirty="0" err="1"/>
              <a:t>Вчити</a:t>
            </a:r>
            <a:r>
              <a:rPr lang="ru-RU" altLang="ru-RU" b="0" dirty="0"/>
              <a:t> </a:t>
            </a:r>
            <a:r>
              <a:rPr lang="ru-RU" altLang="ru-RU" b="0" dirty="0" err="1"/>
              <a:t>дітей</a:t>
            </a:r>
            <a:r>
              <a:rPr lang="ru-RU" altLang="ru-RU" b="0" dirty="0"/>
              <a:t> правильно </a:t>
            </a:r>
            <a:r>
              <a:rPr lang="ru-RU" altLang="ru-RU" b="0" dirty="0" err="1"/>
              <a:t>сервірувати</a:t>
            </a:r>
            <a:r>
              <a:rPr lang="ru-RU" altLang="ru-RU" b="0" dirty="0"/>
              <a:t> </a:t>
            </a:r>
            <a:r>
              <a:rPr lang="ru-RU" altLang="ru-RU" b="0" dirty="0" err="1"/>
              <a:t>столи</a:t>
            </a:r>
            <a:r>
              <a:rPr lang="ru-RU" altLang="ru-RU" b="0" dirty="0"/>
              <a:t>; </a:t>
            </a:r>
            <a:r>
              <a:rPr lang="ru-RU" altLang="ru-RU" b="0" dirty="0" err="1"/>
              <a:t>проводити</a:t>
            </a:r>
            <a:r>
              <a:rPr lang="ru-RU" altLang="ru-RU" b="0" dirty="0"/>
              <a:t> </a:t>
            </a:r>
            <a:r>
              <a:rPr lang="ru-RU" altLang="ru-RU" b="0" dirty="0" err="1"/>
              <a:t>короткі</a:t>
            </a:r>
            <a:r>
              <a:rPr lang="ru-RU" altLang="ru-RU" b="0" dirty="0"/>
              <a:t> </a:t>
            </a:r>
            <a:r>
              <a:rPr lang="ru-RU" altLang="ru-RU" b="0" dirty="0" err="1"/>
              <a:t>етичні</a:t>
            </a:r>
            <a:r>
              <a:rPr lang="ru-RU" altLang="ru-RU" b="0" dirty="0"/>
              <a:t> </a:t>
            </a:r>
            <a:r>
              <a:rPr lang="ru-RU" altLang="ru-RU" b="0" dirty="0" err="1"/>
              <a:t>бесіди</a:t>
            </a:r>
            <a:r>
              <a:rPr lang="ru-RU" altLang="ru-RU" b="0" dirty="0"/>
              <a:t> з метою </a:t>
            </a:r>
            <a:r>
              <a:rPr lang="ru-RU" altLang="ru-RU" b="0" dirty="0" err="1"/>
              <a:t>дотримання</a:t>
            </a:r>
            <a:r>
              <a:rPr lang="ru-RU" altLang="ru-RU" b="0" dirty="0"/>
              <a:t> </a:t>
            </a:r>
            <a:r>
              <a:rPr lang="ru-RU" altLang="ru-RU" b="0" dirty="0" err="1"/>
              <a:t>дітьми</a:t>
            </a:r>
            <a:r>
              <a:rPr lang="ru-RU" altLang="ru-RU" b="0" dirty="0"/>
              <a:t> </a:t>
            </a:r>
            <a:r>
              <a:rPr lang="ru-RU" altLang="ru-RU" b="0" dirty="0" err="1"/>
              <a:t>санітарно-гігієнічних</a:t>
            </a:r>
            <a:r>
              <a:rPr lang="ru-RU" altLang="ru-RU" b="0" dirty="0"/>
              <a:t> </a:t>
            </a:r>
            <a:r>
              <a:rPr lang="ru-RU" altLang="ru-RU" b="0" dirty="0" err="1"/>
              <a:t>вимог</a:t>
            </a:r>
            <a:r>
              <a:rPr lang="ru-RU" altLang="ru-RU" b="0" dirty="0"/>
              <a:t>, </a:t>
            </a:r>
            <a:r>
              <a:rPr lang="ru-RU" altLang="ru-RU" b="0" dirty="0" err="1"/>
              <a:t>засвоєння</a:t>
            </a:r>
            <a:r>
              <a:rPr lang="ru-RU" altLang="ru-RU" b="0" dirty="0"/>
              <a:t> ними основ </a:t>
            </a:r>
            <a:r>
              <a:rPr lang="ru-RU" altLang="ru-RU" b="0" dirty="0" err="1"/>
              <a:t>поведінки</a:t>
            </a:r>
            <a:r>
              <a:rPr lang="ru-RU" altLang="ru-RU" b="0" dirty="0"/>
              <a:t> за столом. </a:t>
            </a:r>
            <a:r>
              <a:rPr lang="ru-RU" altLang="ru-RU" b="0" dirty="0" err="1"/>
              <a:t>Під</a:t>
            </a:r>
            <a:r>
              <a:rPr lang="ru-RU" altLang="ru-RU" b="0" dirty="0"/>
              <a:t> час </a:t>
            </a:r>
            <a:r>
              <a:rPr lang="ru-RU" altLang="ru-RU" b="0" dirty="0" err="1"/>
              <a:t>обіду</a:t>
            </a:r>
            <a:r>
              <a:rPr lang="ru-RU" altLang="ru-RU" b="0" dirty="0"/>
              <a:t> </a:t>
            </a:r>
            <a:r>
              <a:rPr lang="ru-RU" altLang="ru-RU" b="0" dirty="0" err="1"/>
              <a:t>стежити</a:t>
            </a:r>
            <a:r>
              <a:rPr lang="ru-RU" altLang="ru-RU" b="0" dirty="0"/>
              <a:t>, </a:t>
            </a:r>
            <a:r>
              <a:rPr lang="ru-RU" altLang="ru-RU" b="0" dirty="0" err="1"/>
              <a:t>щоб</a:t>
            </a:r>
            <a:r>
              <a:rPr lang="ru-RU" altLang="ru-RU" b="0" dirty="0"/>
              <a:t> </a:t>
            </a:r>
            <a:r>
              <a:rPr lang="ru-RU" altLang="ru-RU" b="0" dirty="0" err="1"/>
              <a:t>діти</a:t>
            </a:r>
            <a:r>
              <a:rPr lang="ru-RU" altLang="ru-RU" b="0" dirty="0"/>
              <a:t> </a:t>
            </a:r>
            <a:r>
              <a:rPr lang="ru-RU" altLang="ru-RU" b="0" dirty="0" err="1"/>
              <a:t>повністю</a:t>
            </a:r>
            <a:r>
              <a:rPr lang="ru-RU" altLang="ru-RU" b="0" dirty="0"/>
              <a:t> </a:t>
            </a:r>
            <a:r>
              <a:rPr lang="ru-RU" altLang="ru-RU" b="0" dirty="0" err="1"/>
              <a:t>споживали</a:t>
            </a:r>
            <a:r>
              <a:rPr lang="ru-RU" altLang="ru-RU" b="0" dirty="0"/>
              <a:t> </a:t>
            </a:r>
            <a:r>
              <a:rPr lang="ru-RU" altLang="ru-RU" b="0" dirty="0" err="1"/>
              <a:t>поданий</a:t>
            </a:r>
            <a:r>
              <a:rPr lang="ru-RU" altLang="ru-RU" b="0" dirty="0"/>
              <a:t> </a:t>
            </a:r>
            <a:r>
              <a:rPr lang="ru-RU" altLang="ru-RU" b="0" dirty="0" err="1"/>
              <a:t>їм</a:t>
            </a:r>
            <a:r>
              <a:rPr lang="ru-RU" altLang="ru-RU" b="0" dirty="0"/>
              <a:t> </a:t>
            </a:r>
            <a:r>
              <a:rPr lang="ru-RU" altLang="ru-RU" b="0" dirty="0" err="1"/>
              <a:t>обід</a:t>
            </a:r>
            <a:r>
              <a:rPr lang="ru-RU" altLang="ru-RU" b="0" dirty="0"/>
              <a:t>, </a:t>
            </a:r>
            <a:r>
              <a:rPr lang="ru-RU" altLang="ru-RU" b="0" dirty="0" err="1"/>
              <a:t>вчилися</a:t>
            </a:r>
            <a:r>
              <a:rPr lang="ru-RU" altLang="ru-RU" b="0" dirty="0"/>
              <a:t> </a:t>
            </a:r>
            <a:r>
              <a:rPr lang="ru-RU" altLang="ru-RU" b="0" dirty="0" err="1"/>
              <a:t>прибирати</a:t>
            </a:r>
            <a:r>
              <a:rPr lang="ru-RU" altLang="ru-RU" b="0" dirty="0"/>
              <a:t> за собою посуд та </a:t>
            </a:r>
            <a:r>
              <a:rPr lang="ru-RU" altLang="ru-RU" b="0" dirty="0" err="1"/>
              <a:t>обідній</a:t>
            </a:r>
            <a:r>
              <a:rPr lang="ru-RU" altLang="ru-RU" b="0" dirty="0"/>
              <a:t> </a:t>
            </a:r>
            <a:r>
              <a:rPr lang="ru-RU" altLang="ru-RU" b="0" dirty="0" err="1"/>
              <a:t>стіл</a:t>
            </a:r>
            <a:r>
              <a:rPr lang="ru-RU" altLang="ru-RU" b="0" dirty="0"/>
              <a:t>.</a:t>
            </a:r>
            <a:endParaRPr lang="ru-RU" altLang="ru-RU" dirty="0"/>
          </a:p>
        </p:txBody>
      </p:sp>
      <p:pic>
        <p:nvPicPr>
          <p:cNvPr id="19462" name="Picture 3" descr="D:\Р А Б О Т А\КЛАС\ФОТО КЛАССА\1 клас\масляна 1Б\jkl 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360863"/>
            <a:ext cx="28956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595" y="753649"/>
            <a:ext cx="2698068" cy="359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36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2703513" y="296863"/>
            <a:ext cx="63992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FFFF00"/>
                </a:solidFill>
              </a:rPr>
              <a:t>Прогулянка і спортивна година на свіжому повітрі.</a:t>
            </a:r>
            <a:endParaRPr lang="ru-RU" altLang="ru-RU" b="0"/>
          </a:p>
        </p:txBody>
      </p:sp>
      <p:sp>
        <p:nvSpPr>
          <p:cNvPr id="21508" name="Прямоугольник 1"/>
          <p:cNvSpPr>
            <a:spLocks noChangeArrowheads="1"/>
          </p:cNvSpPr>
          <p:nvPr/>
        </p:nvSpPr>
        <p:spPr bwMode="auto">
          <a:xfrm>
            <a:off x="2794000" y="655638"/>
            <a:ext cx="6180138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 eaLnBrk="1" hangingPunct="1"/>
            <a:r>
              <a:rPr lang="ru-RU" altLang="ru-RU" b="0" u="sng"/>
              <a:t>Мета</a:t>
            </a:r>
            <a:r>
              <a:rPr lang="ru-RU" altLang="ru-RU" b="0"/>
              <a:t>: відновити працездатність дітей, задовольнити біологічну потребу в русі.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/>
              <a:t>                 </a:t>
            </a:r>
            <a:r>
              <a:rPr lang="ru-RU" altLang="ru-RU" b="0" u="sng"/>
              <a:t>Зміст фізкультурно-оздоровчої роботи:</a:t>
            </a:r>
            <a:endParaRPr lang="en-US" altLang="ru-RU" b="0" u="sng"/>
          </a:p>
          <a:p>
            <a:pPr algn="l" eaLnBrk="1" hangingPunct="1"/>
            <a:r>
              <a:rPr lang="ru-RU" altLang="ru-RU" b="0"/>
              <a:t>В осінньо-весняний період значна увага приділяється вправам з ходьби та бігу, стрибків у довжину, спортивним естафетам, змаганням, рухливим іграм на свіжому повітрі.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b="0"/>
              <a:t>У зимовий період — катанню на ковзанках, санчатах.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/>
              <a:t>                     </a:t>
            </a:r>
            <a:r>
              <a:rPr lang="ru-RU" altLang="ru-RU" b="0" u="sng"/>
              <a:t>Структура спортивної години.</a:t>
            </a:r>
            <a:r>
              <a:rPr lang="ru-RU" altLang="ru-RU" u="sng"/>
              <a:t/>
            </a:r>
            <a:br>
              <a:rPr lang="ru-RU" altLang="ru-RU" u="sng"/>
            </a:br>
            <a:r>
              <a:rPr lang="ru-RU" altLang="ru-RU" b="0"/>
              <a:t>• Підготовча частина (шикування дітей; інформування про зміст заняття).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b="0"/>
              <a:t>• Основна частина (ігри, спортивні вправи, змагання).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b="0"/>
              <a:t>• Підбиття підсумків.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b="0"/>
              <a:t>• Організоване повернення до школи.</a:t>
            </a:r>
            <a:endParaRPr lang="ru-RU" altLang="ru-RU" b="0">
              <a:solidFill>
                <a:srgbClr val="FFFF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5" y="481013"/>
            <a:ext cx="2379611" cy="31728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607071"/>
            <a:ext cx="2714322" cy="20357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31" y="3789040"/>
            <a:ext cx="2016224" cy="268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35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2913063" y="304800"/>
            <a:ext cx="607853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dirty="0" err="1">
                <a:solidFill>
                  <a:srgbClr val="0070C0"/>
                </a:solidFill>
              </a:rPr>
              <a:t>Заняття</a:t>
            </a:r>
            <a:r>
              <a:rPr lang="ru-RU" altLang="ru-RU" dirty="0">
                <a:solidFill>
                  <a:srgbClr val="0070C0"/>
                </a:solidFill>
              </a:rPr>
              <a:t> за </a:t>
            </a:r>
            <a:r>
              <a:rPr lang="ru-RU" altLang="ru-RU" dirty="0" err="1">
                <a:solidFill>
                  <a:srgbClr val="0070C0"/>
                </a:solidFill>
              </a:rPr>
              <a:t>інтересами</a:t>
            </a:r>
            <a:r>
              <a:rPr lang="ru-RU" altLang="ru-RU" dirty="0">
                <a:solidFill>
                  <a:srgbClr val="0070C0"/>
                </a:solidFill>
              </a:rPr>
              <a:t>, </a:t>
            </a:r>
            <a:r>
              <a:rPr lang="ru-RU" altLang="ru-RU" dirty="0" err="1">
                <a:solidFill>
                  <a:srgbClr val="0070C0"/>
                </a:solidFill>
              </a:rPr>
              <a:t>індивідуальна</a:t>
            </a:r>
            <a:r>
              <a:rPr lang="ru-RU" altLang="ru-RU" dirty="0">
                <a:solidFill>
                  <a:srgbClr val="0070C0"/>
                </a:solidFill>
              </a:rPr>
              <a:t> робота. Робота </a:t>
            </a:r>
            <a:r>
              <a:rPr lang="ru-RU" altLang="ru-RU" dirty="0" err="1">
                <a:solidFill>
                  <a:srgbClr val="0070C0"/>
                </a:solidFill>
              </a:rPr>
              <a:t>гуртків</a:t>
            </a:r>
            <a:r>
              <a:rPr lang="ru-RU" altLang="ru-RU" dirty="0">
                <a:solidFill>
                  <a:srgbClr val="0070C0"/>
                </a:solidFill>
              </a:rPr>
              <a:t>, </a:t>
            </a:r>
            <a:r>
              <a:rPr lang="ru-RU" altLang="ru-RU" dirty="0" err="1">
                <a:solidFill>
                  <a:srgbClr val="0070C0"/>
                </a:solidFill>
              </a:rPr>
              <a:t>секцій</a:t>
            </a:r>
            <a:r>
              <a:rPr lang="ru-RU" altLang="ru-RU" dirty="0">
                <a:solidFill>
                  <a:srgbClr val="0070C0"/>
                </a:solidFill>
              </a:rPr>
              <a:t>. </a:t>
            </a:r>
            <a:br>
              <a:rPr lang="ru-RU" altLang="ru-RU" dirty="0">
                <a:solidFill>
                  <a:srgbClr val="0070C0"/>
                </a:solidFill>
              </a:rPr>
            </a:br>
            <a:r>
              <a:rPr lang="ru-RU" altLang="ru-RU" dirty="0" err="1">
                <a:solidFill>
                  <a:srgbClr val="0070C0"/>
                </a:solidFill>
              </a:rPr>
              <a:t>Духовний</a:t>
            </a:r>
            <a:r>
              <a:rPr lang="ru-RU" altLang="ru-RU" dirty="0">
                <a:solidFill>
                  <a:srgbClr val="0070C0"/>
                </a:solidFill>
              </a:rPr>
              <a:t> </a:t>
            </a:r>
            <a:r>
              <a:rPr lang="ru-RU" altLang="ru-RU" dirty="0" err="1">
                <a:solidFill>
                  <a:srgbClr val="0070C0"/>
                </a:solidFill>
              </a:rPr>
              <a:t>розвиток</a:t>
            </a:r>
            <a:r>
              <a:rPr lang="ru-RU" altLang="ru-RU" dirty="0">
                <a:solidFill>
                  <a:srgbClr val="0070C0"/>
                </a:solidFill>
              </a:rPr>
              <a:t> </a:t>
            </a:r>
            <a:r>
              <a:rPr lang="ru-RU" altLang="ru-RU" dirty="0" err="1">
                <a:solidFill>
                  <a:srgbClr val="0070C0"/>
                </a:solidFill>
              </a:rPr>
              <a:t>особистості</a:t>
            </a:r>
            <a:r>
              <a:rPr lang="ru-RU" altLang="ru-RU" dirty="0">
                <a:solidFill>
                  <a:srgbClr val="0070C0"/>
                </a:solidFill>
              </a:rPr>
              <a:t>. </a:t>
            </a:r>
            <a:r>
              <a:rPr lang="ru-RU" altLang="ru-RU" dirty="0" err="1">
                <a:solidFill>
                  <a:srgbClr val="0070C0"/>
                </a:solidFill>
              </a:rPr>
              <a:t>Клубна</a:t>
            </a:r>
            <a:r>
              <a:rPr lang="ru-RU" altLang="ru-RU" dirty="0">
                <a:solidFill>
                  <a:srgbClr val="0070C0"/>
                </a:solidFill>
              </a:rPr>
              <a:t> година.</a:t>
            </a:r>
            <a:br>
              <a:rPr lang="ru-RU" altLang="ru-RU" dirty="0">
                <a:solidFill>
                  <a:srgbClr val="0070C0"/>
                </a:solidFill>
              </a:rPr>
            </a:br>
            <a:r>
              <a:rPr lang="ru-RU" altLang="ru-RU" b="0" dirty="0"/>
              <a:t>Мета: </a:t>
            </a:r>
            <a:r>
              <a:rPr lang="ru-RU" altLang="ru-RU" b="0" dirty="0" err="1"/>
              <a:t>формування</a:t>
            </a:r>
            <a:r>
              <a:rPr lang="ru-RU" altLang="ru-RU" b="0" dirty="0"/>
              <a:t> морально-</a:t>
            </a:r>
            <a:r>
              <a:rPr lang="ru-RU" altLang="ru-RU" b="0" dirty="0" err="1"/>
              <a:t>духовної</a:t>
            </a:r>
            <a:r>
              <a:rPr lang="ru-RU" altLang="ru-RU" b="0" dirty="0"/>
              <a:t> </a:t>
            </a:r>
            <a:r>
              <a:rPr lang="ru-RU" altLang="ru-RU" b="0" dirty="0" err="1"/>
              <a:t>життєво</a:t>
            </a:r>
            <a:r>
              <a:rPr lang="ru-RU" altLang="ru-RU" b="0" dirty="0"/>
              <a:t> </a:t>
            </a:r>
            <a:r>
              <a:rPr lang="ru-RU" altLang="ru-RU" b="0" dirty="0" err="1"/>
              <a:t>компетентної</a:t>
            </a:r>
            <a:r>
              <a:rPr lang="ru-RU" altLang="ru-RU" b="0" dirty="0"/>
              <a:t> </a:t>
            </a:r>
            <a:r>
              <a:rPr lang="ru-RU" altLang="ru-RU" b="0" dirty="0" err="1"/>
              <a:t>особистості</a:t>
            </a:r>
            <a:r>
              <a:rPr lang="ru-RU" altLang="ru-RU" b="0" dirty="0"/>
              <a:t>, яка </a:t>
            </a:r>
            <a:r>
              <a:rPr lang="ru-RU" altLang="ru-RU" b="0" dirty="0" err="1"/>
              <a:t>успішно</a:t>
            </a:r>
            <a:r>
              <a:rPr lang="ru-RU" altLang="ru-RU" b="0" dirty="0"/>
              <a:t> </a:t>
            </a:r>
            <a:r>
              <a:rPr lang="ru-RU" altLang="ru-RU" b="0" dirty="0" err="1"/>
              <a:t>самореалізується</a:t>
            </a:r>
            <a:r>
              <a:rPr lang="ru-RU" altLang="ru-RU" b="0" dirty="0"/>
              <a:t> в </a:t>
            </a:r>
            <a:r>
              <a:rPr lang="ru-RU" altLang="ru-RU" b="0" dirty="0" err="1"/>
              <a:t>соціумі</a:t>
            </a:r>
            <a:r>
              <a:rPr lang="ru-RU" altLang="ru-RU" b="0" dirty="0"/>
              <a:t> як </a:t>
            </a:r>
            <a:r>
              <a:rPr lang="ru-RU" altLang="ru-RU" b="0" dirty="0" err="1"/>
              <a:t>громадянин</a:t>
            </a:r>
            <a:r>
              <a:rPr lang="ru-RU" altLang="ru-RU" b="0" dirty="0"/>
              <a:t>, </a:t>
            </a:r>
            <a:r>
              <a:rPr lang="ru-RU" altLang="ru-RU" b="0" dirty="0" err="1"/>
              <a:t>сім’янин</a:t>
            </a:r>
            <a:r>
              <a:rPr lang="ru-RU" altLang="ru-RU" b="0" dirty="0"/>
              <a:t>, </a:t>
            </a:r>
            <a:r>
              <a:rPr lang="ru-RU" altLang="ru-RU" b="0" dirty="0" err="1"/>
              <a:t>професіонал</a:t>
            </a:r>
            <a:r>
              <a:rPr lang="ru-RU" altLang="ru-RU" b="0" dirty="0"/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5563" y="5324475"/>
            <a:ext cx="5486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У своїй роботі хочеться частіше бачити здивування, азарт, зацікавленість в очах дітей. </a:t>
            </a:r>
          </a:p>
          <a:p>
            <a:pPr>
              <a:defRPr/>
            </a:pPr>
            <a:r>
              <a:rPr lang="uk-UA" b="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Адже, коли у роботі приймають участь всі діти, вихователь отримує задоволення від своєї роботи</a:t>
            </a:r>
            <a:endParaRPr lang="ru-RU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65113" y="3881438"/>
            <a:ext cx="2647950" cy="304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000" dirty="0" smtClean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5808663" y="5638800"/>
            <a:ext cx="2971800" cy="71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0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98763" y="3322637"/>
            <a:ext cx="2590800" cy="304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000" dirty="0" smtClean="0"/>
              <a:t>Заняття у секції «Рухливі ігри»</a:t>
            </a:r>
            <a:endParaRPr lang="ru-RU" sz="2000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7" y="745357"/>
            <a:ext cx="2580661" cy="34408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288" y="1915275"/>
            <a:ext cx="2889794" cy="393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4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6100" y="533400"/>
            <a:ext cx="29718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/>
              <a:t>У своїй роботі намагаюся обирати такі форми і методи, які зрозумілі, доступні дітям певного віку, викликають зацікавленість та бажання працювати, проявляти свої вміння, здібності.</a:t>
            </a:r>
            <a:r>
              <a:rPr lang="ru-RU" b="1" dirty="0"/>
              <a:t>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2067694" cy="2756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580" y="404664"/>
            <a:ext cx="2651787" cy="19888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238" y="2841724"/>
            <a:ext cx="2571750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12976"/>
            <a:ext cx="374441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3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3528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впевнена в тому, що які б завдання не ставила перед нами сучасність, незмінним має залишатися одне – любов і повага до дітей. </a:t>
            </a:r>
          </a:p>
          <a:p>
            <a:pPr>
              <a:lnSpc>
                <a:spcPct val="80000"/>
              </a:lnSpc>
              <a:defRPr/>
            </a:pPr>
            <a:r>
              <a:rPr lang="uk-UA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Скільки б років не працював вихователь у школі, він має творчо підходити до процесу навчання  і  виховання, щоб виплекати в своїх учнях найміцніші знання і найкращі якості людини.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48680"/>
            <a:ext cx="378042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1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n w="127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Золоті правила педагога</a:t>
            </a:r>
            <a:endParaRPr lang="uk-UA" b="1" dirty="0">
              <a:ln w="12700" cmpd="sng">
                <a:solidFill>
                  <a:srgbClr val="7030A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/>
              <a:t>Підтримуй  і допомагай тому, хто цього потребує</a:t>
            </a:r>
          </a:p>
          <a:p>
            <a:r>
              <a:rPr lang="uk-UA" b="1" dirty="0" smtClean="0"/>
              <a:t>Розвивай в дитині допитливість, творчу фантазію</a:t>
            </a:r>
          </a:p>
          <a:p>
            <a:r>
              <a:rPr lang="uk-UA" b="1" dirty="0" smtClean="0"/>
              <a:t>Умій зацікавити</a:t>
            </a:r>
          </a:p>
          <a:p>
            <a:r>
              <a:rPr lang="uk-UA" b="1" dirty="0" smtClean="0"/>
              <a:t>Переймай цікаве з досвіду інших</a:t>
            </a:r>
          </a:p>
          <a:p>
            <a:r>
              <a:rPr lang="uk-UA" b="1" dirty="0" smtClean="0"/>
              <a:t>Люби дітей і вони віддячать тобі тим же</a:t>
            </a:r>
          </a:p>
          <a:p>
            <a:r>
              <a:rPr lang="uk-UA" b="1" dirty="0" smtClean="0"/>
              <a:t>Дитині потрібна свобода думки</a:t>
            </a:r>
          </a:p>
        </p:txBody>
      </p:sp>
      <p:pic>
        <p:nvPicPr>
          <p:cNvPr id="4" name="Рисунок 3" descr="a86c1599e3a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1097299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33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44824"/>
            <a:ext cx="7762056" cy="2583160"/>
          </a:xfrm>
        </p:spPr>
        <p:txBody>
          <a:bodyPr>
            <a:prstTxWarp prst="textDeflate">
              <a:avLst>
                <a:gd name="adj" fmla="val 28571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7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перегляд!</a:t>
            </a:r>
            <a:endParaRPr lang="uk-UA" sz="7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2770" name="Picture 2" descr="http://mirgif.com/animacija/rozovaja-romashk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293095"/>
            <a:ext cx="1978320" cy="2087513"/>
          </a:xfrm>
          <a:prstGeom prst="rect">
            <a:avLst/>
          </a:prstGeom>
          <a:noFill/>
        </p:spPr>
      </p:pic>
      <p:sp>
        <p:nvSpPr>
          <p:cNvPr id="5" name="AutoShape 52"/>
          <p:cNvSpPr>
            <a:spLocks noGrp="1" noChangeArrowheads="1"/>
          </p:cNvSpPr>
          <p:nvPr>
            <p:ph idx="1"/>
          </p:nvPr>
        </p:nvSpPr>
        <p:spPr bwMode="gray">
          <a:xfrm rot="5400000">
            <a:off x="3880520" y="-1731636"/>
            <a:ext cx="1800200" cy="6000792"/>
          </a:xfrm>
          <a:prstGeom prst="roundRect">
            <a:avLst>
              <a:gd name="adj" fmla="val 31903"/>
            </a:avLst>
          </a:prstGeom>
          <a:ln w="57150" algn="ctr">
            <a:solidFill>
              <a:srgbClr val="660033"/>
            </a:solidFill>
            <a:rou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rot="10800000" vert="vert">
            <a:normAutofit fontScale="70000" lnSpcReduction="20000"/>
          </a:bodyPr>
          <a:lstStyle/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Можна зорі розсипати в небі,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Можна вітер спинити на мить.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Та для цього всміхатися треба</a:t>
            </a:r>
          </a:p>
          <a:p>
            <a:pPr algn="ctr">
              <a:spcBef>
                <a:spcPct val="50000"/>
              </a:spcBef>
              <a:buFont typeface="Wingdings 2" pitchFamily="18" charset="2"/>
              <a:buNone/>
              <a:defRPr/>
            </a:pPr>
            <a:r>
              <a:rPr lang="uk-UA" sz="24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І   світ  дитини   любить!</a:t>
            </a:r>
            <a:endParaRPr lang="ru-RU" sz="2400" b="1" i="1" dirty="0" smtClean="0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8">
              <a:buFontTx/>
              <a:buNone/>
              <a:defRPr/>
            </a:pPr>
            <a:endParaRPr lang="ru-RU" sz="2400" dirty="0"/>
          </a:p>
        </p:txBody>
      </p:sp>
      <p:pic>
        <p:nvPicPr>
          <p:cNvPr id="1026" name="Picture 2" descr="Глориоза»: Признайтесь честн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042" y="3849664"/>
            <a:ext cx="3756806" cy="2499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167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1837</TotalTime>
  <Words>847</Words>
  <Application>Microsoft Office PowerPoint</Application>
  <PresentationFormat>Экран (4:3)</PresentationFormat>
  <Paragraphs>115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Tahoma</vt:lpstr>
      <vt:lpstr>Times New Roman</vt:lpstr>
      <vt:lpstr>Wingdings</vt:lpstr>
      <vt:lpstr>Wingdings 2</vt:lpstr>
      <vt:lpstr>Тема Office</vt:lpstr>
      <vt:lpstr>Портфоліо </vt:lpstr>
      <vt:lpstr>Презентация PowerPoint</vt:lpstr>
      <vt:lpstr>Вірко   Надія Василівна</vt:lpstr>
      <vt:lpstr>Життєве кредо </vt:lpstr>
      <vt:lpstr>Педагогічне кредо</vt:lpstr>
      <vt:lpstr>Моя педагогічна філософія</vt:lpstr>
      <vt:lpstr>Презентация PowerPoint</vt:lpstr>
      <vt:lpstr>Тема,  над якою працюю:</vt:lpstr>
      <vt:lpstr>Актуальність проблеми</vt:lpstr>
      <vt:lpstr>Напрямки роботи</vt:lpstr>
      <vt:lpstr>Застосовую такі інноваційні технології: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Золоті правила педагога</vt:lpstr>
      <vt:lpstr>Дякую за перегляд!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Юлия Трохименко</cp:lastModifiedBy>
  <cp:revision>94</cp:revision>
  <cp:lastPrinted>2015-03-13T17:12:40Z</cp:lastPrinted>
  <dcterms:created xsi:type="dcterms:W3CDTF">2013-07-29T17:42:42Z</dcterms:created>
  <dcterms:modified xsi:type="dcterms:W3CDTF">2020-02-06T15:35:45Z</dcterms:modified>
</cp:coreProperties>
</file>