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2" r:id="rId9"/>
    <p:sldId id="263" r:id="rId10"/>
    <p:sldId id="271" r:id="rId11"/>
    <p:sldId id="264" r:id="rId12"/>
    <p:sldId id="265" r:id="rId13"/>
    <p:sldId id="266" r:id="rId14"/>
    <p:sldId id="267" r:id="rId15"/>
    <p:sldId id="268" r:id="rId16"/>
    <p:sldId id="269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70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6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>
                <a:solidFill>
                  <a:prstClr val="black"/>
                </a:solidFill>
              </a:rPr>
              <a:pPr/>
              <a:t>27.03.2018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522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>
                <a:solidFill>
                  <a:prstClr val="black"/>
                </a:solidFill>
              </a:rPr>
              <a:pPr/>
              <a:t>27.03.2018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050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>
                <a:solidFill>
                  <a:prstClr val="black"/>
                </a:solidFill>
              </a:rPr>
              <a:pPr/>
              <a:t>27.03.2018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45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>
                <a:solidFill>
                  <a:prstClr val="black"/>
                </a:solidFill>
              </a:rPr>
              <a:pPr/>
              <a:t>27.03.2018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990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>
                <a:solidFill>
                  <a:prstClr val="black"/>
                </a:solidFill>
              </a:rPr>
              <a:pPr/>
              <a:t>27.03.2018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672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>
                <a:solidFill>
                  <a:prstClr val="black"/>
                </a:solidFill>
              </a:rPr>
              <a:pPr/>
              <a:t>27.03.2018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073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>
                <a:solidFill>
                  <a:prstClr val="black"/>
                </a:solidFill>
              </a:rPr>
              <a:pPr/>
              <a:t>27.03.2018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667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>
                <a:solidFill>
                  <a:prstClr val="black"/>
                </a:solidFill>
              </a:rPr>
              <a:pPr/>
              <a:t>27.03.2018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974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>
                <a:solidFill>
                  <a:prstClr val="black"/>
                </a:solidFill>
              </a:rPr>
              <a:pPr/>
              <a:t>27.03.2018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626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>
                <a:solidFill>
                  <a:prstClr val="black"/>
                </a:solidFill>
              </a:rPr>
              <a:pPr/>
              <a:t>27.03.2018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242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>
                <a:solidFill>
                  <a:prstClr val="black"/>
                </a:solidFill>
              </a:rPr>
              <a:pPr/>
              <a:t>27.03.2018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450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Прямоугольник 85"/>
          <p:cNvSpPr/>
          <p:nvPr userDrawn="1"/>
        </p:nvSpPr>
        <p:spPr>
          <a:xfrm>
            <a:off x="714348" y="285728"/>
            <a:ext cx="8215370" cy="635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6642556"/>
            <a:ext cx="150016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 smtClean="0">
                <a:solidFill>
                  <a:srgbClr val="0000FF">
                    <a:lumMod val="40000"/>
                    <a:lumOff val="60000"/>
                  </a:srgbClr>
                </a:solidFill>
                <a:latin typeface="Times New Roman" pitchFamily="18" charset="0"/>
                <a:cs typeface="Times New Roman" pitchFamily="18" charset="0"/>
              </a:rPr>
              <a:t>© Фокина Лидия Петровна </a:t>
            </a:r>
            <a:endParaRPr lang="ru-RU" sz="800" dirty="0">
              <a:solidFill>
                <a:srgbClr val="0000FF">
                  <a:lumMod val="40000"/>
                  <a:lumOff val="6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Группа 7"/>
          <p:cNvGrpSpPr/>
          <p:nvPr userDrawn="1"/>
        </p:nvGrpSpPr>
        <p:grpSpPr>
          <a:xfrm rot="10800000">
            <a:off x="357158" y="6147194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9" name="Овал 8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Овал 11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Группа 13"/>
          <p:cNvGrpSpPr/>
          <p:nvPr userDrawn="1"/>
        </p:nvGrpSpPr>
        <p:grpSpPr>
          <a:xfrm rot="10800000">
            <a:off x="357158" y="5436391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5" name="Овал 14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Овал 15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Овал 16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87" name="Группа 86"/>
          <p:cNvGrpSpPr/>
          <p:nvPr userDrawn="1"/>
        </p:nvGrpSpPr>
        <p:grpSpPr>
          <a:xfrm rot="10800000">
            <a:off x="357158" y="4725588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88" name="Овал 87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9" name="Овал 88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0" name="Овал 89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1" name="Овал 90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93" name="Группа 92"/>
          <p:cNvGrpSpPr/>
          <p:nvPr userDrawn="1"/>
        </p:nvGrpSpPr>
        <p:grpSpPr>
          <a:xfrm rot="10800000">
            <a:off x="357158" y="4014785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94" name="Овал 93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5" name="Овал 94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6" name="Овал 95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7" name="Овал 96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8" name="Скругленный прямоугольник 97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99" name="Группа 98"/>
          <p:cNvGrpSpPr/>
          <p:nvPr userDrawn="1"/>
        </p:nvGrpSpPr>
        <p:grpSpPr>
          <a:xfrm rot="10800000">
            <a:off x="357158" y="3303982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00" name="Овал 99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1" name="Овал 100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2" name="Овал 101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3" name="Овал 102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5" name="Группа 104"/>
          <p:cNvGrpSpPr/>
          <p:nvPr userDrawn="1"/>
        </p:nvGrpSpPr>
        <p:grpSpPr>
          <a:xfrm rot="10800000">
            <a:off x="357158" y="2593179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06" name="Овал 105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7" name="Овал 106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8" name="Овал 107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9" name="Овал 108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11" name="Группа 110"/>
          <p:cNvGrpSpPr/>
          <p:nvPr userDrawn="1"/>
        </p:nvGrpSpPr>
        <p:grpSpPr>
          <a:xfrm rot="10800000">
            <a:off x="357158" y="1882376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12" name="Овал 111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3" name="Овал 112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4" name="Овал 113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5" name="Овал 114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17" name="Группа 116"/>
          <p:cNvGrpSpPr/>
          <p:nvPr userDrawn="1"/>
        </p:nvGrpSpPr>
        <p:grpSpPr>
          <a:xfrm rot="10800000">
            <a:off x="357158" y="1171573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18" name="Овал 117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9" name="Овал 118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0" name="Овал 119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1" name="Овал 120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23" name="Группа 122"/>
          <p:cNvGrpSpPr/>
          <p:nvPr userDrawn="1"/>
        </p:nvGrpSpPr>
        <p:grpSpPr>
          <a:xfrm rot="10800000">
            <a:off x="357158" y="460770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24" name="Овал 123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5" name="Овал 124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6" name="Овал 125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7" name="Овал 126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8" name="Скругленный прямоугольник 127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74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43608" y="2132856"/>
            <a:ext cx="7788992" cy="166199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5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cs typeface="Arial" pitchFamily="34" charset="0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Monotype Corsiva" pitchFamily="66" charset="0"/>
                <a:cs typeface="Arial" pitchFamily="34" charset="0"/>
              </a:rPr>
              <a:t>Сучасні підходи до навчання: </a:t>
            </a:r>
            <a:endParaRPr lang="ru-RU" sz="5400" b="1" dirty="0" smtClean="0">
              <a:solidFill>
                <a:srgbClr val="C00000"/>
              </a:solidFill>
              <a:latin typeface="Monotype Corsiva" pitchFamily="66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  <a:cs typeface="Arial" pitchFamily="34" charset="0"/>
              </a:rPr>
              <a:t>«</a:t>
            </a:r>
            <a:r>
              <a:rPr lang="ru-RU" sz="5400" b="1" dirty="0">
                <a:solidFill>
                  <a:srgbClr val="C00000"/>
                </a:solidFill>
                <a:latin typeface="Monotype Corsiva" pitchFamily="66" charset="0"/>
                <a:cs typeface="Arial" pitchFamily="34" charset="0"/>
              </a:rPr>
              <a:t>Сінгапурська методика»</a:t>
            </a:r>
            <a:endParaRPr kumimoji="0" lang="uk-UA" sz="7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891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>
                <a:solidFill>
                  <a:srgbClr val="C00000"/>
                </a:solidFill>
              </a:rPr>
              <a:t>Навчання в співпраці</a:t>
            </a:r>
            <a:endParaRPr lang="ru-RU" i="1" dirty="0">
              <a:solidFill>
                <a:srgbClr val="C00000"/>
              </a:solidFill>
            </a:endParaRPr>
          </a:p>
        </p:txBody>
      </p:sp>
      <p:pic>
        <p:nvPicPr>
          <p:cNvPr id="3080" name="Picture 8" descr="Результат поиска Google для https://s.pfst.net/2011.02/5151628363ab3076625ded3c032b754c397f3fc27c_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6"/>
          <a:stretch/>
        </p:blipFill>
        <p:spPr bwMode="auto">
          <a:xfrm>
            <a:off x="1259632" y="1345052"/>
            <a:ext cx="3112612" cy="2470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Результат поиска Google для https://kartiny.ucoz.ru/_ph/50/4367139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761963"/>
            <a:ext cx="2736304" cy="205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Результат поиска Google для https://biznes-kartinki.my1.ru/_ph/12/2545038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12776"/>
            <a:ext cx="2334766" cy="2334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Похожее изображени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96449">
            <a:off x="1782450" y="3979144"/>
            <a:ext cx="2448272" cy="439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6" descr="Похожее изображени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85253">
            <a:off x="1591801" y="4227330"/>
            <a:ext cx="2448272" cy="439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78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Всі рівні</a:t>
            </a:r>
            <a:endParaRPr lang="ru-RU" i="1" dirty="0">
              <a:solidFill>
                <a:srgbClr val="C0000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2052" name="Picture 4" descr="Результат поиска Google для https://img-fotki.yandex.ru/get/6210/36014149.b3/0_6f467_63833285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658" y="176462"/>
            <a:ext cx="4824535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Результат поиска Google для https://img-fotki.yandex.ru/get/6212/36014149.b3/0_6f46f_82646514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16832"/>
            <a:ext cx="3084165" cy="3084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824759" y="5493840"/>
            <a:ext cx="2520280" cy="21544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400" b="1" dirty="0" smtClean="0">
                <a:solidFill>
                  <a:srgbClr val="212121"/>
                </a:solidFill>
                <a:latin typeface="inherit"/>
                <a:cs typeface="Arial" pitchFamily="34" charset="0"/>
              </a:rPr>
              <a:t>Вся група</a:t>
            </a:r>
            <a:r>
              <a:rPr kumimoji="0" lang="uk-UA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333081" y="5493839"/>
            <a:ext cx="2520280" cy="21544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400" b="1" dirty="0" smtClean="0">
                <a:solidFill>
                  <a:srgbClr val="212121"/>
                </a:solidFill>
                <a:latin typeface="inherit"/>
                <a:cs typeface="Arial" pitchFamily="34" charset="0"/>
              </a:rPr>
              <a:t>Кожен почув</a:t>
            </a:r>
            <a:r>
              <a:rPr kumimoji="0" lang="uk-UA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3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0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0190">
            <a:off x="1717171" y="4972508"/>
            <a:ext cx="190173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41598">
            <a:off x="6077743" y="4972507"/>
            <a:ext cx="190173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8" name="Picture 8" descr="http://2.bp.blogspot.com/-91teCgZGBpE/Vm8QK4Aj_aI/AAAAAAAAAF8/HjFhSCiHwJA/s1600/missing_custom_puzzle_completion_1570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585" y="1740915"/>
            <a:ext cx="3744416" cy="3736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259632" y="5593524"/>
            <a:ext cx="2520280" cy="21544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400" b="1" dirty="0" err="1" smtClean="0">
                <a:solidFill>
                  <a:srgbClr val="212121"/>
                </a:solidFill>
                <a:latin typeface="inherit"/>
                <a:cs typeface="Arial" pitchFamily="34" charset="0"/>
              </a:rPr>
              <a:t>Комуникативність</a:t>
            </a:r>
            <a:r>
              <a:rPr kumimoji="0" lang="uk-UA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012160" y="5608071"/>
            <a:ext cx="2520280" cy="21544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400" b="1" dirty="0" smtClean="0">
                <a:solidFill>
                  <a:srgbClr val="212121"/>
                </a:solidFill>
                <a:latin typeface="inherit"/>
                <a:cs typeface="Arial" pitchFamily="34" charset="0"/>
              </a:rPr>
              <a:t>Креативність</a:t>
            </a:r>
            <a:r>
              <a:rPr kumimoji="0" lang="uk-UA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30" name="Picture 10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45661">
            <a:off x="5469856" y="1488886"/>
            <a:ext cx="190173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012160" y="1013310"/>
            <a:ext cx="2520280" cy="21544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400" b="1" dirty="0" smtClean="0">
                <a:solidFill>
                  <a:srgbClr val="212121"/>
                </a:solidFill>
                <a:latin typeface="inherit"/>
                <a:cs typeface="Arial" pitchFamily="34" charset="0"/>
              </a:rPr>
              <a:t>Співпраця</a:t>
            </a:r>
            <a:r>
              <a:rPr kumimoji="0" lang="uk-UA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0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91497">
            <a:off x="2043300" y="1412640"/>
            <a:ext cx="190173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259632" y="1008049"/>
            <a:ext cx="2520280" cy="21544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400" b="1" dirty="0" smtClean="0">
                <a:solidFill>
                  <a:srgbClr val="212121"/>
                </a:solidFill>
                <a:latin typeface="inherit"/>
                <a:cs typeface="Arial" pitchFamily="34" charset="0"/>
              </a:rPr>
              <a:t>Критичне мислення</a:t>
            </a:r>
            <a:r>
              <a:rPr kumimoji="0" lang="uk-UA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3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332656"/>
            <a:ext cx="8229600" cy="1143000"/>
          </a:xfrm>
        </p:spPr>
        <p:txBody>
          <a:bodyPr/>
          <a:lstStyle/>
          <a:p>
            <a:r>
              <a:rPr lang="uk-UA" sz="2400" i="1" dirty="0">
                <a:solidFill>
                  <a:srgbClr val="C00000"/>
                </a:solidFill>
              </a:rPr>
              <a:t>Парти повинні відходити променями від вчительського столу для того, щоб ніхто не сидів спиною до </a:t>
            </a:r>
            <a:r>
              <a:rPr lang="uk-UA" sz="2400" i="1" dirty="0" smtClean="0">
                <a:solidFill>
                  <a:srgbClr val="C00000"/>
                </a:solidFill>
              </a:rPr>
              <a:t>викладача</a:t>
            </a:r>
            <a:endParaRPr lang="ru-RU" sz="2400" i="1" dirty="0">
              <a:solidFill>
                <a:srgbClr val="C00000"/>
              </a:solidFill>
            </a:endParaRPr>
          </a:p>
        </p:txBody>
      </p:sp>
      <p:pic>
        <p:nvPicPr>
          <p:cNvPr id="4" name="Рисунок 2" descr="C:\Users\user\Desktop\depositphotos_6572799-3d-small-people-with-empty-boar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9028" y="1240129"/>
            <a:ext cx="230505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8" descr="C:\Users\user\Desktop\i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383922"/>
            <a:ext cx="1800225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8" descr="C:\Users\user\Desktop\i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368" y="4437112"/>
            <a:ext cx="1800225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8" descr="C:\Users\user\Desktop\i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256484"/>
            <a:ext cx="1800225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8" descr="C:\Users\user\Desktop\i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492896"/>
            <a:ext cx="1800225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459357" y="4437112"/>
            <a:ext cx="2520280" cy="4308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400" b="1" dirty="0" smtClean="0">
                <a:solidFill>
                  <a:srgbClr val="212121"/>
                </a:solidFill>
                <a:latin typeface="inherit"/>
                <a:cs typeface="Arial" pitchFamily="34" charset="0"/>
              </a:rPr>
              <a:t>За партами по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inherit"/>
                <a:cs typeface="Arial" pitchFamily="34" charset="0"/>
              </a:rPr>
              <a:t>чотири</a:t>
            </a:r>
            <a:r>
              <a:rPr kumimoji="0" lang="uk-UA" sz="1400" b="1" i="0" u="none" strike="noStrike" cap="none" normalizeH="0" dirty="0" smtClean="0">
                <a:ln>
                  <a:noFill/>
                </a:ln>
                <a:solidFill>
                  <a:srgbClr val="212121"/>
                </a:solidFill>
                <a:effectLst/>
                <a:latin typeface="inherit"/>
                <a:cs typeface="Arial" pitchFamily="34" charset="0"/>
              </a:rPr>
              <a:t> учня</a:t>
            </a:r>
            <a:r>
              <a:rPr kumimoji="0" lang="uk-UA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3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-387424"/>
            <a:ext cx="8229600" cy="1143000"/>
          </a:xfrm>
        </p:spPr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2400" b="1" i="1" dirty="0">
                <a:solidFill>
                  <a:srgbClr val="C00000"/>
                </a:solidFill>
              </a:rPr>
              <a:t>МЕНЕДЖ МЕТ (Manage Mat) </a:t>
            </a:r>
            <a:r>
              <a:rPr lang="ru-RU" sz="2400" i="1" dirty="0">
                <a:solidFill>
                  <a:srgbClr val="C00000"/>
                </a:solidFill>
              </a:rPr>
              <a:t>- </a:t>
            </a:r>
            <a:r>
              <a:rPr lang="ru-RU" sz="2400" i="1" dirty="0"/>
              <a:t>інструмент для управління класом. Табличка в центрі столу, що дозволяє зручно і просто розподілити учнів в одній команді (партнер по плечу, по </a:t>
            </a:r>
            <a:r>
              <a:rPr lang="ru-RU" sz="2400" i="1" dirty="0" smtClean="0"/>
              <a:t>обличчю, </a:t>
            </a:r>
            <a:r>
              <a:rPr lang="ru-RU" sz="2400" i="1" dirty="0"/>
              <a:t>партнер А, Б) для організації ефективного навчального процесу в командах.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339752" y="2899705"/>
            <a:ext cx="2232248" cy="1224136"/>
          </a:xfrm>
          <a:prstGeom prst="roundRect">
            <a:avLst/>
          </a:prstGeom>
          <a:solidFill>
            <a:schemeClr val="accent6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724400" y="4213893"/>
            <a:ext cx="2232248" cy="1224136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15660" y="2906808"/>
            <a:ext cx="2232248" cy="1224136"/>
          </a:xfrm>
          <a:prstGeom prst="roundRect">
            <a:avLst/>
          </a:prstGeom>
          <a:solidFill>
            <a:schemeClr val="accent3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343200" y="4213893"/>
            <a:ext cx="2232248" cy="122413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войная стрелка влево/вправо 7"/>
          <p:cNvSpPr/>
          <p:nvPr/>
        </p:nvSpPr>
        <p:spPr>
          <a:xfrm>
            <a:off x="3010508" y="5589240"/>
            <a:ext cx="3600400" cy="576064"/>
          </a:xfrm>
          <a:prstGeom prst="leftRightArrow">
            <a:avLst/>
          </a:prstGeom>
          <a:solidFill>
            <a:srgbClr val="6F69E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Партнер по плечу</a:t>
            </a:r>
            <a:endParaRPr lang="ru-RU" dirty="0"/>
          </a:p>
        </p:txBody>
      </p:sp>
      <p:sp>
        <p:nvSpPr>
          <p:cNvPr id="9" name="Двойная стрелка влево/вправо 8"/>
          <p:cNvSpPr/>
          <p:nvPr/>
        </p:nvSpPr>
        <p:spPr>
          <a:xfrm rot="10800000">
            <a:off x="3042529" y="2204864"/>
            <a:ext cx="3600400" cy="576064"/>
          </a:xfrm>
          <a:prstGeom prst="leftRightArrow">
            <a:avLst/>
          </a:prstGeom>
          <a:solidFill>
            <a:srgbClr val="6F69E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Партнер по плечу</a:t>
            </a:r>
            <a:endParaRPr lang="ru-RU" dirty="0"/>
          </a:p>
        </p:txBody>
      </p:sp>
      <p:sp>
        <p:nvSpPr>
          <p:cNvPr id="12" name="Двойная стрелка влево/вправо 11"/>
          <p:cNvSpPr/>
          <p:nvPr/>
        </p:nvSpPr>
        <p:spPr>
          <a:xfrm rot="5400000">
            <a:off x="444832" y="3677432"/>
            <a:ext cx="2945132" cy="576064"/>
          </a:xfrm>
          <a:prstGeom prst="leftRightArrow">
            <a:avLst/>
          </a:prstGeom>
          <a:solidFill>
            <a:srgbClr val="6F69E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Партнер по обличчю</a:t>
            </a:r>
            <a:endParaRPr lang="ru-RU" dirty="0"/>
          </a:p>
        </p:txBody>
      </p:sp>
      <p:sp>
        <p:nvSpPr>
          <p:cNvPr id="13" name="Двойная стрелка влево/вправо 12"/>
          <p:cNvSpPr/>
          <p:nvPr/>
        </p:nvSpPr>
        <p:spPr>
          <a:xfrm rot="16200000">
            <a:off x="5983799" y="3677432"/>
            <a:ext cx="2945132" cy="576064"/>
          </a:xfrm>
          <a:prstGeom prst="leftRightArrow">
            <a:avLst/>
          </a:prstGeom>
          <a:solidFill>
            <a:srgbClr val="6F69E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Партнер по обличчю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706823" y="4135591"/>
            <a:ext cx="44598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10800000">
            <a:off x="4126015" y="3607724"/>
            <a:ext cx="44598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0800000">
            <a:off x="4648763" y="3607724"/>
            <a:ext cx="44598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126014" y="4139275"/>
            <a:ext cx="44598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Выгнутая вправо стрелка 19"/>
          <p:cNvSpPr/>
          <p:nvPr/>
        </p:nvSpPr>
        <p:spPr>
          <a:xfrm>
            <a:off x="5072224" y="3605817"/>
            <a:ext cx="731520" cy="1216152"/>
          </a:xfrm>
          <a:prstGeom prst="curvedLeftArrow">
            <a:avLst/>
          </a:prstGeom>
          <a:solidFill>
            <a:srgbClr val="6F69E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Выгнутая вправо стрелка 20"/>
          <p:cNvSpPr/>
          <p:nvPr/>
        </p:nvSpPr>
        <p:spPr>
          <a:xfrm flipH="1" flipV="1">
            <a:off x="3459324" y="3518876"/>
            <a:ext cx="766710" cy="1326335"/>
          </a:xfrm>
          <a:prstGeom prst="curvedLeftArrow">
            <a:avLst/>
          </a:prstGeom>
          <a:solidFill>
            <a:srgbClr val="6F69E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rot="10800000">
            <a:off x="3232883" y="3219815"/>
            <a:ext cx="44598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uk-UA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 rot="10800000">
            <a:off x="5617531" y="3219815"/>
            <a:ext cx="44598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uk-UA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350151" y="4564351"/>
            <a:ext cx="44598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617531" y="4564351"/>
            <a:ext cx="44598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3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Результат поиска Google для https://propellerhead.ucoz.ru/_ph/33/1599195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077" y="1340768"/>
            <a:ext cx="2637357" cy="4466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332656"/>
            <a:ext cx="8229600" cy="1143000"/>
          </a:xfrm>
        </p:spPr>
        <p:txBody>
          <a:bodyPr/>
          <a:lstStyle/>
          <a:p>
            <a:r>
              <a:rPr lang="uk-UA" sz="2400" b="1" i="1" dirty="0">
                <a:solidFill>
                  <a:srgbClr val="C00000"/>
                </a:solidFill>
              </a:rPr>
              <a:t>ХАЙ </a:t>
            </a:r>
            <a:r>
              <a:rPr lang="uk-UA" sz="2400" b="1" i="1" dirty="0" smtClean="0">
                <a:solidFill>
                  <a:srgbClr val="C00000"/>
                </a:solidFill>
              </a:rPr>
              <a:t>ФАЙВ </a:t>
            </a:r>
            <a:r>
              <a:rPr lang="uk-UA" sz="2400" b="1" i="1" dirty="0">
                <a:solidFill>
                  <a:srgbClr val="C00000"/>
                </a:solidFill>
              </a:rPr>
              <a:t>(High Five) </a:t>
            </a:r>
            <a:r>
              <a:rPr lang="uk-UA" sz="2400" i="1" dirty="0">
                <a:solidFill>
                  <a:srgbClr val="C00000"/>
                </a:solidFill>
              </a:rPr>
              <a:t>- </a:t>
            </a:r>
            <a:r>
              <a:rPr lang="uk-UA" sz="2400" i="1" dirty="0"/>
              <a:t>дослівно «дай п'ять</a:t>
            </a:r>
            <a:r>
              <a:rPr lang="uk-UA" sz="2400" i="1" dirty="0" smtClean="0"/>
              <a:t>» </a:t>
            </a:r>
            <a:r>
              <a:rPr lang="uk-UA" sz="2400" i="1" dirty="0"/>
              <a:t>- сигнал </a:t>
            </a:r>
            <a:r>
              <a:rPr lang="uk-UA" sz="2400" i="1" dirty="0" smtClean="0"/>
              <a:t/>
            </a:r>
            <a:br>
              <a:rPr lang="uk-UA" sz="2400" i="1" dirty="0" smtClean="0"/>
            </a:br>
            <a:r>
              <a:rPr lang="uk-UA" sz="2400" i="1" dirty="0" smtClean="0"/>
              <a:t>тиші </a:t>
            </a:r>
            <a:r>
              <a:rPr lang="uk-UA" sz="2400" i="1" dirty="0"/>
              <a:t>і залучення уваги.</a:t>
            </a:r>
            <a:endParaRPr lang="ru-RU" sz="2400" i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499992" y="2420888"/>
            <a:ext cx="4186808" cy="1973722"/>
          </a:xfrm>
        </p:spPr>
        <p:txBody>
          <a:bodyPr/>
          <a:lstStyle/>
          <a:p>
            <a:r>
              <a:rPr lang="uk-UA" sz="2400" dirty="0" smtClean="0"/>
              <a:t>Підніми руку.</a:t>
            </a:r>
          </a:p>
          <a:p>
            <a:r>
              <a:rPr lang="uk-UA" sz="2400" dirty="0" smtClean="0"/>
              <a:t>Сфокусуйся на викладачі.</a:t>
            </a:r>
          </a:p>
          <a:p>
            <a:r>
              <a:rPr lang="uk-UA" sz="2400" dirty="0" smtClean="0"/>
              <a:t>Зупини роботу.</a:t>
            </a:r>
          </a:p>
          <a:p>
            <a:r>
              <a:rPr lang="uk-UA" sz="2400" dirty="0" smtClean="0"/>
              <a:t>Просигналізуй іншим.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43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143000"/>
          </a:xfrm>
        </p:spPr>
        <p:txBody>
          <a:bodyPr/>
          <a:lstStyle/>
          <a:p>
            <a:r>
              <a:rPr lang="uk-UA" sz="3200" b="1" i="1" dirty="0">
                <a:solidFill>
                  <a:srgbClr val="FF0000"/>
                </a:solidFill>
                <a:latin typeface="+mn-lt"/>
              </a:rPr>
              <a:t>КЛОК БАДДІС (Clock buddies) </a:t>
            </a:r>
            <a:r>
              <a:rPr lang="uk-UA" sz="3200" i="1" dirty="0">
                <a:latin typeface="+mn-lt"/>
              </a:rPr>
              <a:t>- «друзі по годинах» </a:t>
            </a:r>
            <a:r>
              <a:rPr lang="uk-UA" sz="3200" i="1" dirty="0" smtClean="0">
                <a:latin typeface="+mn-lt"/>
              </a:rPr>
              <a:t> </a:t>
            </a:r>
            <a:endParaRPr lang="ru-RU" sz="3200" i="1" dirty="0">
              <a:latin typeface="+mn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533932" y="2348880"/>
            <a:ext cx="3610744" cy="3240360"/>
          </a:xfrm>
        </p:spPr>
        <p:txBody>
          <a:bodyPr/>
          <a:lstStyle/>
          <a:p>
            <a:pPr marL="0" indent="0">
              <a:buNone/>
            </a:pPr>
            <a:r>
              <a:rPr lang="uk-UA" sz="2400" dirty="0"/>
              <a:t>- навчальна структура, в якій учні зустрічаються зі своїми одногрупниками в «відведений викладачем» час для ефективної взаємодії.</a:t>
            </a:r>
            <a:endParaRPr lang="ru-RU" sz="2400" dirty="0"/>
          </a:p>
        </p:txBody>
      </p:sp>
      <p:pic>
        <p:nvPicPr>
          <p:cNvPr id="1028" name="Picture 4" descr="Картинки по запросу шаблон час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585105"/>
            <a:ext cx="2247900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8229600" cy="1143000"/>
          </a:xfrm>
        </p:spPr>
        <p:txBody>
          <a:bodyPr/>
          <a:lstStyle/>
          <a:p>
            <a:r>
              <a:rPr lang="uk-UA" sz="2800" b="1" i="1" dirty="0" smtClean="0">
                <a:solidFill>
                  <a:srgbClr val="FF0000"/>
                </a:solidFill>
                <a:latin typeface="+mn-lt"/>
              </a:rPr>
              <a:t>ТЕЙК </a:t>
            </a:r>
            <a:r>
              <a:rPr lang="uk-UA" sz="2800" b="1" i="1" dirty="0">
                <a:solidFill>
                  <a:srgbClr val="FF0000"/>
                </a:solidFill>
                <a:latin typeface="+mn-lt"/>
              </a:rPr>
              <a:t>ОФ - </a:t>
            </a:r>
            <a:r>
              <a:rPr lang="uk-UA" sz="2800" b="1" i="1" dirty="0" smtClean="0">
                <a:solidFill>
                  <a:srgbClr val="FF0000"/>
                </a:solidFill>
                <a:latin typeface="+mn-lt"/>
              </a:rPr>
              <a:t>ТАЧ </a:t>
            </a:r>
            <a:r>
              <a:rPr lang="uk-UA" sz="2800" b="1" i="1" dirty="0">
                <a:solidFill>
                  <a:srgbClr val="FF0000"/>
                </a:solidFill>
                <a:latin typeface="+mn-lt"/>
              </a:rPr>
              <a:t>ДАУН (Take off - Touch down</a:t>
            </a:r>
            <a:r>
              <a:rPr lang="uk-UA" sz="2800" dirty="0">
                <a:solidFill>
                  <a:srgbClr val="FF0000"/>
                </a:solidFill>
                <a:latin typeface="+mn-lt"/>
              </a:rPr>
              <a:t>)</a:t>
            </a:r>
            <a:r>
              <a:rPr lang="uk-UA" sz="2800" dirty="0">
                <a:latin typeface="+mn-lt"/>
              </a:rPr>
              <a:t> - </a:t>
            </a:r>
            <a:r>
              <a:rPr lang="uk-UA" sz="2800" i="1" dirty="0">
                <a:latin typeface="+mn-lt"/>
              </a:rPr>
              <a:t>«встати - сісти</a:t>
            </a:r>
            <a:r>
              <a:rPr lang="uk-UA" sz="2800" i="1" dirty="0" smtClean="0">
                <a:latin typeface="+mn-lt"/>
              </a:rPr>
              <a:t>» </a:t>
            </a:r>
            <a:endParaRPr lang="ru-RU" sz="2800" i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2204864"/>
            <a:ext cx="3754760" cy="3484984"/>
          </a:xfrm>
        </p:spPr>
        <p:txBody>
          <a:bodyPr/>
          <a:lstStyle/>
          <a:p>
            <a:pPr marL="0" indent="0">
              <a:buNone/>
            </a:pPr>
            <a:r>
              <a:rPr lang="uk-UA" dirty="0"/>
              <a:t> </a:t>
            </a:r>
            <a:r>
              <a:rPr lang="uk-UA" sz="2400" dirty="0"/>
              <a:t>- </a:t>
            </a:r>
            <a:r>
              <a:rPr lang="uk-UA" sz="2400" dirty="0" smtClean="0"/>
              <a:t>навчальна </a:t>
            </a:r>
            <a:r>
              <a:rPr lang="uk-UA" sz="2400" dirty="0"/>
              <a:t>структура для отримання інформації про клас (хто вирішив задачу одним способом, двома, трьома і т.д. (викладач сам підбирає питання згідно свого предмета)), а також знайомства з групою.</a:t>
            </a:r>
            <a:endParaRPr lang="ru-RU" sz="2400" dirty="0"/>
          </a:p>
        </p:txBody>
      </p:sp>
      <p:pic>
        <p:nvPicPr>
          <p:cNvPr id="2050" name="Picture 2" descr="человечки для презентаций на прозрачном фоне: 18 тыс изображений найдено в Яндекс.Картинка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204864"/>
            <a:ext cx="2785946" cy="34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47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143000"/>
          </a:xfrm>
        </p:spPr>
        <p:txBody>
          <a:bodyPr/>
          <a:lstStyle/>
          <a:p>
            <a:r>
              <a:rPr lang="ru-RU" sz="3200" b="1" i="1" dirty="0">
                <a:solidFill>
                  <a:srgbClr val="FF0000"/>
                </a:solidFill>
              </a:rPr>
              <a:t>Д</a:t>
            </a:r>
            <a:r>
              <a:rPr lang="uk-UA" sz="3200" b="1" i="1" dirty="0">
                <a:solidFill>
                  <a:srgbClr val="FF0000"/>
                </a:solidFill>
              </a:rPr>
              <a:t>ЖОТ</a:t>
            </a:r>
            <a:r>
              <a:rPr lang="ru-RU" sz="3200" b="1" i="1" dirty="0">
                <a:solidFill>
                  <a:srgbClr val="FF0000"/>
                </a:solidFill>
              </a:rPr>
              <a:t> ТОТС (Jot Thoughts</a:t>
            </a:r>
            <a:r>
              <a:rPr lang="ru-RU" sz="3200" i="1" dirty="0">
                <a:solidFill>
                  <a:srgbClr val="FF0000"/>
                </a:solidFill>
              </a:rPr>
              <a:t>)</a:t>
            </a:r>
            <a:r>
              <a:rPr lang="ru-RU" sz="3200" i="1" dirty="0"/>
              <a:t> </a:t>
            </a:r>
            <a:r>
              <a:rPr lang="ru-RU" sz="3200" i="1" dirty="0" smtClean="0"/>
              <a:t>– </a:t>
            </a:r>
            <a:br>
              <a:rPr lang="ru-RU" sz="3200" i="1" dirty="0" smtClean="0"/>
            </a:br>
            <a:r>
              <a:rPr lang="ru-RU" sz="3200" i="1" dirty="0" smtClean="0"/>
              <a:t>«</a:t>
            </a:r>
            <a:r>
              <a:rPr lang="ru-RU" sz="3200" i="1" dirty="0"/>
              <a:t>запишіть думки» </a:t>
            </a:r>
            <a:r>
              <a:rPr lang="uk-UA" sz="3200" i="1" dirty="0" smtClean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772816"/>
            <a:ext cx="4690864" cy="4525963"/>
          </a:xfrm>
        </p:spPr>
        <p:txBody>
          <a:bodyPr/>
          <a:lstStyle/>
          <a:p>
            <a:r>
              <a:rPr lang="ru-RU" sz="2400" dirty="0"/>
              <a:t>- навчальна структура, в якій учасники голосно промовляють придумане слово на </a:t>
            </a:r>
            <a:r>
              <a:rPr lang="uk-UA" sz="2400" dirty="0"/>
              <a:t>задану</a:t>
            </a:r>
            <a:r>
              <a:rPr lang="ru-RU" sz="2400" dirty="0"/>
              <a:t> тему, записують його на листочок і кладуть в центр столу лицьовою стороною вгору. Не дотримавшись черговості, кожен учасник повинен заповнити 4 листочка, отже, в центрі столу виявляться 16 листочків.</a:t>
            </a:r>
          </a:p>
        </p:txBody>
      </p:sp>
      <p:pic>
        <p:nvPicPr>
          <p:cNvPr id="3074" name="Picture 2" descr="http://1.bp.blogspot.com/-zBYE643QA6s/Vm8QFhf0V4I/AAAAAAAAADs/W9FOJ2tEO7Y/s320/bb6246c85c65ddd0b35f8e6a817cb256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724472"/>
            <a:ext cx="3024336" cy="4032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53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>
                <a:solidFill>
                  <a:srgbClr val="FF0000"/>
                </a:solidFill>
              </a:rPr>
              <a:t>Т</a:t>
            </a:r>
            <a:r>
              <a:rPr lang="uk-UA" sz="3200" b="1" i="1" dirty="0">
                <a:solidFill>
                  <a:srgbClr val="FF0000"/>
                </a:solidFill>
              </a:rPr>
              <a:t>І</a:t>
            </a:r>
            <a:r>
              <a:rPr lang="ru-RU" sz="3200" b="1" i="1" dirty="0">
                <a:solidFill>
                  <a:srgbClr val="FF0000"/>
                </a:solidFill>
              </a:rPr>
              <a:t>К-</a:t>
            </a:r>
            <a:r>
              <a:rPr lang="uk-UA" sz="3200" b="1" i="1" dirty="0">
                <a:solidFill>
                  <a:srgbClr val="FF0000"/>
                </a:solidFill>
              </a:rPr>
              <a:t>Т</a:t>
            </a:r>
            <a:r>
              <a:rPr lang="ru-RU" sz="3200" b="1" i="1" dirty="0">
                <a:solidFill>
                  <a:srgbClr val="FF0000"/>
                </a:solidFill>
              </a:rPr>
              <a:t>ЕК-ТОУ (Tic-Tac-Toe) </a:t>
            </a:r>
            <a:r>
              <a:rPr lang="ru-RU" sz="3200" i="1" dirty="0" smtClean="0"/>
              <a:t>– </a:t>
            </a:r>
            <a:br>
              <a:rPr lang="ru-RU" sz="3200" i="1" dirty="0" smtClean="0"/>
            </a:br>
            <a:r>
              <a:rPr lang="ru-RU" sz="3200" i="1" dirty="0" smtClean="0"/>
              <a:t>«</a:t>
            </a:r>
            <a:r>
              <a:rPr lang="ru-RU" sz="3200" i="1" dirty="0"/>
              <a:t>хрестики-нулики</a:t>
            </a:r>
            <a:r>
              <a:rPr lang="ru-RU" sz="3200" i="1" dirty="0" smtClean="0"/>
              <a:t>»</a:t>
            </a:r>
            <a:endParaRPr lang="ru-RU" sz="32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1296" y="1916832"/>
            <a:ext cx="447484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- навчальна структура, яка використовується для розвитку критичного та креативного мислення, в якій учасники складають пропозиції, використовуючи три слова, розташованих в будь-</a:t>
            </a:r>
            <a:r>
              <a:rPr lang="ru-RU" sz="2400" dirty="0" err="1"/>
              <a:t>якому</a:t>
            </a:r>
            <a:r>
              <a:rPr lang="ru-RU" sz="2400" dirty="0"/>
              <a:t> ряду по вертикалі, горизонталі та діагоналі.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 descr="Результат поиска Google для https://i.imgur.com/EJxx2FC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9" r="21104"/>
          <a:stretch/>
        </p:blipFill>
        <p:spPr bwMode="auto">
          <a:xfrm>
            <a:off x="5796136" y="1628800"/>
            <a:ext cx="2792628" cy="427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53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1143000"/>
          </a:xfrm>
        </p:spPr>
        <p:txBody>
          <a:bodyPr/>
          <a:lstStyle/>
          <a:p>
            <a:r>
              <a:rPr lang="en-US" b="1" dirty="0" smtClean="0"/>
              <a:t> </a:t>
            </a:r>
            <a:r>
              <a:rPr lang="uk-UA" b="1" dirty="0">
                <a:solidFill>
                  <a:srgbClr val="C00000"/>
                </a:solidFill>
                <a:latin typeface="Monotype Corsiva" pitchFamily="66" charset="0"/>
              </a:rPr>
              <a:t>Сінгапурська методика навчання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914400" y="134076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Це </a:t>
            </a:r>
            <a:r>
              <a:rPr lang="ru-RU" dirty="0"/>
              <a:t>методика управління навчальним процесом, що дає такий інструмент, </a:t>
            </a:r>
            <a:r>
              <a:rPr lang="ru-RU" dirty="0" smtClean="0"/>
              <a:t>як</a:t>
            </a:r>
            <a:endParaRPr lang="en-US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en-US" dirty="0" smtClean="0"/>
              <a:t>              </a:t>
            </a:r>
            <a:r>
              <a:rPr lang="uk-UA" dirty="0" smtClean="0"/>
              <a:t>       </a:t>
            </a:r>
            <a:r>
              <a:rPr lang="en-US" dirty="0" smtClean="0"/>
              <a:t> </a:t>
            </a:r>
            <a:r>
              <a:rPr lang="ru-RU" dirty="0" smtClean="0"/>
              <a:t>Навчальні </a:t>
            </a:r>
            <a:r>
              <a:rPr lang="ru-RU" dirty="0"/>
              <a:t>Структури </a:t>
            </a: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Вона </a:t>
            </a:r>
            <a:r>
              <a:rPr lang="ru-RU" dirty="0"/>
              <a:t>не дає методичні знання з </a:t>
            </a:r>
            <a:r>
              <a:rPr lang="en-US" dirty="0" smtClean="0"/>
              <a:t> </a:t>
            </a:r>
            <a:endParaRPr lang="uk-UA" dirty="0" smtClean="0"/>
          </a:p>
          <a:p>
            <a:pPr marL="0" indent="0" algn="ctr">
              <a:buNone/>
            </a:pPr>
            <a:r>
              <a:rPr lang="en-US" dirty="0" smtClean="0"/>
              <a:t>    </a:t>
            </a:r>
            <a:r>
              <a:rPr lang="ru-RU" dirty="0" smtClean="0"/>
              <a:t>предмету</a:t>
            </a:r>
            <a:r>
              <a:rPr lang="ru-RU" dirty="0"/>
              <a:t>. </a:t>
            </a:r>
            <a:r>
              <a:rPr lang="ru-RU" dirty="0" smtClean="0"/>
              <a:t>Методичний </a:t>
            </a:r>
            <a:r>
              <a:rPr lang="ru-RU" dirty="0"/>
              <a:t>зміст </a:t>
            </a:r>
            <a:r>
              <a:rPr lang="ru-RU" dirty="0" smtClean="0"/>
              <a:t>для</a:t>
            </a: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dirty="0"/>
              <a:t>конкретного предмета </a:t>
            </a:r>
            <a:r>
              <a:rPr lang="ru-RU" dirty="0" smtClean="0"/>
              <a:t>– </a:t>
            </a:r>
          </a:p>
          <a:p>
            <a:pPr marL="0" indent="0" algn="ctr">
              <a:buNone/>
            </a:pPr>
            <a:r>
              <a:rPr lang="ru-RU" dirty="0" smtClean="0"/>
              <a:t>завдання в</a:t>
            </a:r>
            <a:r>
              <a:rPr lang="uk-UA" dirty="0" smtClean="0"/>
              <a:t>икладача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З історії: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64268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b="1" i="1" dirty="0">
                <a:solidFill>
                  <a:srgbClr val="C00000"/>
                </a:solidFill>
                <a:latin typeface="+mn-lt"/>
              </a:rPr>
              <a:t>СТЁ ЗЕ КЛАС (Stir the Class) </a:t>
            </a:r>
            <a:r>
              <a:rPr lang="uk-UA" sz="3600" i="1" dirty="0">
                <a:latin typeface="+mn-lt"/>
              </a:rPr>
              <a:t>- «перемішати клас</a:t>
            </a:r>
            <a:r>
              <a:rPr lang="uk-UA" sz="3600" i="1" dirty="0" smtClean="0">
                <a:latin typeface="+mn-lt"/>
              </a:rPr>
              <a:t>»</a:t>
            </a:r>
            <a:endParaRPr lang="ru-RU" sz="3600" i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628800"/>
            <a:ext cx="3312368" cy="4525963"/>
          </a:xfrm>
        </p:spPr>
        <p:txBody>
          <a:bodyPr/>
          <a:lstStyle/>
          <a:p>
            <a:pPr marL="0" indent="0">
              <a:buNone/>
            </a:pPr>
            <a:r>
              <a:rPr lang="uk-UA" sz="2800" dirty="0"/>
              <a:t>- навчальна структура, в якій учні мовчки пересуваються по класу для того, щоб додати якомога більше ідей учасників до свого списку.</a:t>
            </a:r>
            <a:endParaRPr lang="ru-RU" sz="2800" dirty="0"/>
          </a:p>
        </p:txBody>
      </p:sp>
      <p:pic>
        <p:nvPicPr>
          <p:cNvPr id="1026" name="Picture 2" descr="http://2.bp.blogspot.com/-bBMfjAR1Ddo/Vm8QJ5eDs2I/AAAAAAAAAFw/Z-LoSM6ww9E/s1600/jump_around_and_celebrate_300_clr_11856-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204864"/>
            <a:ext cx="4074135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57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>
                <a:solidFill>
                  <a:srgbClr val="FF0000"/>
                </a:solidFill>
                <a:latin typeface="+mn-lt"/>
              </a:rPr>
              <a:t>КОНЕРС (Corners) </a:t>
            </a:r>
            <a:r>
              <a:rPr lang="ru-RU" sz="3600" i="1" dirty="0">
                <a:latin typeface="+mn-lt"/>
              </a:rPr>
              <a:t>- «кути</a:t>
            </a:r>
            <a:r>
              <a:rPr lang="ru-RU" sz="3600" i="1" dirty="0" smtClean="0">
                <a:latin typeface="+mn-lt"/>
              </a:rPr>
              <a:t>»</a:t>
            </a:r>
            <a:endParaRPr lang="ru-RU" sz="3600" i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204864"/>
            <a:ext cx="3898776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/>
              <a:t>- навчальна структура, в якій учні розподіляються по різних кутах в залежності від обраного ними варіант</a:t>
            </a:r>
            <a:r>
              <a:rPr lang="uk-UA" sz="2800" dirty="0"/>
              <a:t>а</a:t>
            </a:r>
            <a:r>
              <a:rPr lang="ru-RU" sz="2800" dirty="0"/>
              <a:t> відповіді.</a:t>
            </a:r>
          </a:p>
        </p:txBody>
      </p:sp>
      <p:pic>
        <p:nvPicPr>
          <p:cNvPr id="2052" name="Picture 4" descr="Результат поиска Google для https://s.pfst.net/2011.11/9010408363bcabc6697e0a5c4b7a584a00280ef9a3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348880"/>
            <a:ext cx="3133362" cy="235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5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143000"/>
          </a:xfrm>
        </p:spPr>
        <p:txBody>
          <a:bodyPr/>
          <a:lstStyle/>
          <a:p>
            <a:r>
              <a:rPr lang="uk-UA" sz="2800" b="1" i="1" dirty="0">
                <a:solidFill>
                  <a:srgbClr val="FF0000"/>
                </a:solidFill>
                <a:latin typeface="+mn-lt"/>
              </a:rPr>
              <a:t>СІМАЛТІНІУС РАУНД ТЕЙБЛ  (Simultaneous Rally Table) </a:t>
            </a:r>
            <a:r>
              <a:rPr lang="uk-UA" sz="3200" i="1" dirty="0">
                <a:latin typeface="+mn-lt"/>
              </a:rPr>
              <a:t>- «одночасний Релли тейбл</a:t>
            </a:r>
            <a:r>
              <a:rPr lang="uk-UA" sz="3200" i="1" dirty="0" smtClean="0">
                <a:latin typeface="+mn-lt"/>
              </a:rPr>
              <a:t>»</a:t>
            </a:r>
            <a:endParaRPr lang="ru-RU" sz="3200" i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2132856"/>
            <a:ext cx="4104456" cy="3384376"/>
          </a:xfrm>
        </p:spPr>
        <p:txBody>
          <a:bodyPr/>
          <a:lstStyle/>
          <a:p>
            <a:pPr marL="0" indent="0">
              <a:buNone/>
            </a:pPr>
            <a:r>
              <a:rPr lang="uk-UA" sz="2800" dirty="0"/>
              <a:t>- навчальна структура, в якій 2 учні одночасно виконують письмову роботу на окремих листочках і по закінченню одночасно передають один одному.</a:t>
            </a:r>
            <a:endParaRPr lang="ru-RU" sz="2800" dirty="0"/>
          </a:p>
        </p:txBody>
      </p:sp>
      <p:pic>
        <p:nvPicPr>
          <p:cNvPr id="3076" name="Picture 4" descr="Результат поиска Google для https://biznes-kartinki.my1.ru/_ph/12/2545038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16216" y="3119647"/>
            <a:ext cx="2232248" cy="316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Результат поиска Google для https://biznes-kartinki.my1.ru/_ph/12/2545038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81451"/>
            <a:ext cx="2079892" cy="2771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96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/>
          <a:lstStyle/>
          <a:p>
            <a:r>
              <a:rPr lang="uk-UA" sz="3200" b="1" i="1" dirty="0">
                <a:solidFill>
                  <a:srgbClr val="FF0000"/>
                </a:solidFill>
                <a:latin typeface="+mn-lt"/>
              </a:rPr>
              <a:t>КУІЗ-КУІЗ-ТРЕЙД (Quiz-Quiz-Trade) </a:t>
            </a:r>
            <a:r>
              <a:rPr lang="uk-UA" sz="3200" i="1" dirty="0" smtClean="0">
                <a:latin typeface="+mn-lt"/>
              </a:rPr>
              <a:t>– </a:t>
            </a:r>
            <a:r>
              <a:rPr lang="en-US" sz="3200" i="1" dirty="0" smtClean="0">
                <a:latin typeface="+mn-lt"/>
              </a:rPr>
              <a:t/>
            </a:r>
            <a:br>
              <a:rPr lang="en-US" sz="3200" i="1" dirty="0" smtClean="0">
                <a:latin typeface="+mn-lt"/>
              </a:rPr>
            </a:br>
            <a:r>
              <a:rPr lang="uk-UA" sz="3200" i="1" dirty="0" smtClean="0">
                <a:latin typeface="+mn-lt"/>
              </a:rPr>
              <a:t>«</a:t>
            </a:r>
            <a:r>
              <a:rPr lang="uk-UA" sz="3200" i="1" dirty="0">
                <a:latin typeface="+mn-lt"/>
              </a:rPr>
              <a:t>опроси-опроси-обміняйся картками</a:t>
            </a:r>
            <a:r>
              <a:rPr lang="uk-UA" sz="3200" i="1" dirty="0" smtClean="0">
                <a:latin typeface="+mn-lt"/>
              </a:rPr>
              <a:t>»</a:t>
            </a:r>
            <a:endParaRPr lang="ru-RU" sz="3200" i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556792"/>
            <a:ext cx="3528392" cy="4525963"/>
          </a:xfrm>
        </p:spPr>
        <p:txBody>
          <a:bodyPr/>
          <a:lstStyle/>
          <a:p>
            <a:pPr marL="0" indent="0">
              <a:buNone/>
            </a:pPr>
            <a:r>
              <a:rPr lang="uk-UA" sz="2800" dirty="0"/>
              <a:t>- навчальна структура, в якій учні перевіряють і навчають один одного з пройденого матеріалу, використовуючи картки з питаннями і відповідями по темі.</a:t>
            </a:r>
            <a:endParaRPr lang="ru-RU" sz="2800" dirty="0"/>
          </a:p>
        </p:txBody>
      </p:sp>
      <p:pic>
        <p:nvPicPr>
          <p:cNvPr id="4098" name="Picture 2" descr="Результат поиска Google для https://okartinkah.ru/img/kartinki-dlya-prezentaciy-chelovechki-2371/kartinki-dlya-prezentaciy-chelovechki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204863"/>
            <a:ext cx="3001347" cy="2818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19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i="1" dirty="0">
                <a:solidFill>
                  <a:srgbClr val="FF0000"/>
                </a:solidFill>
              </a:rPr>
              <a:t>ТАЙМД ПЕА ШЕА (Timed-Pair-Share) </a:t>
            </a:r>
            <a:r>
              <a:rPr lang="uk-UA" sz="3200" i="1" dirty="0" smtClean="0"/>
              <a:t>–</a:t>
            </a:r>
            <a:r>
              <a:rPr lang="en-US" sz="3200" i="1" dirty="0" smtClean="0"/>
              <a:t> </a:t>
            </a:r>
            <a:r>
              <a:rPr lang="uk-UA" sz="3200" i="1" dirty="0" smtClean="0"/>
              <a:t>розгорнуті відповіді</a:t>
            </a:r>
            <a:endParaRPr lang="ru-RU" sz="3200" i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259632" y="2132856"/>
            <a:ext cx="3106688" cy="3672408"/>
          </a:xfrm>
        </p:spPr>
        <p:txBody>
          <a:bodyPr/>
          <a:lstStyle/>
          <a:p>
            <a:pPr marL="0" indent="0">
              <a:buNone/>
            </a:pPr>
            <a:r>
              <a:rPr lang="uk-UA" sz="2800" dirty="0"/>
              <a:t>- навчальна структура, в якій два учасники діляться розгорнутими відповідями протягом певної кількості часу.</a:t>
            </a:r>
            <a:endParaRPr lang="ru-RU" sz="2800" dirty="0"/>
          </a:p>
        </p:txBody>
      </p:sp>
      <p:pic>
        <p:nvPicPr>
          <p:cNvPr id="5126" name="Picture 6" descr="Для презентаций. Клипарт человечки 3D - Ирина Алексеевна Машинист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811288"/>
            <a:ext cx="2428620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Для презентаций. Клипарт человечки 3D - Ирина Алексеевна Машинист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08532" y="3136241"/>
            <a:ext cx="23824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1143000"/>
          </a:xfrm>
        </p:spPr>
        <p:txBody>
          <a:bodyPr/>
          <a:lstStyle/>
          <a:p>
            <a:r>
              <a:rPr lang="uk-UA" sz="4000" b="1" i="1" dirty="0">
                <a:solidFill>
                  <a:srgbClr val="FF0000"/>
                </a:solidFill>
              </a:rPr>
              <a:t>МІКС ПЕА ШЕА (Mix Pair Share) </a:t>
            </a:r>
            <a:r>
              <a:rPr lang="uk-UA" sz="4000" b="1" i="1" dirty="0" smtClean="0">
                <a:solidFill>
                  <a:srgbClr val="FF0000"/>
                </a:solidFill>
              </a:rPr>
              <a:t> 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988840"/>
            <a:ext cx="4186808" cy="3528392"/>
          </a:xfrm>
        </p:spPr>
        <p:txBody>
          <a:bodyPr/>
          <a:lstStyle/>
          <a:p>
            <a:pPr marL="0" indent="0">
              <a:buNone/>
            </a:pPr>
            <a:r>
              <a:rPr lang="uk-UA" sz="2400" dirty="0"/>
              <a:t>- навчальна структура, в якій учасники змішувати під музику, утворюють пару, коли музика припиняється, обговорюють запропоновану тему, використовуючи РЕЛЛІ РОБІН (для коротких відповідей) і ТАЙМД-ПЕА-ШЕА (для розгорнутих відповідей).</a:t>
            </a:r>
            <a:endParaRPr lang="ru-RU" sz="2400" dirty="0"/>
          </a:p>
        </p:txBody>
      </p:sp>
      <p:pic>
        <p:nvPicPr>
          <p:cNvPr id="6150" name="Picture 6" descr="http://3.bp.blogspot.com/-7H1mp2LlXaI/Vm8QLGydimI/AAAAAAAAAF4/4V6P8xDh2DE/s1600/na_pazel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397" y="2276872"/>
            <a:ext cx="2664296" cy="266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04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8229600" cy="1143000"/>
          </a:xfrm>
        </p:spPr>
        <p:txBody>
          <a:bodyPr/>
          <a:lstStyle/>
          <a:p>
            <a:r>
              <a:rPr lang="uk-UA" sz="3600" b="1" i="1" dirty="0">
                <a:solidFill>
                  <a:srgbClr val="FF0000"/>
                </a:solidFill>
              </a:rPr>
              <a:t>МІКС-ФРИЗ-ГРУП (Mix-Freeze-Group) </a:t>
            </a:r>
            <a:r>
              <a:rPr lang="uk-UA" sz="3600" b="1" i="1" dirty="0" smtClean="0">
                <a:solidFill>
                  <a:srgbClr val="FF0000"/>
                </a:solidFill>
              </a:rPr>
              <a:t> 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348880"/>
            <a:ext cx="4330824" cy="3384376"/>
          </a:xfrm>
        </p:spPr>
        <p:txBody>
          <a:bodyPr/>
          <a:lstStyle/>
          <a:p>
            <a:pPr marL="0" indent="0">
              <a:buNone/>
            </a:pPr>
            <a:r>
              <a:rPr lang="uk-UA" sz="2400" dirty="0"/>
              <a:t>- навчальна структура, в якій учасники змішуються під музику, завмирають, коли музика припиняється, і об'єднуються в групи, кількість учасників в яких залежить від відповіді на яке-небудь питання.</a:t>
            </a:r>
            <a:endParaRPr lang="ru-RU" sz="2400" dirty="0"/>
          </a:p>
        </p:txBody>
      </p:sp>
      <p:pic>
        <p:nvPicPr>
          <p:cNvPr id="7170" name="Picture 2" descr="http://3.bp.blogspot.com/-H9YYTsRTzks/Vm8QHFomXvI/AAAAAAAAAEQ/kUgQQ3yuAOw/s1600/come_join_the_team_300_clr_1087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348880"/>
            <a:ext cx="3804973" cy="2891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68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8229600" cy="1143000"/>
          </a:xfrm>
        </p:spPr>
        <p:txBody>
          <a:bodyPr/>
          <a:lstStyle/>
          <a:p>
            <a:r>
              <a:rPr lang="uk-UA" sz="3600" b="1" i="1" dirty="0">
                <a:solidFill>
                  <a:srgbClr val="FF0000"/>
                </a:solidFill>
              </a:rPr>
              <a:t>МОДЕЛЬ ФРЕЙЕР (</a:t>
            </a:r>
            <a:r>
              <a:rPr lang="ru-RU" sz="3600" b="1" i="1" dirty="0">
                <a:solidFill>
                  <a:srgbClr val="FF0000"/>
                </a:solidFill>
              </a:rPr>
              <a:t>Frayer Model</a:t>
            </a:r>
            <a:r>
              <a:rPr lang="uk-UA" sz="3600" b="1" i="1" dirty="0">
                <a:solidFill>
                  <a:srgbClr val="FF0000"/>
                </a:solidFill>
              </a:rPr>
              <a:t>) </a:t>
            </a:r>
            <a:r>
              <a:rPr lang="uk-UA" sz="3600" b="1" i="1" dirty="0" smtClean="0">
                <a:solidFill>
                  <a:srgbClr val="FF0000"/>
                </a:solidFill>
              </a:rPr>
              <a:t> 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772816"/>
            <a:ext cx="3970784" cy="4525963"/>
          </a:xfrm>
        </p:spPr>
        <p:txBody>
          <a:bodyPr/>
          <a:lstStyle/>
          <a:p>
            <a:pPr marL="0" indent="0">
              <a:buNone/>
            </a:pPr>
            <a:r>
              <a:rPr lang="uk-UA" sz="2400" dirty="0"/>
              <a:t>- навчальна структура, яка допомагає учням глибоко зрозуміти і усвідомити досліджувані поняття і концепції. </a:t>
            </a:r>
            <a:r>
              <a:rPr lang="ru-RU" sz="2400" dirty="0"/>
              <a:t>Учасники розглядають будь-яке поняття з різних сторін, записуючи його обов'язкові і необов'язкові характеристики, приклади і антиприклад</a:t>
            </a:r>
            <a:r>
              <a:rPr lang="uk-UA" sz="2400" dirty="0"/>
              <a:t>и</a:t>
            </a:r>
            <a:r>
              <a:rPr lang="ru-RU" sz="2400" dirty="0"/>
              <a:t>.</a:t>
            </a:r>
          </a:p>
        </p:txBody>
      </p:sp>
      <p:pic>
        <p:nvPicPr>
          <p:cNvPr id="8194" name="Picture 2" descr="http://4.bp.blogspot.com/-NfwmYKediH0/Vm8QD1lK_GI/AAAAAAAAADI/s6p2ZbGgGq4/s320/Animated-images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564904"/>
            <a:ext cx="3048000" cy="19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72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4031" y="332656"/>
            <a:ext cx="8229600" cy="1143000"/>
          </a:xfrm>
        </p:spPr>
        <p:txBody>
          <a:bodyPr/>
          <a:lstStyle/>
          <a:p>
            <a:r>
              <a:rPr lang="uk-UA" sz="2800" b="1" i="1" dirty="0">
                <a:solidFill>
                  <a:srgbClr val="FF0000"/>
                </a:solidFill>
              </a:rPr>
              <a:t>СИНГЛ РАУНД РОБІН (Single Round Robin або </a:t>
            </a:r>
            <a:r>
              <a:rPr lang="uk-UA" sz="2800" b="1" i="1" dirty="0" smtClean="0">
                <a:solidFill>
                  <a:srgbClr val="FF0000"/>
                </a:solidFill>
              </a:rPr>
              <a:t/>
            </a:r>
            <a:br>
              <a:rPr lang="uk-UA" sz="2800" b="1" i="1" dirty="0" smtClean="0">
                <a:solidFill>
                  <a:srgbClr val="FF0000"/>
                </a:solidFill>
              </a:rPr>
            </a:br>
            <a:r>
              <a:rPr lang="uk-UA" sz="2800" b="1" i="1" dirty="0" smtClean="0">
                <a:solidFill>
                  <a:srgbClr val="FF0000"/>
                </a:solidFill>
              </a:rPr>
              <a:t>Round </a:t>
            </a:r>
            <a:r>
              <a:rPr lang="uk-UA" sz="2800" b="1" i="1" dirty="0">
                <a:solidFill>
                  <a:srgbClr val="FF0000"/>
                </a:solidFill>
              </a:rPr>
              <a:t>Robin) </a:t>
            </a:r>
            <a:r>
              <a:rPr lang="uk-UA" sz="3200" i="1" dirty="0" smtClean="0"/>
              <a:t>– </a:t>
            </a:r>
            <a:br>
              <a:rPr lang="uk-UA" sz="3200" i="1" dirty="0" smtClean="0"/>
            </a:br>
            <a:r>
              <a:rPr lang="uk-UA" sz="3200" i="1" dirty="0" smtClean="0"/>
              <a:t>«</a:t>
            </a:r>
            <a:r>
              <a:rPr lang="uk-UA" sz="3200" i="1" dirty="0"/>
              <a:t>одноразовий раунд» </a:t>
            </a:r>
            <a:r>
              <a:rPr lang="uk-UA" sz="3200" i="1" dirty="0" smtClean="0"/>
              <a:t> </a:t>
            </a:r>
            <a:endParaRPr lang="ru-RU" sz="32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636912"/>
            <a:ext cx="4114800" cy="2332856"/>
          </a:xfrm>
        </p:spPr>
        <p:txBody>
          <a:bodyPr/>
          <a:lstStyle/>
          <a:p>
            <a:pPr marL="0" indent="0">
              <a:buNone/>
            </a:pPr>
            <a:r>
              <a:rPr lang="uk-UA" sz="2800" dirty="0"/>
              <a:t>- навчальна структура, в якій учні проговорюють відповіді на дане питання по колу один раз.</a:t>
            </a:r>
            <a:endParaRPr lang="ru-RU" sz="2800" dirty="0"/>
          </a:p>
        </p:txBody>
      </p:sp>
      <p:pic>
        <p:nvPicPr>
          <p:cNvPr id="9218" name="Picture 2" descr="Результат поиска Google для https://s.pfst.net/2011.11/9010408363bcabc6697e0a5c4b7a584a00280ef9a3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636912"/>
            <a:ext cx="3265884" cy="244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68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143000"/>
          </a:xfrm>
        </p:spPr>
        <p:txBody>
          <a:bodyPr/>
          <a:lstStyle/>
          <a:p>
            <a:r>
              <a:rPr lang="uk-UA" sz="3600" b="1" i="1" dirty="0">
                <a:solidFill>
                  <a:srgbClr val="FF0000"/>
                </a:solidFill>
              </a:rPr>
              <a:t>КОНТІНІУС РАУНД РОБІН (Continuous Round Robin) </a:t>
            </a:r>
            <a:r>
              <a:rPr lang="uk-UA" sz="3600" i="1" dirty="0" smtClean="0"/>
              <a:t>– </a:t>
            </a:r>
            <a:br>
              <a:rPr lang="uk-UA" sz="3600" i="1" dirty="0" smtClean="0"/>
            </a:br>
            <a:r>
              <a:rPr lang="uk-UA" sz="3600" i="1" dirty="0" smtClean="0"/>
              <a:t>«</a:t>
            </a:r>
            <a:r>
              <a:rPr lang="uk-UA" sz="3600" i="1" dirty="0"/>
              <a:t>тривалий раунд» </a:t>
            </a:r>
            <a:r>
              <a:rPr lang="uk-UA" sz="3600" i="1" dirty="0" smtClean="0"/>
              <a:t> </a:t>
            </a:r>
            <a:endParaRPr lang="ru-RU" sz="36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2708920"/>
            <a:ext cx="3178696" cy="2592288"/>
          </a:xfrm>
        </p:spPr>
        <p:txBody>
          <a:bodyPr/>
          <a:lstStyle/>
          <a:p>
            <a:pPr marL="0" indent="0">
              <a:buNone/>
            </a:pPr>
            <a:r>
              <a:rPr lang="uk-UA" sz="2800" dirty="0"/>
              <a:t>- навчальна структура, в якій організується обговорення.</a:t>
            </a:r>
            <a:endParaRPr lang="ru-RU" sz="2800" dirty="0"/>
          </a:p>
        </p:txBody>
      </p:sp>
      <p:pic>
        <p:nvPicPr>
          <p:cNvPr id="10242" name="Picture 2" descr="Результат поиска Google для https://s.pfst.net/2011.02/5151628363ab3076625ded3c032b754c397f3fc27c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060848"/>
            <a:ext cx="43815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53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1143000"/>
          </a:xfrm>
        </p:spPr>
        <p:txBody>
          <a:bodyPr/>
          <a:lstStyle/>
          <a:p>
            <a:pPr algn="r"/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В </a:t>
            </a:r>
            <a:r>
              <a:rPr lang="ru-RU" sz="3600" b="1" dirty="0">
                <a:solidFill>
                  <a:srgbClr val="C00000"/>
                </a:solidFill>
                <a:latin typeface="Monotype Corsiva" pitchFamily="66" charset="0"/>
              </a:rPr>
              <a:t>основі Сінгапурської методики - кооперативне, або спільне, </a:t>
            </a:r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навчання</a:t>
            </a:r>
            <a:b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altLang="ru-RU" sz="3600" b="1" dirty="0">
                <a:solidFill>
                  <a:srgbClr val="262626"/>
                </a:solidFill>
              </a:rPr>
              <a:t> </a:t>
            </a:r>
            <a:r>
              <a:rPr lang="ru-RU" altLang="ru-RU" sz="3600" b="1" dirty="0">
                <a:solidFill>
                  <a:srgbClr val="C00000"/>
                </a:solidFill>
                <a:latin typeface="Monotype Corsiva" pitchFamily="66" charset="0"/>
              </a:rPr>
              <a:t>(Cooperative Learning). </a:t>
            </a:r>
            <a:r>
              <a:rPr lang="ru-RU" sz="3600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81514" y="1844824"/>
            <a:ext cx="8229600" cy="4525963"/>
          </a:xfrm>
        </p:spPr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2400" dirty="0"/>
              <a:t>- </a:t>
            </a:r>
            <a:r>
              <a:rPr lang="ru-RU" sz="2400" dirty="0" smtClean="0"/>
              <a:t>Кооперативне навчання </a:t>
            </a:r>
            <a:r>
              <a:rPr lang="ru-RU" sz="2400" dirty="0"/>
              <a:t>засноване на ідеях, що з'явилися на початку минулого століття, і які отримали розвиток у таких філософів і психологів як Курт Левін, Джон Дьюї, Мортон Дойтш, Жан Піаже, Лев Виготський.  У вітчизняній педагогіці до поняття «кооперативне навчання» найбільш близькі поняття «педагогіка співробітництва» і колективні / групові форми </a:t>
            </a:r>
            <a:r>
              <a:rPr lang="ru-RU" sz="2400" dirty="0" smtClean="0"/>
              <a:t>роботи. </a:t>
            </a:r>
            <a:r>
              <a:rPr lang="ru-RU" sz="2400" dirty="0"/>
              <a:t>До проблеми співробітництва в різний час зверталися: В.К. Дьяченко, Б.Таль, Е.С. Полат, Є.І. Пассова, Є.Г. Іванова.</a:t>
            </a:r>
          </a:p>
        </p:txBody>
      </p:sp>
    </p:spTree>
    <p:extLst>
      <p:ext uri="{BB962C8B-B14F-4D97-AF65-F5344CB8AC3E}">
        <p14:creationId xmlns:p14="http://schemas.microsoft.com/office/powerpoint/2010/main" val="264268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1143000"/>
          </a:xfrm>
        </p:spPr>
        <p:txBody>
          <a:bodyPr/>
          <a:lstStyle/>
          <a:p>
            <a:r>
              <a:rPr lang="uk-UA" sz="3600" b="1" i="1" dirty="0">
                <a:solidFill>
                  <a:srgbClr val="FF0000"/>
                </a:solidFill>
              </a:rPr>
              <a:t>ТАЙМД РАУНД РОБІН (Timed Round Robin) </a:t>
            </a:r>
            <a:r>
              <a:rPr lang="uk-UA" sz="3600" i="1" dirty="0"/>
              <a:t>- «протягом певного часу» </a:t>
            </a:r>
            <a:r>
              <a:rPr lang="uk-UA" sz="3600" i="1" dirty="0" smtClean="0"/>
              <a:t> </a:t>
            </a:r>
            <a:endParaRPr lang="ru-RU" sz="36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2420888"/>
            <a:ext cx="3466728" cy="3456384"/>
          </a:xfrm>
        </p:spPr>
        <p:txBody>
          <a:bodyPr/>
          <a:lstStyle/>
          <a:p>
            <a:pPr marL="0" indent="0">
              <a:buNone/>
            </a:pPr>
            <a:r>
              <a:rPr lang="uk-UA" sz="2800" dirty="0"/>
              <a:t>- навчальна структура, в якій кожен учень промовляє відповідь в команді по колу протягом певної кількості часу.</a:t>
            </a:r>
            <a:endParaRPr lang="ru-RU" sz="2800" dirty="0"/>
          </a:p>
        </p:txBody>
      </p:sp>
      <p:pic>
        <p:nvPicPr>
          <p:cNvPr id="11266" name="Picture 2" descr="Результат поиска Google для https://propellerhead.ucoz.ru/_ph/33/3830349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420888"/>
            <a:ext cx="414045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36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i="1" dirty="0">
                <a:solidFill>
                  <a:srgbClr val="FF0000"/>
                </a:solidFill>
              </a:rPr>
              <a:t>ФІНК-РАЙТ-РАУНД РОБІН </a:t>
            </a:r>
            <a:r>
              <a:rPr lang="uk-UA" sz="3200" b="1" i="1" dirty="0" smtClean="0">
                <a:solidFill>
                  <a:srgbClr val="FF0000"/>
                </a:solidFill>
              </a:rPr>
              <a:t/>
            </a:r>
            <a:br>
              <a:rPr lang="uk-UA" sz="3200" b="1" i="1" dirty="0" smtClean="0">
                <a:solidFill>
                  <a:srgbClr val="FF0000"/>
                </a:solidFill>
              </a:rPr>
            </a:br>
            <a:r>
              <a:rPr lang="uk-UA" sz="3200" b="1" i="1" dirty="0" smtClean="0">
                <a:solidFill>
                  <a:srgbClr val="FF0000"/>
                </a:solidFill>
              </a:rPr>
              <a:t>(</a:t>
            </a:r>
            <a:r>
              <a:rPr lang="uk-UA" sz="3200" b="1" i="1" dirty="0">
                <a:solidFill>
                  <a:srgbClr val="FF0000"/>
                </a:solidFill>
              </a:rPr>
              <a:t>Think-Write-Round Robin) </a:t>
            </a:r>
            <a:r>
              <a:rPr lang="uk-UA" sz="3200" i="1" dirty="0" smtClean="0"/>
              <a:t>– </a:t>
            </a:r>
            <a:br>
              <a:rPr lang="uk-UA" sz="3200" i="1" dirty="0" smtClean="0"/>
            </a:br>
            <a:r>
              <a:rPr lang="uk-UA" sz="3200" i="1" dirty="0" smtClean="0"/>
              <a:t>«</a:t>
            </a:r>
            <a:r>
              <a:rPr lang="uk-UA" sz="3200" i="1" dirty="0"/>
              <a:t>подумай-запиши-обговори в команді</a:t>
            </a:r>
            <a:r>
              <a:rPr lang="uk-UA" sz="3200" i="1" dirty="0" smtClean="0"/>
              <a:t>»  </a:t>
            </a:r>
            <a:endParaRPr lang="ru-RU" sz="32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060848"/>
            <a:ext cx="4114800" cy="3816424"/>
          </a:xfrm>
        </p:spPr>
        <p:txBody>
          <a:bodyPr/>
          <a:lstStyle/>
          <a:p>
            <a:pPr marL="0" indent="0">
              <a:buNone/>
            </a:pPr>
            <a:r>
              <a:rPr lang="uk-UA" sz="2800" dirty="0" smtClean="0"/>
              <a:t>- під </a:t>
            </a:r>
            <a:r>
              <a:rPr lang="uk-UA" sz="2800" dirty="0"/>
              <a:t>час виконання даної структури учасники обмірковують висловлювання або відповідь на будь-яке питання, записує і по черзі обговорюють свої відповіді в команді.</a:t>
            </a:r>
            <a:endParaRPr lang="ru-RU" sz="2800" dirty="0"/>
          </a:p>
        </p:txBody>
      </p:sp>
      <p:pic>
        <p:nvPicPr>
          <p:cNvPr id="12290" name="Picture 2" descr="Результат поиска Google для https://www.firestock.ru/wp-content/uploads/2015/09/istock_000006855981medium-700x6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132856"/>
            <a:ext cx="3680409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6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564904"/>
            <a:ext cx="8229600" cy="1143000"/>
          </a:xfrm>
        </p:spPr>
        <p:txBody>
          <a:bodyPr/>
          <a:lstStyle/>
          <a:p>
            <a:r>
              <a:rPr lang="uk-UA" b="1" i="1" dirty="0" smtClean="0">
                <a:solidFill>
                  <a:srgbClr val="FF0000"/>
                </a:solidFill>
              </a:rPr>
              <a:t>Дякую за увагу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77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508104" y="404664"/>
            <a:ext cx="3008313" cy="4691063"/>
          </a:xfrm>
        </p:spPr>
        <p:txBody>
          <a:bodyPr/>
          <a:lstStyle/>
          <a:p>
            <a:pPr algn="ctr"/>
            <a:r>
              <a:rPr lang="uk-UA" sz="2800" dirty="0"/>
              <a:t>Найбільший внесок в історію розвитку кооперативного навчання вніс професор </a:t>
            </a:r>
            <a:endParaRPr lang="uk-UA" sz="2800" dirty="0" smtClean="0"/>
          </a:p>
          <a:p>
            <a:pPr algn="ctr"/>
            <a:r>
              <a:rPr lang="uk-UA" sz="2800" dirty="0" smtClean="0"/>
              <a:t>Спенсер </a:t>
            </a:r>
            <a:r>
              <a:rPr lang="uk-UA" sz="2800" dirty="0"/>
              <a:t>Каган, </a:t>
            </a:r>
            <a:r>
              <a:rPr lang="uk-UA" sz="2800" dirty="0" smtClean="0"/>
              <a:t>голова </a:t>
            </a:r>
            <a:r>
              <a:rPr lang="uk-UA" sz="2800" dirty="0"/>
              <a:t>Інституту ресурсів для </a:t>
            </a:r>
            <a:r>
              <a:rPr lang="uk-UA" sz="2800" dirty="0" smtClean="0"/>
              <a:t>викладачів </a:t>
            </a:r>
            <a:r>
              <a:rPr lang="uk-UA" sz="2800" dirty="0"/>
              <a:t>США, який розробив Концепцію навчальних структур.</a:t>
            </a:r>
            <a:endParaRPr lang="ru-RU" sz="2800" dirty="0"/>
          </a:p>
        </p:txBody>
      </p:sp>
      <p:pic>
        <p:nvPicPr>
          <p:cNvPr id="6" name="Picture 4" descr="WR6HzFvp_400x40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12776"/>
            <a:ext cx="36576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268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987236" y="26064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uk-UA" sz="2800" i="1" dirty="0" smtClean="0">
                <a:solidFill>
                  <a:srgbClr val="C00000"/>
                </a:solidFill>
              </a:rPr>
              <a:t>      Навчальні </a:t>
            </a:r>
            <a:r>
              <a:rPr lang="uk-UA" sz="2800" i="1" dirty="0">
                <a:solidFill>
                  <a:srgbClr val="C00000"/>
                </a:solidFill>
              </a:rPr>
              <a:t>структури </a:t>
            </a:r>
            <a:r>
              <a:rPr lang="uk-UA" sz="2800" dirty="0"/>
              <a:t>(learning structures) -     техніки і форми організації навчання, що </a:t>
            </a:r>
            <a:r>
              <a:rPr lang="uk-UA" sz="2800" dirty="0" smtClean="0"/>
              <a:t> виконуються </a:t>
            </a:r>
            <a:r>
              <a:rPr lang="uk-UA" sz="2800" dirty="0"/>
              <a:t>за певним алгоритмом. </a:t>
            </a:r>
            <a:endParaRPr lang="uk-UA" sz="2800" dirty="0" smtClean="0"/>
          </a:p>
          <a:p>
            <a:pPr marL="0" indent="0" algn="ctr">
              <a:buNone/>
            </a:pPr>
            <a:endParaRPr lang="uk-UA" sz="2400" i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uk-UA" sz="2400" i="1" dirty="0" smtClean="0">
                <a:solidFill>
                  <a:srgbClr val="C00000"/>
                </a:solidFill>
              </a:rPr>
              <a:t>Всі </a:t>
            </a:r>
            <a:r>
              <a:rPr lang="uk-UA" sz="2400" i="1" dirty="0">
                <a:solidFill>
                  <a:srgbClr val="C00000"/>
                </a:solidFill>
              </a:rPr>
              <a:t>навчальні структури можна розділити на три групи: </a:t>
            </a:r>
            <a:endParaRPr lang="uk-UA" sz="2400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uk-UA" sz="2400" dirty="0" smtClean="0"/>
              <a:t>     1. Навчальні </a:t>
            </a:r>
            <a:r>
              <a:rPr lang="uk-UA" sz="2400" dirty="0"/>
              <a:t>структури, що показує взаємодію </a:t>
            </a:r>
            <a:endParaRPr lang="uk-UA" sz="2400" dirty="0" smtClean="0"/>
          </a:p>
          <a:p>
            <a:pPr marL="0" indent="0">
              <a:buNone/>
            </a:pPr>
            <a:r>
              <a:rPr lang="uk-UA" sz="2400" dirty="0" smtClean="0"/>
              <a:t>        учень-учень</a:t>
            </a:r>
            <a:r>
              <a:rPr lang="uk-UA" sz="2400" dirty="0"/>
              <a:t>, необхідні для розвитку </a:t>
            </a:r>
            <a:endParaRPr lang="uk-UA" sz="2400" dirty="0" smtClean="0"/>
          </a:p>
          <a:p>
            <a:pPr marL="0" indent="0">
              <a:buNone/>
            </a:pPr>
            <a:r>
              <a:rPr lang="uk-UA" sz="2400" dirty="0" smtClean="0"/>
              <a:t>        комунікації </a:t>
            </a:r>
            <a:r>
              <a:rPr lang="uk-UA" sz="2400" dirty="0"/>
              <a:t>і співпраці. </a:t>
            </a:r>
          </a:p>
          <a:p>
            <a:pPr marL="0" indent="0">
              <a:buNone/>
            </a:pPr>
            <a:r>
              <a:rPr lang="uk-UA" sz="2400" dirty="0" smtClean="0"/>
              <a:t>     2. </a:t>
            </a:r>
            <a:r>
              <a:rPr lang="uk-UA" sz="2400" dirty="0"/>
              <a:t>Навчальні структури, що показує взаємодія </a:t>
            </a:r>
            <a:endParaRPr lang="uk-UA" sz="2400" dirty="0" smtClean="0"/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     учень-навчальний </a:t>
            </a:r>
            <a:r>
              <a:rPr lang="uk-UA" sz="2400" dirty="0"/>
              <a:t>матеріал.  </a:t>
            </a:r>
            <a:endParaRPr lang="uk-UA" sz="2400" dirty="0" smtClean="0"/>
          </a:p>
          <a:p>
            <a:pPr marL="0" indent="0">
              <a:buNone/>
            </a:pPr>
            <a:r>
              <a:rPr lang="uk-UA" sz="2400" dirty="0" smtClean="0"/>
              <a:t>     3. </a:t>
            </a:r>
            <a:r>
              <a:rPr lang="uk-UA" sz="2400" dirty="0"/>
              <a:t>Навчальні структури, що дозволяють зробити урок </a:t>
            </a:r>
            <a:r>
              <a:rPr lang="uk-UA" sz="2400" dirty="0" smtClean="0"/>
              <a:t>  </a:t>
            </a: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       веселим</a:t>
            </a:r>
            <a:r>
              <a:rPr lang="uk-UA" sz="2400" dirty="0"/>
              <a:t>, підвищити самооцінку і впевненість учнів, </a:t>
            </a:r>
            <a:r>
              <a:rPr lang="uk-UA" sz="2400" dirty="0" smtClean="0"/>
              <a:t>  </a:t>
            </a: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       практикувати </a:t>
            </a:r>
            <a:r>
              <a:rPr lang="uk-UA" sz="2400" dirty="0"/>
              <a:t>соціальні навички для комунікації, </a:t>
            </a:r>
            <a:r>
              <a:rPr lang="uk-UA" sz="2400" dirty="0" smtClean="0"/>
              <a:t>  </a:t>
            </a: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       співпраці </a:t>
            </a:r>
            <a:r>
              <a:rPr lang="uk-UA" sz="2400" dirty="0"/>
              <a:t>і прийняття рішень.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4268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uk-UA" sz="2800" i="1" dirty="0">
                <a:solidFill>
                  <a:srgbClr val="C00000"/>
                </a:solidFill>
              </a:rPr>
              <a:t>Сінгапурська компанія «Educare International Consultancy» </a:t>
            </a:r>
            <a:r>
              <a:rPr lang="uk-UA" sz="2400" dirty="0"/>
              <a:t>взяла на озброєння найкращий </a:t>
            </a: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/>
              <a:t>світовий </a:t>
            </a:r>
            <a:r>
              <a:rPr lang="uk-UA" sz="2400" dirty="0"/>
              <a:t>досвід і систематизувала навчальні </a:t>
            </a: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/>
              <a:t>структури </a:t>
            </a:r>
            <a:r>
              <a:rPr lang="uk-UA" sz="2400" dirty="0"/>
              <a:t>для організації навчальної діяльності.</a:t>
            </a: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427984" y="2276872"/>
            <a:ext cx="4485184" cy="3816424"/>
          </a:xfrm>
        </p:spPr>
        <p:txBody>
          <a:bodyPr/>
          <a:lstStyle/>
          <a:p>
            <a:r>
              <a:rPr lang="uk-UA" sz="2000" dirty="0" smtClean="0"/>
              <a:t>Educare - одна з провідних компаній, надає </a:t>
            </a:r>
            <a:r>
              <a:rPr lang="uk-UA" sz="2000" dirty="0"/>
              <a:t>послуги підвищення  кваліфікації </a:t>
            </a:r>
            <a:r>
              <a:rPr lang="uk-UA" sz="2000" dirty="0" smtClean="0"/>
              <a:t>викладачів </a:t>
            </a:r>
            <a:r>
              <a:rPr lang="uk-UA" sz="2000" dirty="0"/>
              <a:t>в Сінгапурі -  державі - </a:t>
            </a:r>
            <a:r>
              <a:rPr lang="uk-UA" sz="2000" dirty="0" smtClean="0"/>
              <a:t>лідері </a:t>
            </a:r>
            <a:r>
              <a:rPr lang="uk-UA" sz="2000" dirty="0"/>
              <a:t>в сфері </a:t>
            </a:r>
            <a:r>
              <a:rPr lang="uk-UA" sz="2000" dirty="0" smtClean="0"/>
              <a:t>розвитку </a:t>
            </a:r>
            <a:r>
              <a:rPr lang="uk-UA" sz="2000" dirty="0"/>
              <a:t>освіти відповідно до більшості міжнародних рейтингів.  Компанія також займається  розвитком електронної освіти  і надає  різноманітну ресурсну підтримку </a:t>
            </a:r>
            <a:r>
              <a:rPr lang="uk-UA" sz="2000" dirty="0" smtClean="0"/>
              <a:t>освітнім закладам </a:t>
            </a:r>
            <a:r>
              <a:rPr lang="uk-UA" sz="2000" dirty="0"/>
              <a:t>по всьому світу</a:t>
            </a:r>
            <a:endParaRPr lang="ru-RU" sz="2000" dirty="0"/>
          </a:p>
        </p:txBody>
      </p:sp>
      <p:pic>
        <p:nvPicPr>
          <p:cNvPr id="2050" name="Picture 2" descr="Картинки по запросу Educare - одна з провідних компані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708920"/>
            <a:ext cx="3024336" cy="201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268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260648"/>
            <a:ext cx="8229600" cy="1143000"/>
          </a:xfrm>
        </p:spPr>
        <p:txBody>
          <a:bodyPr/>
          <a:lstStyle/>
          <a:p>
            <a:r>
              <a:rPr lang="ru-RU" sz="2800" i="1" dirty="0" smtClean="0">
                <a:solidFill>
                  <a:srgbClr val="C00000"/>
                </a:solidFill>
              </a:rPr>
              <a:t>Навчальні </a:t>
            </a:r>
            <a:r>
              <a:rPr lang="ru-RU" sz="2800" i="1" dirty="0">
                <a:solidFill>
                  <a:srgbClr val="C00000"/>
                </a:solidFill>
              </a:rPr>
              <a:t>структури допоможуть </a:t>
            </a:r>
            <a:r>
              <a:rPr lang="ru-RU" sz="2800" i="1" dirty="0" smtClean="0">
                <a:solidFill>
                  <a:srgbClr val="C00000"/>
                </a:solidFill>
              </a:rPr>
              <a:t>організувати: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                                           - роботу </a:t>
            </a:r>
            <a:r>
              <a:rPr lang="ru-RU" sz="2800" dirty="0"/>
              <a:t>в командах;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                                  - роботу </a:t>
            </a:r>
            <a:r>
              <a:rPr lang="ru-RU" sz="2800" dirty="0"/>
              <a:t>в парах;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                                          - фронтальну роботу.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331640" y="2143397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uk-UA" i="1" dirty="0">
                <a:solidFill>
                  <a:srgbClr val="C00000"/>
                </a:solidFill>
              </a:rPr>
              <a:t>Загальні </a:t>
            </a:r>
            <a:r>
              <a:rPr lang="uk-UA" i="1" dirty="0" smtClean="0">
                <a:solidFill>
                  <a:srgbClr val="C00000"/>
                </a:solidFill>
              </a:rPr>
              <a:t>принципи: </a:t>
            </a:r>
          </a:p>
          <a:p>
            <a:r>
              <a:rPr lang="uk-UA" sz="2400" dirty="0" smtClean="0"/>
              <a:t>рівні </a:t>
            </a:r>
            <a:r>
              <a:rPr lang="uk-UA" sz="2400" dirty="0"/>
              <a:t>можливості для індивідуальної роботи, </a:t>
            </a:r>
            <a:endParaRPr lang="uk-UA" sz="2400" dirty="0" smtClean="0"/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  і </a:t>
            </a:r>
            <a:r>
              <a:rPr lang="uk-UA" sz="2400" dirty="0"/>
              <a:t>відповіді в парі або групі; </a:t>
            </a:r>
            <a:endParaRPr lang="uk-UA" sz="2400" dirty="0" smtClean="0"/>
          </a:p>
          <a:p>
            <a:r>
              <a:rPr lang="uk-UA" sz="2400" dirty="0" smtClean="0"/>
              <a:t>графічні </a:t>
            </a:r>
            <a:r>
              <a:rPr lang="uk-UA" sz="2400" dirty="0"/>
              <a:t>схеми для візуалізації черговості відповідей, думок і понять; </a:t>
            </a:r>
            <a:endParaRPr lang="uk-UA" sz="2400" dirty="0" smtClean="0"/>
          </a:p>
          <a:p>
            <a:r>
              <a:rPr lang="uk-UA" sz="2400" dirty="0" smtClean="0"/>
              <a:t>забезпечення </a:t>
            </a:r>
            <a:r>
              <a:rPr lang="uk-UA" sz="2400" dirty="0"/>
              <a:t>змінного складу пар і груп; </a:t>
            </a:r>
            <a:endParaRPr lang="uk-UA" sz="2400" dirty="0" smtClean="0"/>
          </a:p>
          <a:p>
            <a:r>
              <a:rPr lang="uk-UA" sz="2400" dirty="0" smtClean="0"/>
              <a:t>використання </a:t>
            </a:r>
            <a:r>
              <a:rPr lang="uk-UA" sz="2400" dirty="0"/>
              <a:t>мовних кліше; </a:t>
            </a:r>
            <a:endParaRPr lang="uk-UA" sz="2400" dirty="0" smtClean="0"/>
          </a:p>
          <a:p>
            <a:r>
              <a:rPr lang="uk-UA" sz="2400" dirty="0" smtClean="0"/>
              <a:t>можливість </a:t>
            </a:r>
            <a:r>
              <a:rPr lang="uk-UA" sz="2400" dirty="0"/>
              <a:t>почути різні точки зору, і </a:t>
            </a:r>
            <a:r>
              <a:rPr lang="uk-UA" sz="2400" dirty="0" smtClean="0"/>
              <a:t>звірити</a:t>
            </a: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   </a:t>
            </a:r>
            <a:r>
              <a:rPr lang="uk-UA" sz="2400" dirty="0"/>
              <a:t>правильність відповідей.</a:t>
            </a:r>
            <a:endParaRPr lang="uk-UA" sz="24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3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143000"/>
          </a:xfrm>
        </p:spPr>
        <p:txBody>
          <a:bodyPr/>
          <a:lstStyle/>
          <a:p>
            <a:r>
              <a:rPr lang="uk-UA" i="1" dirty="0" smtClean="0">
                <a:solidFill>
                  <a:srgbClr val="C00000"/>
                </a:solidFill>
              </a:rPr>
              <a:t>Помиляйся колективно</a:t>
            </a:r>
            <a:endParaRPr lang="ru-RU" i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Результат поиска Google для https://s.pfst.net/2011.02/5151628363ab3076625ded3c032b754c397f3fc27c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95012"/>
            <a:ext cx="5328206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25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6669360"/>
            <a:ext cx="1728192" cy="188640"/>
          </a:xfrm>
          <a:prstGeom prst="rect">
            <a:avLst/>
          </a:prstGeom>
          <a:solidFill>
            <a:srgbClr val="6F69E9"/>
          </a:solidFill>
          <a:ln>
            <a:solidFill>
              <a:srgbClr val="6F6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88205" y="5804103"/>
            <a:ext cx="2520280" cy="4308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inherit"/>
                <a:cs typeface="Arial" pitchFamily="34" charset="0"/>
              </a:rPr>
              <a:t>Пасивні учні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inherit"/>
                <a:cs typeface="Arial" pitchFamily="34" charset="0"/>
              </a:rPr>
              <a:t>індустріального століття</a:t>
            </a:r>
            <a:r>
              <a:rPr kumimoji="0" lang="uk-UA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940152" y="1158614"/>
            <a:ext cx="2232248" cy="4308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inherit"/>
                <a:cs typeface="Arial" pitchFamily="34" charset="0"/>
              </a:rPr>
              <a:t>Зацікавлені </a:t>
            </a:r>
            <a:r>
              <a:rPr lang="uk-UA" sz="1400" b="1" dirty="0" smtClean="0">
                <a:solidFill>
                  <a:srgbClr val="212121"/>
                </a:solidFill>
                <a:latin typeface="inherit"/>
                <a:cs typeface="Arial" pitchFamily="34" charset="0"/>
              </a:rPr>
              <a:t>учні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inherit"/>
                <a:cs typeface="Arial" pitchFamily="34" charset="0"/>
              </a:rPr>
              <a:t>21 століття</a:t>
            </a:r>
            <a:r>
              <a:rPr kumimoji="0" lang="uk-UA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человечки для презентаций на прозрачном фоне: 18 тыс изображений найдено в Яндекс.Картинка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355718"/>
            <a:ext cx="2363715" cy="236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человечки для презентаций на прозрачном фоне: 18 тыс изображений найдено в Яндекс.Картинка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6274"/>
            <a:ext cx="1785755" cy="2551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картинки стрелк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71143" flipV="1">
            <a:off x="3929046" y="3536155"/>
            <a:ext cx="2143125" cy="215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 rot="19513231">
            <a:off x="2610401" y="1955841"/>
            <a:ext cx="2232248" cy="21544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400" b="1" dirty="0" smtClean="0">
                <a:solidFill>
                  <a:srgbClr val="212121"/>
                </a:solidFill>
                <a:latin typeface="inherit"/>
                <a:cs typeface="Arial" pitchFamily="34" charset="0"/>
              </a:rPr>
              <a:t>Навчальна структура</a:t>
            </a:r>
            <a:r>
              <a:rPr kumimoji="0" lang="uk-UA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 rot="19484885">
            <a:off x="3237855" y="2438072"/>
            <a:ext cx="1895663" cy="1417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7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Мо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8080"/>
      </a:accent1>
      <a:accent2>
        <a:srgbClr val="990000"/>
      </a:accent2>
      <a:accent3>
        <a:srgbClr val="FFFF00"/>
      </a:accent3>
      <a:accent4>
        <a:srgbClr val="006600"/>
      </a:accent4>
      <a:accent5>
        <a:srgbClr val="0000FF"/>
      </a:accent5>
      <a:accent6>
        <a:srgbClr val="FF0000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994</TotalTime>
  <Words>845</Words>
  <Application>Microsoft Office PowerPoint</Application>
  <PresentationFormat>Экран (4:3)</PresentationFormat>
  <Paragraphs>105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1_Тема Office</vt:lpstr>
      <vt:lpstr>Презентация PowerPoint</vt:lpstr>
      <vt:lpstr> Сінгапурська методика навчання </vt:lpstr>
      <vt:lpstr>В основі Сінгапурської методики - кооперативне, або спільне, навчання  (Cooperative Learning).  </vt:lpstr>
      <vt:lpstr>Презентация PowerPoint</vt:lpstr>
      <vt:lpstr>Презентация PowerPoint</vt:lpstr>
      <vt:lpstr>Сінгапурська компанія «Educare International Consultancy» взяла на озброєння найкращий  світовий досвід і систематизувала навчальні  структури для організації навчальної діяльності.</vt:lpstr>
      <vt:lpstr>Навчальні структури допоможуть організувати:                                            - роботу в командах;                                     - роботу в парах;                                             - фронтальну роботу.</vt:lpstr>
      <vt:lpstr>Помиляйся колективно</vt:lpstr>
      <vt:lpstr>Презентация PowerPoint</vt:lpstr>
      <vt:lpstr>Навчання в співпраці</vt:lpstr>
      <vt:lpstr>Всі рівні</vt:lpstr>
      <vt:lpstr>Презентация PowerPoint</vt:lpstr>
      <vt:lpstr>Парти повинні відходити променями від вчительського столу для того, щоб ніхто не сидів спиною до викладача</vt:lpstr>
      <vt:lpstr> МЕНЕДЖ МЕТ (Manage Mat) - інструмент для управління класом. Табличка в центрі столу, що дозволяє зручно і просто розподілити учнів в одній команді (партнер по плечу, по обличчю, партнер А, Б) для організації ефективного навчального процесу в командах.</vt:lpstr>
      <vt:lpstr>ХАЙ ФАЙВ (High Five) - дослівно «дай п'ять» - сигнал  тиші і залучення уваги.</vt:lpstr>
      <vt:lpstr>КЛОК БАДДІС (Clock buddies) - «друзі по годинах»  </vt:lpstr>
      <vt:lpstr>ТЕЙК ОФ - ТАЧ ДАУН (Take off - Touch down) - «встати - сісти» </vt:lpstr>
      <vt:lpstr>ДЖОТ ТОТС (Jot Thoughts) –  «запишіть думки»   </vt:lpstr>
      <vt:lpstr>ТІК-ТЕК-ТОУ (Tic-Tac-Toe) –  «хрестики-нулики»</vt:lpstr>
      <vt:lpstr>СТЁ ЗЕ КЛАС (Stir the Class) - «перемішати клас»</vt:lpstr>
      <vt:lpstr>КОНЕРС (Corners) - «кути»</vt:lpstr>
      <vt:lpstr>СІМАЛТІНІУС РАУНД ТЕЙБЛ  (Simultaneous Rally Table) - «одночасний Релли тейбл»</vt:lpstr>
      <vt:lpstr>КУІЗ-КУІЗ-ТРЕЙД (Quiz-Quiz-Trade) –  «опроси-опроси-обміняйся картками»</vt:lpstr>
      <vt:lpstr>ТАЙМД ПЕА ШЕА (Timed-Pair-Share) – розгорнуті відповіді</vt:lpstr>
      <vt:lpstr>МІКС ПЕА ШЕА (Mix Pair Share)  </vt:lpstr>
      <vt:lpstr>МІКС-ФРИЗ-ГРУП (Mix-Freeze-Group)  </vt:lpstr>
      <vt:lpstr>МОДЕЛЬ ФРЕЙЕР (Frayer Model)  </vt:lpstr>
      <vt:lpstr>СИНГЛ РАУНД РОБІН (Single Round Robin або  Round Robin) –  «одноразовий раунд»  </vt:lpstr>
      <vt:lpstr>КОНТІНІУС РАУНД РОБІН (Continuous Round Robin) –  «тривалий раунд»  </vt:lpstr>
      <vt:lpstr>ТАЙМД РАУНД РОБІН (Timed Round Robin) - «протягом певного часу»  </vt:lpstr>
      <vt:lpstr>ФІНК-РАЙТ-РАУНД РОБІН  (Think-Write-Round Robin) –  «подумай-запиши-обговори в команді»  </vt:lpstr>
      <vt:lpstr>Дякую за увагу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IRA</dc:creator>
  <cp:lastModifiedBy>IRA</cp:lastModifiedBy>
  <cp:revision>47</cp:revision>
  <dcterms:created xsi:type="dcterms:W3CDTF">2018-03-14T05:25:03Z</dcterms:created>
  <dcterms:modified xsi:type="dcterms:W3CDTF">2018-03-27T16:59:30Z</dcterms:modified>
</cp:coreProperties>
</file>