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7" r:id="rId2"/>
    <p:sldId id="278" r:id="rId3"/>
    <p:sldId id="256" r:id="rId4"/>
    <p:sldId id="300" r:id="rId5"/>
    <p:sldId id="279" r:id="rId6"/>
    <p:sldId id="281" r:id="rId7"/>
    <p:sldId id="283" r:id="rId8"/>
    <p:sldId id="282" r:id="rId9"/>
    <p:sldId id="286" r:id="rId10"/>
    <p:sldId id="285" r:id="rId11"/>
    <p:sldId id="284" r:id="rId12"/>
    <p:sldId id="301" r:id="rId13"/>
    <p:sldId id="257" r:id="rId14"/>
    <p:sldId id="259" r:id="rId15"/>
    <p:sldId id="258" r:id="rId16"/>
    <p:sldId id="272" r:id="rId17"/>
    <p:sldId id="273" r:id="rId18"/>
    <p:sldId id="268" r:id="rId19"/>
    <p:sldId id="262" r:id="rId20"/>
    <p:sldId id="260" r:id="rId21"/>
    <p:sldId id="290" r:id="rId22"/>
    <p:sldId id="261" r:id="rId23"/>
    <p:sldId id="291" r:id="rId24"/>
    <p:sldId id="263" r:id="rId25"/>
    <p:sldId id="305" r:id="rId26"/>
    <p:sldId id="292" r:id="rId27"/>
    <p:sldId id="264" r:id="rId28"/>
    <p:sldId id="265" r:id="rId29"/>
    <p:sldId id="293" r:id="rId30"/>
    <p:sldId id="266" r:id="rId31"/>
    <p:sldId id="294" r:id="rId32"/>
    <p:sldId id="295" r:id="rId33"/>
    <p:sldId id="267" r:id="rId34"/>
    <p:sldId id="303" r:id="rId35"/>
    <p:sldId id="269" r:id="rId36"/>
    <p:sldId id="287" r:id="rId37"/>
    <p:sldId id="270" r:id="rId38"/>
    <p:sldId id="274" r:id="rId39"/>
    <p:sldId id="288" r:id="rId40"/>
    <p:sldId id="304" r:id="rId41"/>
    <p:sldId id="302" r:id="rId42"/>
    <p:sldId id="297" r:id="rId43"/>
    <p:sldId id="298" r:id="rId44"/>
    <p:sldId id="299" r:id="rId45"/>
    <p:sldId id="276" r:id="rId4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714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24ACE5-DDA9-4375-A5B1-A8E0CB846FA3}" type="datetimeFigureOut">
              <a:rPr lang="ru-RU" smtClean="0"/>
              <a:t>10.10.2019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B49446-DF1B-474B-8829-3B890EEF47AF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394672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24ACE5-DDA9-4375-A5B1-A8E0CB846FA3}" type="datetimeFigureOut">
              <a:rPr lang="ru-RU" smtClean="0"/>
              <a:t>10.10.2019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B49446-DF1B-474B-8829-3B890EEF47AF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248281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24ACE5-DDA9-4375-A5B1-A8E0CB846FA3}" type="datetimeFigureOut">
              <a:rPr lang="ru-RU" smtClean="0"/>
              <a:t>10.10.2019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B49446-DF1B-474B-8829-3B890EEF47AF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475030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24ACE5-DDA9-4375-A5B1-A8E0CB846FA3}" type="datetimeFigureOut">
              <a:rPr lang="ru-RU" smtClean="0"/>
              <a:t>10.10.2019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B49446-DF1B-474B-8829-3B890EEF47AF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311378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24ACE5-DDA9-4375-A5B1-A8E0CB846FA3}" type="datetimeFigureOut">
              <a:rPr lang="ru-RU" smtClean="0"/>
              <a:t>10.10.2019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B49446-DF1B-474B-8829-3B890EEF47AF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292437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24ACE5-DDA9-4375-A5B1-A8E0CB846FA3}" type="datetimeFigureOut">
              <a:rPr lang="ru-RU" smtClean="0"/>
              <a:t>10.10.2019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B49446-DF1B-474B-8829-3B890EEF47AF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038286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24ACE5-DDA9-4375-A5B1-A8E0CB846FA3}" type="datetimeFigureOut">
              <a:rPr lang="ru-RU" smtClean="0"/>
              <a:t>10.10.2019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B49446-DF1B-474B-8829-3B890EEF47AF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300802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24ACE5-DDA9-4375-A5B1-A8E0CB846FA3}" type="datetimeFigureOut">
              <a:rPr lang="ru-RU" smtClean="0"/>
              <a:t>10.10.2019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B49446-DF1B-474B-8829-3B890EEF47AF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362603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24ACE5-DDA9-4375-A5B1-A8E0CB846FA3}" type="datetimeFigureOut">
              <a:rPr lang="ru-RU" smtClean="0"/>
              <a:t>10.10.2019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B49446-DF1B-474B-8829-3B890EEF47AF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515639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24ACE5-DDA9-4375-A5B1-A8E0CB846FA3}" type="datetimeFigureOut">
              <a:rPr lang="ru-RU" smtClean="0"/>
              <a:t>10.10.2019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B49446-DF1B-474B-8829-3B890EEF47AF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149248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24ACE5-DDA9-4375-A5B1-A8E0CB846FA3}" type="datetimeFigureOut">
              <a:rPr lang="ru-RU" smtClean="0"/>
              <a:t>10.10.2019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B49446-DF1B-474B-8829-3B890EEF47AF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096970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24ACE5-DDA9-4375-A5B1-A8E0CB846FA3}" type="datetimeFigureOut">
              <a:rPr lang="ru-RU" smtClean="0"/>
              <a:t>10.10.2019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B49446-DF1B-474B-8829-3B890EEF47AF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789765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Ð ÐµÐ·ÑÐ»ÑÑÐ°Ñ Ð¿Ð¾ÑÑÐºÑ Ð·Ð¾Ð±ÑÐ°Ð¶ÐµÐ½Ñ Ð·Ð° Ð·Ð°Ð¿Ð¸ÑÐ¾Ð¼ &quot;ÑÐ½ÑÐµÑÐ½ÐµÑ ÑÐµÑÐ½Ð¾Ð»Ð¾Ð³ÑÑ&quot;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831"/>
          <a:stretch/>
        </p:blipFill>
        <p:spPr bwMode="auto">
          <a:xfrm>
            <a:off x="0" y="1704840"/>
            <a:ext cx="7620000" cy="515316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59558" y="8971"/>
            <a:ext cx="11136574" cy="1490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800"/>
              </a:spcAft>
            </a:pPr>
            <a:r>
              <a:rPr lang="uk-UA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ВИКОРИСТАННЯ ІНТЕРНЕТ-РЕСУРСІВ В  ПРОФЕСІЙНІЙ ДІЯЛЬНОСТІ ПЕДАГОГА</a:t>
            </a:r>
            <a:endParaRPr lang="ru-RU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Picture 2" descr="ÐÐ¾Ð²âÑÐ·Ð°Ð½Ðµ Ð·Ð¾Ð±ÑÐ°Ð¶ÐµÐ½Ð½Ñ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7995" y="1801222"/>
            <a:ext cx="5230274" cy="4332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7792872" y="6133821"/>
            <a:ext cx="402608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uk-UA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Підготувала викладач спецдисциплін: Марковець О.С.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382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 descr="ÐÐ¾Ð²âÑÐ·Ð°Ð½Ðµ Ð·Ð¾Ð±ÑÐ°Ð¶ÐµÐ½Ð½Ñ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268" y="158238"/>
            <a:ext cx="3319983" cy="33199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ÐÐ¾Ð²âÑÐ·Ð°Ð½Ðµ Ð·Ð¾Ð±ÑÐ°Ð¶ÐµÐ½Ð½Ñ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8907" y="2754891"/>
            <a:ext cx="5476070" cy="41031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4" name="Picture 10" descr="ÐÐ¾Ð²âÑÐ·Ð°Ð½Ðµ Ð·Ð¾Ð±ÑÐ°Ð¶ÐµÐ½Ð½Ñ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268" y="3538017"/>
            <a:ext cx="3319983" cy="33199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648942" y="493888"/>
            <a:ext cx="6096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uk-UA" sz="3600" b="1" dirty="0">
                <a:latin typeface="Bookman Old Style" panose="02050604050505020204" pitchFamily="18" charset="0"/>
                <a:ea typeface="Calibri" panose="020F0502020204030204" pitchFamily="34" charset="0"/>
              </a:rPr>
              <a:t>Інтерактивні сервіси:</a:t>
            </a:r>
            <a:r>
              <a:rPr lang="uk-UA" sz="3600" u="sng" dirty="0">
                <a:latin typeface="Bookman Old Style" panose="02050604050505020204" pitchFamily="18" charset="0"/>
                <a:ea typeface="Calibri" panose="020F0502020204030204" pitchFamily="34" charset="0"/>
              </a:rPr>
              <a:t/>
            </a:r>
            <a:br>
              <a:rPr lang="uk-UA" sz="3600" u="sng" dirty="0">
                <a:latin typeface="Bookman Old Style" panose="02050604050505020204" pitchFamily="18" charset="0"/>
                <a:ea typeface="Calibri" panose="020F0502020204030204" pitchFamily="34" charset="0"/>
              </a:rPr>
            </a:br>
            <a:r>
              <a:rPr lang="uk-UA" sz="3600" dirty="0">
                <a:latin typeface="Bookman Old Style" panose="02050604050505020204" pitchFamily="18" charset="0"/>
                <a:ea typeface="Calibri" panose="020F0502020204030204" pitchFamily="34" charset="0"/>
              </a:rPr>
              <a:t>– </a:t>
            </a:r>
            <a:r>
              <a:rPr lang="uk-UA" sz="3600" dirty="0" smtClean="0">
                <a:latin typeface="Bookman Old Style" panose="02050604050505020204" pitchFamily="18" charset="0"/>
                <a:ea typeface="Calibri" panose="020F0502020204030204" pitchFamily="34" charset="0"/>
              </a:rPr>
              <a:t>Інтернет-радіо</a:t>
            </a:r>
            <a:r>
              <a:rPr lang="uk-UA" sz="3600" dirty="0">
                <a:latin typeface="Bookman Old Style" panose="02050604050505020204" pitchFamily="18" charset="0"/>
                <a:ea typeface="Calibri" panose="020F0502020204030204" pitchFamily="34" charset="0"/>
              </a:rPr>
              <a:t/>
            </a:r>
            <a:br>
              <a:rPr lang="uk-UA" sz="3600" dirty="0">
                <a:latin typeface="Bookman Old Style" panose="02050604050505020204" pitchFamily="18" charset="0"/>
                <a:ea typeface="Calibri" panose="020F0502020204030204" pitchFamily="34" charset="0"/>
              </a:rPr>
            </a:br>
            <a:r>
              <a:rPr lang="uk-UA" sz="3600" dirty="0">
                <a:latin typeface="Bookman Old Style" panose="02050604050505020204" pitchFamily="18" charset="0"/>
                <a:ea typeface="Calibri" panose="020F0502020204030204" pitchFamily="34" charset="0"/>
              </a:rPr>
              <a:t>– </a:t>
            </a:r>
            <a:r>
              <a:rPr lang="uk-UA" sz="3600" dirty="0" smtClean="0">
                <a:latin typeface="Bookman Old Style" panose="02050604050505020204" pitchFamily="18" charset="0"/>
                <a:ea typeface="Calibri" panose="020F0502020204030204" pitchFamily="34" charset="0"/>
              </a:rPr>
              <a:t>Інтернет-телебачення</a:t>
            </a:r>
            <a:endParaRPr lang="ru-RU" sz="4400" dirty="0"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1676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51056" y="1"/>
            <a:ext cx="9140944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71462" y="117693"/>
            <a:ext cx="2779594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uk-UA" sz="2400" b="1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Сервіси Веб 2.0:</a:t>
            </a:r>
            <a:r>
              <a:rPr lang="uk-UA" sz="2400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uk-UA" sz="2400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uk-UA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блоги;</a:t>
            </a:r>
            <a:br>
              <a:rPr lang="uk-UA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uk-UA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соціальні мережі;</a:t>
            </a:r>
            <a:br>
              <a:rPr lang="uk-UA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uk-UA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колективні енциклопедії;</a:t>
            </a:r>
            <a:br>
              <a:rPr lang="uk-UA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uk-UA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фото-, відео-, аудіохостинги;</a:t>
            </a:r>
            <a:br>
              <a:rPr lang="uk-UA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uk-UA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Вікіпедія;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800"/>
              </a:spcAft>
            </a:pPr>
            <a:r>
              <a:rPr lang="uk-UA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дистанційні олімпіади та конкурси;</a:t>
            </a:r>
            <a:br>
              <a:rPr lang="uk-UA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uk-UA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бібліотеки та текстові сховища;</a:t>
            </a:r>
            <a:br>
              <a:rPr lang="uk-UA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uk-UA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енциклопедії;</a:t>
            </a:r>
            <a:br>
              <a:rPr lang="uk-UA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uk-UA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електронні видання;</a:t>
            </a:r>
            <a:br>
              <a:rPr lang="uk-UA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uk-UA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віртуальні музеї та виставки.</a:t>
            </a:r>
            <a:endParaRPr lang="ru-RU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5706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Результат пошуку зображень за запитом &quot;СУЧАСНИЙ ВИКЛАДАЧ&quot;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60" r="13231"/>
          <a:stretch/>
        </p:blipFill>
        <p:spPr bwMode="auto">
          <a:xfrm>
            <a:off x="4544291" y="1"/>
            <a:ext cx="764770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Результат пошуку зображень за запитом &quot;СУЧАСНИЙ ВИКЛАДАЧ&quot;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701" r="14572"/>
          <a:stretch/>
        </p:blipFill>
        <p:spPr bwMode="auto">
          <a:xfrm>
            <a:off x="296883" y="1166358"/>
            <a:ext cx="4085112" cy="421277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96883" y="356260"/>
            <a:ext cx="39980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СУЧАСНИЙ ВИКЛАДАЧ</a:t>
            </a:r>
            <a:endParaRPr lang="ru-RU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25179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t="4356" b="11025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149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b="5053"/>
          <a:stretch/>
        </p:blipFill>
        <p:spPr>
          <a:xfrm>
            <a:off x="0" y="1673"/>
            <a:ext cx="12192000" cy="68563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0081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b="4854"/>
          <a:stretch/>
        </p:blipFill>
        <p:spPr>
          <a:xfrm>
            <a:off x="0" y="1673"/>
            <a:ext cx="12192000" cy="68563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7129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b="5251"/>
          <a:stretch/>
        </p:blipFill>
        <p:spPr>
          <a:xfrm>
            <a:off x="0" y="1673"/>
            <a:ext cx="12192000" cy="68563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9548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b="4854"/>
          <a:stretch/>
        </p:blipFill>
        <p:spPr>
          <a:xfrm>
            <a:off x="0" y="1673"/>
            <a:ext cx="12192000" cy="68563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5966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b="5849"/>
          <a:stretch/>
        </p:blipFill>
        <p:spPr>
          <a:xfrm>
            <a:off x="0" y="1674"/>
            <a:ext cx="12192000" cy="6856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2086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b="5451"/>
          <a:stretch/>
        </p:blipFill>
        <p:spPr>
          <a:xfrm>
            <a:off x="0" y="1674"/>
            <a:ext cx="12192000" cy="6856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327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Ð ÐµÐ·ÑÐ»ÑÑÐ°Ñ Ð¿Ð¾ÑÑÐºÑ Ð·Ð¾Ð±ÑÐ°Ð¶ÐµÐ½Ñ Ð·Ð° Ð·Ð°Ð¿Ð¸ÑÐ¾Ð¼ &quot;ÑÐ½ÑÐµÑÐ½ÐµÑ ÑÐµÑÐ½Ð¾Ð»Ð¾Ð³ÑÑ&quot;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5" b="6149"/>
          <a:stretch/>
        </p:blipFill>
        <p:spPr bwMode="auto">
          <a:xfrm>
            <a:off x="6492686" y="3282287"/>
            <a:ext cx="5699314" cy="3575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714232" y="590885"/>
            <a:ext cx="5645625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Викладач має можливість використовувати низку Інтернет-технологій: </a:t>
            </a:r>
            <a:r>
              <a:rPr lang="uk-UA" sz="4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соціальні мережі</a:t>
            </a:r>
            <a:r>
              <a:rPr lang="ru-RU" sz="4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, веб-</a:t>
            </a:r>
            <a:r>
              <a:rPr lang="ru-RU" sz="40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сайти</a:t>
            </a:r>
            <a:r>
              <a:rPr lang="ru-RU" sz="4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, </a:t>
            </a:r>
            <a:r>
              <a:rPr lang="uk-UA" sz="4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персональні блоги, мобільні додатки, </a:t>
            </a:r>
            <a:r>
              <a:rPr lang="ru-RU" sz="4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онлайн-матеріали, чати, електронну пошту. </a:t>
            </a:r>
            <a:endParaRPr lang="ru-RU" sz="4800" dirty="0"/>
          </a:p>
        </p:txBody>
      </p:sp>
      <p:pic>
        <p:nvPicPr>
          <p:cNvPr id="2052" name="Picture 4" descr="Ð ÐµÐ·ÑÐ»ÑÑÐ°Ñ Ð¿Ð¾ÑÑÐºÑ Ð·Ð¾Ð±ÑÐ°Ð¶ÐµÐ½Ñ Ð·Ð° Ð·Ð°Ð¿Ð¸ÑÐ¾Ð¼ &quot;Ð¾ÑÐ²ÑÑÐ° ÑÐ° ÑÐ½ÑÐµÑÐ½ÐµÑ&quot;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0708" y="155267"/>
            <a:ext cx="5587706" cy="284724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Ð ÐµÐ·ÑÐ»ÑÑÐ°Ñ Ð¿Ð¾ÑÑÐºÑ Ð·Ð¾Ð±ÑÐ°Ð¶ÐµÐ½Ñ Ð·Ð° Ð·Ð°Ð¿Ð¸ÑÐ¾Ð¼ &quot;Ð²Ð°Ð¹Ð±ÐµÑ&quot;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66328" y="2510600"/>
            <a:ext cx="1323833" cy="13238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83294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b="4854"/>
          <a:stretch/>
        </p:blipFill>
        <p:spPr>
          <a:xfrm>
            <a:off x="0" y="1673"/>
            <a:ext cx="12192000" cy="68563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1175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t="4356" b="11424"/>
          <a:stretch/>
        </p:blipFill>
        <p:spPr>
          <a:xfrm>
            <a:off x="0" y="177421"/>
            <a:ext cx="12192000" cy="65577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4516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b="5251"/>
          <a:stretch/>
        </p:blipFill>
        <p:spPr>
          <a:xfrm>
            <a:off x="0" y="1673"/>
            <a:ext cx="12192000" cy="68563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9473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b="11424"/>
          <a:stretch/>
        </p:blipFill>
        <p:spPr>
          <a:xfrm>
            <a:off x="0" y="1673"/>
            <a:ext cx="12192000" cy="68563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716181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b="5451"/>
          <a:stretch/>
        </p:blipFill>
        <p:spPr>
          <a:xfrm>
            <a:off x="0" y="1674"/>
            <a:ext cx="12192000" cy="6856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8709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1658" y="0"/>
            <a:ext cx="4845942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351" y="0"/>
            <a:ext cx="484594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304005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b="5251"/>
          <a:stretch/>
        </p:blipFill>
        <p:spPr>
          <a:xfrm>
            <a:off x="0" y="1673"/>
            <a:ext cx="12192000" cy="68563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324799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b="5451"/>
          <a:stretch/>
        </p:blipFill>
        <p:spPr>
          <a:xfrm>
            <a:off x="0" y="1674"/>
            <a:ext cx="12192000" cy="6856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436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b="4865"/>
          <a:stretch/>
        </p:blipFill>
        <p:spPr>
          <a:xfrm>
            <a:off x="0" y="1674"/>
            <a:ext cx="12192000" cy="6856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5141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b="5251"/>
          <a:stretch/>
        </p:blipFill>
        <p:spPr>
          <a:xfrm>
            <a:off x="0" y="1673"/>
            <a:ext cx="12192000" cy="68563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19267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Ð ÐµÐ·ÑÐ»ÑÑÐ°Ñ Ð¿Ð¾ÑÑÐºÑ Ð·Ð¾Ð±ÑÐ°Ð¶ÐµÐ½Ñ Ð·Ð° Ð·Ð°Ð¿Ð¸ÑÐ¾Ð¼ &quot;Ð³ÑÐ³Ð»&quot;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043" b="13571"/>
          <a:stretch/>
        </p:blipFill>
        <p:spPr bwMode="auto">
          <a:xfrm>
            <a:off x="6045957" y="177421"/>
            <a:ext cx="5894459" cy="23337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82" t="8484" r="7036"/>
          <a:stretch/>
        </p:blipFill>
        <p:spPr>
          <a:xfrm>
            <a:off x="181970" y="204716"/>
            <a:ext cx="5663821" cy="4053385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3074" name="Picture 2" descr="Ð ÐµÐ·ÑÐ»ÑÑÐ°Ñ Ð¿Ð¾ÑÑÐºÑ Ð·Ð¾Ð±ÑÐ°Ð¶ÐµÐ½Ñ Ð·Ð° Ð·Ð°Ð¿Ð¸ÑÐ¾Ð¼ &quot;Ð¸Ð½ÑÑÐ°Ð³ÑÐ°Ð¼&quot;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12" r="12965"/>
          <a:stretch/>
        </p:blipFill>
        <p:spPr bwMode="auto">
          <a:xfrm>
            <a:off x="6318914" y="2683588"/>
            <a:ext cx="5722961" cy="4037935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Ð ÐµÐ·ÑÐ»ÑÑÐ°Ñ Ð¿Ð¾ÑÑÐºÑ Ð·Ð¾Ð±ÑÐ°Ð¶ÐµÐ½Ñ Ð·Ð° Ð·Ð°Ð¿Ð¸ÑÐ¾Ð¼ &quot;ÑÐ²Ð¸ÑÑÐµÑ&quot;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970" y="4503120"/>
            <a:ext cx="5663821" cy="2218403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43841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b="5053"/>
          <a:stretch/>
        </p:blipFill>
        <p:spPr>
          <a:xfrm>
            <a:off x="0" y="1673"/>
            <a:ext cx="12192000" cy="68563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6003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b="5251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784626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b="5053"/>
          <a:stretch/>
        </p:blipFill>
        <p:spPr>
          <a:xfrm>
            <a:off x="0" y="1673"/>
            <a:ext cx="12192000" cy="68563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663480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b="5053"/>
          <a:stretch/>
        </p:blipFill>
        <p:spPr>
          <a:xfrm>
            <a:off x="0" y="1673"/>
            <a:ext cx="12192000" cy="68563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8122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6722" y="0"/>
            <a:ext cx="967855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690599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b="5053"/>
          <a:stretch/>
        </p:blipFill>
        <p:spPr>
          <a:xfrm>
            <a:off x="0" y="1673"/>
            <a:ext cx="12192000" cy="68563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2627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797" y="0"/>
            <a:ext cx="4852211" cy="685800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52" t="1989" r="3283" b="14031"/>
          <a:stretch/>
        </p:blipFill>
        <p:spPr>
          <a:xfrm>
            <a:off x="6682378" y="0"/>
            <a:ext cx="4745347" cy="685800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93229072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b="4854"/>
          <a:stretch/>
        </p:blipFill>
        <p:spPr>
          <a:xfrm>
            <a:off x="0" y="1673"/>
            <a:ext cx="12192000" cy="68563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5245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b="5053"/>
          <a:stretch/>
        </p:blipFill>
        <p:spPr>
          <a:xfrm>
            <a:off x="0" y="1673"/>
            <a:ext cx="12192000" cy="68563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3020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b="4798"/>
          <a:stretch/>
        </p:blipFill>
        <p:spPr>
          <a:xfrm>
            <a:off x="0" y="0"/>
            <a:ext cx="12192000" cy="6755642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42102501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36270" y="204197"/>
            <a:ext cx="103315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Соцмере</a:t>
            </a:r>
            <a:r>
              <a:rPr lang="uk-UA" sz="4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жі дають можливість -</a:t>
            </a:r>
            <a:endParaRPr lang="ru-RU" sz="40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576951" y="3022967"/>
            <a:ext cx="54864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ОЗНАЙОМЛЮВАТИСЯ З ДОСВІДОМ КОЛЕГ.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6" descr="ÐÐ¾Ð²âÑÐ·Ð°Ð½Ðµ Ð·Ð¾Ð±ÑÐ°Ð¶ÐµÐ½Ð½Ñ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0795" y="3392299"/>
            <a:ext cx="5981205" cy="34657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653142" y="5586815"/>
            <a:ext cx="524889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СТЕЖИТИ ЗА СЕМІНАРАМИ, КОНФЕРЕНЦІЯМИ ТА ІНШИМИ ОСВІТЯНСЬКИМИ ЗАХОДАМИ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2" descr="Ð ÐµÐ·ÑÐ»ÑÑÐ°Ñ Ð¿Ð¾ÑÑÐºÑ Ð·Ð¾Ð±ÑÐ°Ð¶ÐµÐ½Ñ Ð·Ð° Ð·Ð°Ð¿Ð¸ÑÐ¾Ð¼ &quot;ÑÐµÐ¼ÑÐ½Ð°ÑÐ¸ Ð²ÑÐ¸ÑÐµÐ»ÑÐ²&quot;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258" y="1509992"/>
            <a:ext cx="5222543" cy="39169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AutoShape 2" descr="Результат пошуку зображень за запитом &quot;конференція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2" name="Picture 4" descr="Результат пошуку зображень за запитом &quot;конференція&quot;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8956" y="912083"/>
            <a:ext cx="4332516" cy="216935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548743" y="1112138"/>
            <a:ext cx="57714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ДІЗНАВАТИСЯ ПРО НОВЕ В ОСВІТІ.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999744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59" t="10327" r="9375" b="10061"/>
          <a:stretch/>
        </p:blipFill>
        <p:spPr>
          <a:xfrm>
            <a:off x="764273" y="0"/>
            <a:ext cx="1053607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4532587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Результат пошуку зображень за запитом &quot;соціальні мережі&quot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9338" y="0"/>
            <a:ext cx="756266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92924" y="457968"/>
            <a:ext cx="4754089" cy="55116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>
              <a:lnSpc>
                <a:spcPct val="115000"/>
              </a:lnSpc>
              <a:spcAft>
                <a:spcPts val="800"/>
              </a:spcAft>
            </a:pPr>
            <a:r>
              <a:rPr lang="uk-UA" sz="2800" dirty="0">
                <a:latin typeface="Times New Roman"/>
                <a:ea typeface="Calibri"/>
                <a:cs typeface="Times New Roman"/>
              </a:rPr>
              <a:t>Проаналізовані соціальні мережі свідчать про актуальність їх впровадження в освітній процес навчального закладу, </a:t>
            </a:r>
            <a:r>
              <a:rPr lang="uk-UA" sz="28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адже </a:t>
            </a:r>
            <a:r>
              <a:rPr lang="uk-UA" sz="2800" dirty="0">
                <a:latin typeface="Times New Roman"/>
                <a:ea typeface="Calibri"/>
                <a:cs typeface="Times New Roman"/>
              </a:rPr>
              <a:t>завдяки нижче зазначеним властивостям соціальні мережі можна вважати інструментом, який забезпечує ефективність освітнього процесу. </a:t>
            </a:r>
            <a:endParaRPr lang="ru-RU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433908469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9517" y="417814"/>
            <a:ext cx="4130722" cy="58580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>
              <a:lnSpc>
                <a:spcPct val="115000"/>
              </a:lnSpc>
              <a:spcAft>
                <a:spcPts val="800"/>
              </a:spcAft>
            </a:pPr>
            <a:r>
              <a:rPr lang="ru-RU" sz="3200" b="1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Для викладача: </a:t>
            </a: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>
              <a:lnSpc>
                <a:spcPct val="115000"/>
              </a:lnSpc>
              <a:spcAft>
                <a:spcPts val="800"/>
              </a:spcAft>
            </a:pPr>
            <a:r>
              <a:rPr lang="ru-RU" sz="3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 В цілях </a:t>
            </a:r>
            <a:r>
              <a:rPr lang="ru-RU" sz="3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особистісного розвитку</a:t>
            </a:r>
            <a:r>
              <a:rPr lang="ru-RU" sz="3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процес комунікації з колегами; вивчення іноземних мов; обмін ідеями в створенні наукових і навчальних </a:t>
            </a:r>
            <a:r>
              <a:rPr lang="ru-RU" sz="3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проектів. 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5915" y="735273"/>
            <a:ext cx="5715000" cy="5715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9689910" y="5895833"/>
            <a:ext cx="1611005" cy="55444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65202318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00334" y="162680"/>
            <a:ext cx="11665424" cy="13665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>
              <a:lnSpc>
                <a:spcPct val="115000"/>
              </a:lnSpc>
              <a:spcAft>
                <a:spcPts val="80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 В цілях навчального процесу: спілкування зі студентами в дистанційному режимі (відправляти завдання, коментувати, робити зауваження тощо); можливість участі всередині соціальної мережі групи за науковими чи навчальними інтересами; обмін – можливість поділитися 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 учнями необхідними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матеріалами (лекції, практичні, презентації тощо). </a:t>
            </a:r>
            <a:endParaRPr lang="ru-RU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Результат пошуку зображень за запитом &quot;семінар&quot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0059" y="1529986"/>
            <a:ext cx="10015059" cy="5328013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64127390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27797" y="196155"/>
            <a:ext cx="11313993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>
              <a:lnSpc>
                <a:spcPct val="115000"/>
              </a:lnSpc>
              <a:spcAft>
                <a:spcPts val="800"/>
              </a:spcAft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3. Можливість отримати консультацію фахівців з питань законодавства, охорони здоров’я, культури, економіки тощо; можливість спілкування з друзями з питань особистісного </a:t>
            </a:r>
            <a:r>
              <a:rPr lang="ru-RU" sz="2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захоплення.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Результат пошуку зображень за запитом &quot;семінар&quot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365" y="1143000"/>
            <a:ext cx="11620500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38060886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Ð ÐµÐ·ÑÐ»ÑÑÐ°Ñ Ð¿Ð¾ÑÑÐºÑ Ð·Ð¾Ð±ÑÐ°Ð¶ÐµÐ½Ñ Ð·Ð° Ð·Ð°Ð¿Ð¸ÑÐ¾Ð¼ &quot;ÑÐ½ÑÐµÑÐ½ÐµÑ ÑÐµÐ»ÐµÐ±Ð°ÑÐµÐ½Ð½Ñ&quot;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52"/>
          <a:stretch/>
        </p:blipFill>
        <p:spPr bwMode="auto">
          <a:xfrm>
            <a:off x="2604116" y="1"/>
            <a:ext cx="957856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0" y="5090614"/>
            <a:ext cx="408068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latin typeface="Bookman Old Style" panose="02050604050505020204" pitchFamily="18" charset="0"/>
              </a:rPr>
              <a:t>ДЯКУЮ ЗА УВАГУ!</a:t>
            </a:r>
            <a:endParaRPr lang="ru-RU" sz="4400" b="1" dirty="0">
              <a:latin typeface="Bookman Old Style" panose="020506040505050202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68574" y="332307"/>
            <a:ext cx="230192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>
              <a:lnSpc>
                <a:spcPct val="150000"/>
              </a:lnSpc>
              <a:spcAft>
                <a:spcPts val="800"/>
              </a:spcAft>
            </a:pPr>
            <a:r>
              <a:rPr lang="uk-UA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Отже</a:t>
            </a:r>
            <a:r>
              <a:rPr lang="uk-UA" sz="1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Інтернет-технології </a:t>
            </a:r>
            <a:r>
              <a:rPr lang="uk-UA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це могутній засіб протікання процесів інформаційного обміну, що відкриває величезні можливості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uk-UA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для навчання і який при творчому підході може виявитися </a:t>
            </a:r>
            <a:r>
              <a:rPr lang="uk-UA" sz="1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незамінним помічником </a:t>
            </a:r>
            <a:r>
              <a:rPr lang="uk-UA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 роботі.</a:t>
            </a:r>
            <a:endParaRPr lang="ru-RU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0943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2" name="Picture 8" descr="ÐÐ¾Ð²âÑÐ·Ð°Ð½Ðµ Ð·Ð¾Ð±ÑÐ°Ð¶ÐµÐ½Ð½Ñ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4535" y="1017269"/>
            <a:ext cx="5869011" cy="5092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89808" y="680242"/>
            <a:ext cx="4326576" cy="60117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>
              <a:lnSpc>
                <a:spcPct val="115000"/>
              </a:lnSpc>
              <a:spcAft>
                <a:spcPts val="800"/>
              </a:spcAft>
            </a:pPr>
            <a:r>
              <a:rPr lang="uk-UA" sz="2400" b="1" dirty="0" smtClean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ДАЮТЬ МОЖЛИВІСТЬ СТВОРЕННЯ РЕКЛАМИ, СТОРІНОК, ГРУП ТА ПОДІЙ; ОБГОВОРЕННЯ ПУБЛІКАЦІЙ, ФОТО ЧИ ВІДЕО; ОРГАНІЗАЦІЇ ОПИТУВАНЬ ТА ГОЛОСУВАНЬ; СПІЛКУВАННЯ В РЕЖИМІ РЕАЛЬНОГО ЧАСУ; ОРГАНІЗАЦІЇ ВІДЕО ЗВ’ЯЗКУ; МОЖЛИВІСТЬ ГРУПОВОЇ ДІЯЛЬНОСТІ ТОЩО.</a:t>
            </a:r>
            <a:r>
              <a:rPr lang="uk-UA" sz="2400" b="1" i="1" dirty="0" smtClean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 </a:t>
            </a:r>
            <a:endParaRPr lang="ru-RU" sz="1600" b="1" dirty="0">
              <a:solidFill>
                <a:srgbClr val="002060"/>
              </a:solidFill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105360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Ð ÐµÐ·ÑÐ»ÑÑÐ°Ñ Ð¿Ð¾ÑÑÐºÑ Ð·Ð¾Ð±ÑÐ°Ð¶ÐµÐ½Ñ Ð·Ð° Ð·Ð°Ð¿Ð¸ÑÐ¾Ð¼ &quot;ÑÐ½ÑÐ¾ÑÐ¼Ð°ÑÑÐ¹Ð½Ñ ÑÐµÑÑÑÑÐ¸ ÑÐµ&quot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0899" y="966098"/>
            <a:ext cx="4366461" cy="32748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99585" y="2600320"/>
            <a:ext cx="3016705" cy="33855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uk-UA" sz="1600" b="1" dirty="0" smtClean="0">
                <a:latin typeface="Bookman Old Style" panose="02050604050505020204" pitchFamily="18" charset="0"/>
              </a:rPr>
              <a:t>ІНФОРМАЦІЙНІ РЕСУРСИ</a:t>
            </a:r>
            <a:endParaRPr lang="ru-RU" sz="1600" b="1" dirty="0">
              <a:latin typeface="Bookman Old Style" panose="02050604050505020204" pitchFamily="18" charset="0"/>
            </a:endParaRPr>
          </a:p>
        </p:txBody>
      </p:sp>
      <p:pic>
        <p:nvPicPr>
          <p:cNvPr id="3076" name="Picture 4" descr="Ð ÐµÐ·ÑÐ»ÑÑÐ°Ñ Ð¿Ð¾ÑÑÐºÑ Ð·Ð¾Ð±ÑÐ°Ð¶ÐµÐ½Ñ Ð·Ð° Ð·Ð°Ð¿Ð¸ÑÐ¾Ð¼ &quot;ÐÐ½ÑÐµÑÐ½ÐµÑ-ÑÐµÑÐ²ÑÑÐ¸;&quot;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39"/>
          <a:stretch/>
        </p:blipFill>
        <p:spPr bwMode="auto">
          <a:xfrm>
            <a:off x="7085086" y="20616"/>
            <a:ext cx="5038124" cy="36464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001801" y="3210537"/>
            <a:ext cx="2719118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uk-UA" b="1" dirty="0" smtClean="0">
                <a:latin typeface="Bookman Old Style" panose="02050604050505020204" pitchFamily="18" charset="0"/>
              </a:rPr>
              <a:t>ІНТРНЕТ-СЕРВІСИ</a:t>
            </a:r>
            <a:endParaRPr lang="ru-RU" b="1" dirty="0">
              <a:latin typeface="Bookman Old Style" panose="02050604050505020204" pitchFamily="18" charset="0"/>
            </a:endParaRPr>
          </a:p>
        </p:txBody>
      </p:sp>
      <p:pic>
        <p:nvPicPr>
          <p:cNvPr id="3078" name="Picture 6" descr="Ð ÐµÐ·ÑÐ»ÑÑÐ°Ñ Ð¿Ð¾ÑÑÐºÑ Ð·Ð¾Ð±ÑÐ°Ð¶ÐµÐ½Ñ Ð·Ð° Ð·Ð°Ð¿Ð¸ÑÐ¾Ð¼ &quot;Ð¾ÑÐ²ÑÑÐ½Ñ ÑÐµÑÑÑÑÐ¸ ÑÐ½ÑÐµÑÐ½ÐµÑÑ&quot;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1801" y="3591860"/>
            <a:ext cx="6193204" cy="32487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9402748" y="6440459"/>
            <a:ext cx="2733441" cy="40011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r>
              <a:rPr lang="uk-UA" sz="2000" b="1" dirty="0" smtClean="0">
                <a:latin typeface="Bookman Old Style" panose="02050604050505020204" pitchFamily="18" charset="0"/>
                <a:ea typeface="Calibri" panose="020F0502020204030204" pitchFamily="34" charset="0"/>
              </a:rPr>
              <a:t>ОСВІТНІ РЕСУРСИ</a:t>
            </a:r>
            <a:endParaRPr lang="ru-RU" sz="2800" b="1" dirty="0">
              <a:latin typeface="Bookman Old Style" panose="02050604050505020204" pitchFamily="18" charset="0"/>
            </a:endParaRPr>
          </a:p>
        </p:txBody>
      </p:sp>
      <p:pic>
        <p:nvPicPr>
          <p:cNvPr id="3080" name="Picture 8" descr="Ð ÐµÐ·ÑÐ»ÑÑÐ°Ñ Ð¿Ð¾ÑÑÐºÑ Ð·Ð¾Ð±ÑÐ°Ð¶ÐµÐ½Ñ Ð·Ð° Ð·Ð°Ð¿Ð¸ÑÐ¾Ð¼ &quot;Ð´ÐµÑÐ¶Ð°Ð²Ð½Ñ ÑÐ½ÑÐ¾ÑÐ¼Ð°ÑÑÐ¹Ð½Ñ ÑÐµÑÑÑÑÐ¸&quot;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19" y="3798160"/>
            <a:ext cx="3691773" cy="27212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1310604" y="6436275"/>
            <a:ext cx="4338047" cy="33855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r>
              <a:rPr lang="uk-UA" sz="1600" b="1" dirty="0" smtClean="0">
                <a:latin typeface="Bookman Old Style" panose="02050604050505020204" pitchFamily="18" charset="0"/>
                <a:ea typeface="Calibri" panose="020F0502020204030204" pitchFamily="34" charset="0"/>
              </a:rPr>
              <a:t>ДЕРЖАВНІ ІНФОРМАЦІЙНІ РЕСУРСИ</a:t>
            </a:r>
            <a:endParaRPr lang="ru-RU" sz="2000" b="1" dirty="0">
              <a:latin typeface="Bookman Old Style" panose="020506040505050202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31162" y="0"/>
            <a:ext cx="589693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800" b="1" dirty="0" smtClean="0">
                <a:solidFill>
                  <a:srgbClr val="FF0000"/>
                </a:solidFill>
                <a:latin typeface="Bookman Old Style" panose="02050604050505020204" pitchFamily="18" charset="0"/>
                <a:ea typeface="Calibri" panose="020F0502020204030204" pitchFamily="34" charset="0"/>
              </a:rPr>
              <a:t>Використання </a:t>
            </a:r>
            <a:r>
              <a:rPr lang="uk-UA" sz="2800" b="1" dirty="0">
                <a:solidFill>
                  <a:srgbClr val="FF0000"/>
                </a:solidFill>
                <a:latin typeface="Bookman Old Style" panose="02050604050505020204" pitchFamily="18" charset="0"/>
                <a:ea typeface="Calibri" panose="020F0502020204030204" pitchFamily="34" charset="0"/>
              </a:rPr>
              <a:t>Інтернету в освітній діяльності:</a:t>
            </a:r>
            <a:endParaRPr lang="ru-RU" sz="3600" b="1" dirty="0">
              <a:solidFill>
                <a:srgbClr val="FF0000"/>
              </a:solidFill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0005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6 ÑÐ¸Ð¿ÑÐ² ÑÐ°Ð¹ÑÑÐ² | ÐÐ½ÑÐ¾Ð³ÑÐ°ÑÑÐºÐ°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154" t="56632" b="17117"/>
          <a:stretch/>
        </p:blipFill>
        <p:spPr bwMode="auto">
          <a:xfrm>
            <a:off x="-19881" y="2238233"/>
            <a:ext cx="6744539" cy="46197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6 ÑÐ¸Ð¿ÑÐ² ÑÐ°Ð¹ÑÑÐ² | ÐÐ½ÑÐ¾Ð³ÑÐ°ÑÑÐºÐ°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408" t="17297" b="69314"/>
          <a:stretch/>
        </p:blipFill>
        <p:spPr bwMode="auto">
          <a:xfrm>
            <a:off x="0" y="0"/>
            <a:ext cx="6724658" cy="22382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Ð ÐµÐ·ÑÐ»ÑÑÐ°Ñ Ð¿Ð¾ÑÑÐºÑ Ð·Ð¾Ð±ÑÐ°Ð¶ÐµÐ½Ñ Ð·Ð° Ð·Ð°Ð¿Ð¸ÑÐ¾Ð¼ &quot;ÐÐ½ÑÐµÑÐ½ÐµÑ-Ð²Ð¸Ð´Ð°Ð½Ð½Ñ;&quot;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4658" y="-1"/>
            <a:ext cx="5467342" cy="34170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724658" y="3417088"/>
            <a:ext cx="5467342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>
                <a:latin typeface="Bookman Old Style" panose="02050604050505020204" pitchFamily="18" charset="0"/>
              </a:rPr>
              <a:t>ІНТЕРНЕТ-ВИДАННЯ</a:t>
            </a:r>
            <a:endParaRPr lang="ru-RU" dirty="0">
              <a:latin typeface="Bookman Old Style" panose="02050604050505020204" pitchFamily="18" charset="0"/>
            </a:endParaRPr>
          </a:p>
        </p:txBody>
      </p:sp>
      <p:pic>
        <p:nvPicPr>
          <p:cNvPr id="5128" name="Picture 8" descr="Ð ÐµÐ·ÑÐ»ÑÑÐ°Ñ Ð¿Ð¾ÑÑÐºÑ Ð·Ð¾Ð±ÑÐ°Ð¶ÐµÐ½Ñ Ð·Ð° Ð·Ð°Ð¿Ð¸ÑÐ¾Ð¼ &quot;ÐÐÐ¢ÐÐ ÐÐÐ¢ ÑÐµÑÑÑÑÐ¸ Ð½Ð¾Ð²Ð¸Ð½&quot;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381" b="9496"/>
          <a:stretch/>
        </p:blipFill>
        <p:spPr bwMode="auto">
          <a:xfrm>
            <a:off x="6914720" y="3956250"/>
            <a:ext cx="5142831" cy="28779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94826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25960" y="125529"/>
            <a:ext cx="73805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2800" b="1" dirty="0" smtClean="0">
                <a:latin typeface="Bookman Old Style" panose="02050604050505020204" pitchFamily="18" charset="0"/>
                <a:ea typeface="Calibri" panose="020F0502020204030204" pitchFamily="34" charset="0"/>
              </a:rPr>
              <a:t>ПОШУКОВІ СИСТЕМИ ТА КАТАЛОГИ</a:t>
            </a:r>
            <a:endParaRPr lang="ru-RU" sz="3600" b="1" dirty="0">
              <a:latin typeface="Bookman Old Style" panose="02050604050505020204" pitchFamily="18" charset="0"/>
            </a:endParaRPr>
          </a:p>
        </p:txBody>
      </p:sp>
      <p:pic>
        <p:nvPicPr>
          <p:cNvPr id="4102" name="Picture 6" descr="Ð ÐµÐ·ÑÐ»ÑÑÐ°Ñ Ð¿Ð¾ÑÑÐºÑ Ð·Ð¾Ð±ÑÐ°Ð¶ÐµÐ½Ñ Ð·Ð° Ð·Ð°Ð¿Ð¸ÑÐ¾Ð¼ &quot;ÐÐÐ¨Ð£ÐÐÐÐ Ð¡ÐÐ¡Ð¢ÐÐÐ ÐÐÐ¢ÐÐ ÐÐÐ¢Ð£&quot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247" y="839816"/>
            <a:ext cx="11743971" cy="57111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17990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45994" y="276985"/>
            <a:ext cx="6096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uk-UA" sz="3600" b="1" dirty="0">
                <a:latin typeface="Bookman Old Style" panose="02050604050505020204" pitchFamily="18" charset="0"/>
                <a:ea typeface="Calibri" panose="020F0502020204030204" pitchFamily="34" charset="0"/>
              </a:rPr>
              <a:t>Сервіси комунікацій:</a:t>
            </a:r>
            <a:br>
              <a:rPr lang="uk-UA" sz="3600" b="1" dirty="0">
                <a:latin typeface="Bookman Old Style" panose="02050604050505020204" pitchFamily="18" charset="0"/>
                <a:ea typeface="Calibri" panose="020F0502020204030204" pitchFamily="34" charset="0"/>
              </a:rPr>
            </a:br>
            <a:r>
              <a:rPr lang="uk-UA" sz="3600" dirty="0">
                <a:latin typeface="Bookman Old Style" panose="02050604050505020204" pitchFamily="18" charset="0"/>
                <a:ea typeface="Calibri" panose="020F0502020204030204" pitchFamily="34" charset="0"/>
              </a:rPr>
              <a:t>– електронна </a:t>
            </a:r>
            <a:r>
              <a:rPr lang="uk-UA" sz="3600" dirty="0" smtClean="0">
                <a:latin typeface="Bookman Old Style" panose="02050604050505020204" pitchFamily="18" charset="0"/>
                <a:ea typeface="Calibri" panose="020F0502020204030204" pitchFamily="34" charset="0"/>
              </a:rPr>
              <a:t>пошта</a:t>
            </a:r>
            <a:r>
              <a:rPr lang="uk-UA" sz="3600" dirty="0">
                <a:latin typeface="Bookman Old Style" panose="02050604050505020204" pitchFamily="18" charset="0"/>
                <a:ea typeface="Calibri" panose="020F0502020204030204" pitchFamily="34" charset="0"/>
              </a:rPr>
              <a:t/>
            </a:r>
            <a:br>
              <a:rPr lang="uk-UA" sz="3600" dirty="0">
                <a:latin typeface="Bookman Old Style" panose="02050604050505020204" pitchFamily="18" charset="0"/>
                <a:ea typeface="Calibri" panose="020F0502020204030204" pitchFamily="34" charset="0"/>
              </a:rPr>
            </a:br>
            <a:r>
              <a:rPr lang="uk-UA" sz="3600" dirty="0">
                <a:latin typeface="Bookman Old Style" panose="02050604050505020204" pitchFamily="18" charset="0"/>
                <a:ea typeface="Calibri" panose="020F0502020204030204" pitchFamily="34" charset="0"/>
              </a:rPr>
              <a:t>– </a:t>
            </a:r>
            <a:r>
              <a:rPr lang="uk-UA" sz="3600" dirty="0" smtClean="0">
                <a:latin typeface="Bookman Old Style" panose="02050604050505020204" pitchFamily="18" charset="0"/>
                <a:ea typeface="Calibri" panose="020F0502020204030204" pitchFamily="34" charset="0"/>
              </a:rPr>
              <a:t>форуми</a:t>
            </a:r>
            <a:r>
              <a:rPr lang="uk-UA" sz="3600" dirty="0">
                <a:latin typeface="Bookman Old Style" panose="02050604050505020204" pitchFamily="18" charset="0"/>
                <a:ea typeface="Calibri" panose="020F0502020204030204" pitchFamily="34" charset="0"/>
              </a:rPr>
              <a:t/>
            </a:r>
            <a:br>
              <a:rPr lang="uk-UA" sz="3600" dirty="0">
                <a:latin typeface="Bookman Old Style" panose="02050604050505020204" pitchFamily="18" charset="0"/>
                <a:ea typeface="Calibri" panose="020F0502020204030204" pitchFamily="34" charset="0"/>
              </a:rPr>
            </a:br>
            <a:r>
              <a:rPr lang="uk-UA" sz="3600" dirty="0">
                <a:latin typeface="Bookman Old Style" panose="02050604050505020204" pitchFamily="18" charset="0"/>
                <a:ea typeface="Calibri" panose="020F0502020204030204" pitchFamily="34" charset="0"/>
              </a:rPr>
              <a:t>– </a:t>
            </a:r>
            <a:r>
              <a:rPr lang="uk-UA" sz="3600" dirty="0" smtClean="0">
                <a:latin typeface="Bookman Old Style" panose="02050604050505020204" pitchFamily="18" charset="0"/>
                <a:ea typeface="Calibri" panose="020F0502020204030204" pitchFamily="34" charset="0"/>
              </a:rPr>
              <a:t>чати</a:t>
            </a:r>
            <a:endParaRPr lang="ru-RU" sz="4400" dirty="0">
              <a:latin typeface="Bookman Old Style" panose="02050604050505020204" pitchFamily="18" charset="0"/>
            </a:endParaRPr>
          </a:p>
        </p:txBody>
      </p:sp>
      <p:pic>
        <p:nvPicPr>
          <p:cNvPr id="8194" name="Picture 2" descr="Ð ÐµÐ·ÑÐ»ÑÑÐ°Ñ Ð¿Ð¾ÑÑÐºÑ Ð·Ð¾Ð±ÑÐ°Ð¶ÐµÐ½Ñ Ð·Ð° Ð·Ð°Ð¿Ð¸ÑÐ¾Ð¼ &quot;ÑÐ½ÑÐµÑÐ½ÐµÑ ÐÐÐ¨Ð¢Ð&quot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0524" y="0"/>
            <a:ext cx="4762500" cy="3571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 descr="Ð ÐµÐ·ÑÐ»ÑÑÐ°Ñ Ð¿Ð¾ÑÑÐºÑ Ð·Ð¾Ð±ÑÐ°Ð¶ÐµÐ½Ñ Ð·Ð° Ð·Ð°Ð¿Ð¸ÑÐ¾Ð¼ &quot;ÑÐ½ÑÐµÑÐ½ÐµÑ Ð§ÐÐ¢Ð&quot;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496" y="2958401"/>
            <a:ext cx="6818763" cy="38964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0" name="Picture 8" descr="ÐÐ¾Ð²âÑÐ·Ð°Ð½Ðµ Ð·Ð¾Ð±ÑÐ°Ð¶ÐµÐ½Ð½Ñ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0524" y="3494075"/>
            <a:ext cx="5021475" cy="3360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43659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374</TotalTime>
  <Words>280</Words>
  <Application>Microsoft Office PowerPoint</Application>
  <PresentationFormat>Широкоэкранный</PresentationFormat>
  <Paragraphs>27</Paragraphs>
  <Slides>45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45</vt:i4>
      </vt:variant>
    </vt:vector>
  </HeadingPairs>
  <TitlesOfParts>
    <vt:vector size="51" baseType="lpstr">
      <vt:lpstr>Arial</vt:lpstr>
      <vt:lpstr>Bookman Old Style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HP</cp:lastModifiedBy>
  <cp:revision>53</cp:revision>
  <dcterms:created xsi:type="dcterms:W3CDTF">2019-09-05T16:07:51Z</dcterms:created>
  <dcterms:modified xsi:type="dcterms:W3CDTF">2019-10-10T15:58:06Z</dcterms:modified>
</cp:coreProperties>
</file>