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470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2865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95583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09733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71097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42801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1080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1333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32018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8801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86730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973255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42171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016391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232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85893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22899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5B106E36-FD25-4E2D-B0AA-010F637433A0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436275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111" r:id="rId1"/>
    <p:sldLayoutId id="2147484112" r:id="rId2"/>
    <p:sldLayoutId id="2147484113" r:id="rId3"/>
    <p:sldLayoutId id="2147484114" r:id="rId4"/>
    <p:sldLayoutId id="2147484115" r:id="rId5"/>
    <p:sldLayoutId id="2147484116" r:id="rId6"/>
    <p:sldLayoutId id="2147484117" r:id="rId7"/>
    <p:sldLayoutId id="2147484118" r:id="rId8"/>
    <p:sldLayoutId id="2147484119" r:id="rId9"/>
    <p:sldLayoutId id="2147484120" r:id="rId10"/>
    <p:sldLayoutId id="2147484121" r:id="rId11"/>
    <p:sldLayoutId id="2147484122" r:id="rId12"/>
    <p:sldLayoutId id="2147484123" r:id="rId13"/>
    <p:sldLayoutId id="2147484124" r:id="rId14"/>
    <p:sldLayoutId id="2147484125" r:id="rId15"/>
    <p:sldLayoutId id="2147484126" r:id="rId16"/>
    <p:sldLayoutId id="214748412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3336AB-B976-441F-AC96-FFB47F5EA3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504" y="764704"/>
            <a:ext cx="8723883" cy="4176464"/>
          </a:xfrm>
        </p:spPr>
        <p:txBody>
          <a:bodyPr>
            <a:normAutofit/>
          </a:bodyPr>
          <a:lstStyle/>
          <a:p>
            <a:pPr algn="ctr"/>
            <a:r>
              <a:rPr lang="ru-RU" sz="3600" b="1" i="1" dirty="0" err="1">
                <a:solidFill>
                  <a:srgbClr val="C00000"/>
                </a:solidFill>
              </a:rPr>
              <a:t>Особливості</a:t>
            </a:r>
            <a:r>
              <a:rPr lang="ru-RU" sz="3600" b="1" i="1" dirty="0">
                <a:solidFill>
                  <a:srgbClr val="C00000"/>
                </a:solidFill>
              </a:rPr>
              <a:t> </a:t>
            </a:r>
            <a:r>
              <a:rPr lang="ru-RU" sz="3600" b="1" i="1" dirty="0" err="1">
                <a:solidFill>
                  <a:srgbClr val="C00000"/>
                </a:solidFill>
              </a:rPr>
              <a:t>роботи</a:t>
            </a:r>
            <a:r>
              <a:rPr lang="ru-RU" sz="3600" b="1" i="1" dirty="0">
                <a:solidFill>
                  <a:srgbClr val="C00000"/>
                </a:solidFill>
              </a:rPr>
              <a:t> з </a:t>
            </a:r>
            <a:r>
              <a:rPr lang="ru-RU" sz="3600" b="1" i="1" dirty="0" err="1">
                <a:solidFill>
                  <a:srgbClr val="C00000"/>
                </a:solidFill>
              </a:rPr>
              <a:t>обдарованими</a:t>
            </a:r>
            <a:r>
              <a:rPr lang="ru-RU" sz="3600" b="1" i="1" dirty="0">
                <a:solidFill>
                  <a:srgbClr val="C00000"/>
                </a:solidFill>
              </a:rPr>
              <a:t> </a:t>
            </a:r>
            <a:r>
              <a:rPr lang="ru-RU" sz="3600" b="1" i="1" dirty="0" err="1">
                <a:solidFill>
                  <a:srgbClr val="C00000"/>
                </a:solidFill>
              </a:rPr>
              <a:t>учнями</a:t>
            </a:r>
            <a:br>
              <a:rPr lang="ru-RU" sz="3600" b="1" i="1" dirty="0">
                <a:solidFill>
                  <a:srgbClr val="C00000"/>
                </a:solidFill>
              </a:rPr>
            </a:br>
            <a:br>
              <a:rPr lang="ru-RU" sz="3600" b="1" i="1" dirty="0">
                <a:solidFill>
                  <a:srgbClr val="C00000"/>
                </a:solidFill>
              </a:rPr>
            </a:br>
            <a:r>
              <a:rPr lang="ru-RU" sz="2800" b="1" dirty="0" err="1">
                <a:solidFill>
                  <a:srgbClr val="7030A0"/>
                </a:solidFill>
              </a:rPr>
              <a:t>підготувала</a:t>
            </a:r>
            <a:r>
              <a:rPr lang="ru-RU" sz="2800" b="1" dirty="0">
                <a:solidFill>
                  <a:srgbClr val="7030A0"/>
                </a:solidFill>
              </a:rPr>
              <a:t> заступник директора з </a:t>
            </a:r>
            <a:r>
              <a:rPr lang="ru-RU" sz="2800" b="1" dirty="0" err="1">
                <a:solidFill>
                  <a:srgbClr val="7030A0"/>
                </a:solidFill>
              </a:rPr>
              <a:t>навчально-виховної</a:t>
            </a:r>
            <a:r>
              <a:rPr lang="ru-RU" sz="2800" b="1" dirty="0">
                <a:solidFill>
                  <a:srgbClr val="7030A0"/>
                </a:solidFill>
              </a:rPr>
              <a:t> </a:t>
            </a:r>
            <a:r>
              <a:rPr lang="ru-RU" sz="2800" b="1" dirty="0" err="1">
                <a:solidFill>
                  <a:srgbClr val="7030A0"/>
                </a:solidFill>
              </a:rPr>
              <a:t>роботи</a:t>
            </a:r>
            <a:r>
              <a:rPr lang="ru-RU" sz="2800" b="1" dirty="0">
                <a:solidFill>
                  <a:srgbClr val="7030A0"/>
                </a:solidFill>
              </a:rPr>
              <a:t> КУ «</a:t>
            </a:r>
            <a:r>
              <a:rPr lang="ru-RU" sz="2800" b="1" dirty="0" err="1">
                <a:solidFill>
                  <a:srgbClr val="7030A0"/>
                </a:solidFill>
              </a:rPr>
              <a:t>Пологівська</a:t>
            </a:r>
            <a:r>
              <a:rPr lang="ru-RU" sz="2800" b="1" dirty="0">
                <a:solidFill>
                  <a:srgbClr val="7030A0"/>
                </a:solidFill>
              </a:rPr>
              <a:t> ЗОШ І-ІІІ </a:t>
            </a:r>
            <a:r>
              <a:rPr lang="ru-RU" sz="2800" b="1" dirty="0" err="1">
                <a:solidFill>
                  <a:srgbClr val="7030A0"/>
                </a:solidFill>
              </a:rPr>
              <a:t>ступенів</a:t>
            </a:r>
            <a:r>
              <a:rPr lang="ru-RU" sz="2800" b="1" dirty="0">
                <a:solidFill>
                  <a:srgbClr val="7030A0"/>
                </a:solidFill>
              </a:rPr>
              <a:t> №4» </a:t>
            </a:r>
            <a:r>
              <a:rPr lang="ru-RU" sz="2800" b="1" dirty="0" err="1">
                <a:solidFill>
                  <a:srgbClr val="7030A0"/>
                </a:solidFill>
              </a:rPr>
              <a:t>пологівської</a:t>
            </a:r>
            <a:r>
              <a:rPr lang="ru-RU" sz="2800" b="1" dirty="0">
                <a:solidFill>
                  <a:srgbClr val="7030A0"/>
                </a:solidFill>
              </a:rPr>
              <a:t> </a:t>
            </a:r>
            <a:r>
              <a:rPr lang="ru-RU" sz="2800" b="1" dirty="0" err="1">
                <a:solidFill>
                  <a:srgbClr val="7030A0"/>
                </a:solidFill>
              </a:rPr>
              <a:t>міської</a:t>
            </a:r>
            <a:r>
              <a:rPr lang="ru-RU" sz="2800" b="1">
                <a:solidFill>
                  <a:srgbClr val="7030A0"/>
                </a:solidFill>
              </a:rPr>
              <a:t> ради</a:t>
            </a:r>
            <a:br>
              <a:rPr lang="ru-RU" sz="2800" b="1" dirty="0">
                <a:solidFill>
                  <a:srgbClr val="7030A0"/>
                </a:solidFill>
              </a:rPr>
            </a:br>
            <a:r>
              <a:rPr lang="ru-RU" sz="2800" b="1" dirty="0" err="1">
                <a:solidFill>
                  <a:srgbClr val="7030A0"/>
                </a:solidFill>
              </a:rPr>
              <a:t>Горулько</a:t>
            </a:r>
            <a:r>
              <a:rPr lang="ru-RU" sz="2800" b="1" dirty="0">
                <a:solidFill>
                  <a:srgbClr val="7030A0"/>
                </a:solidFill>
              </a:rPr>
              <a:t> </a:t>
            </a:r>
            <a:r>
              <a:rPr lang="ru-RU" sz="2800" b="1" dirty="0" err="1">
                <a:solidFill>
                  <a:srgbClr val="7030A0"/>
                </a:solidFill>
              </a:rPr>
              <a:t>Наталія</a:t>
            </a:r>
            <a:endParaRPr lang="ru-RU" sz="2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43611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007AB82-3403-440B-BF10-797ABF31CB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i="1" dirty="0"/>
              <a:t> </a:t>
            </a:r>
            <a: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“З </a:t>
            </a:r>
            <a:r>
              <a:rPr lang="ru-RU" b="1" i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народженням</a:t>
            </a:r>
            <a: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u-RU" b="1" i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кожної</a:t>
            </a:r>
            <a: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u-RU" b="1" i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людини</a:t>
            </a:r>
            <a: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 в </a:t>
            </a:r>
            <a:r>
              <a:rPr lang="ru-RU" b="1" i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світ</a:t>
            </a:r>
            <a:b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вноситься </a:t>
            </a:r>
            <a:r>
              <a:rPr lang="ru-RU" b="1" i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щось</a:t>
            </a:r>
            <a: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u-RU" b="1" i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нове</a:t>
            </a:r>
            <a: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, </a:t>
            </a:r>
            <a:r>
              <a:rPr lang="ru-RU" b="1" i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чого</a:t>
            </a:r>
            <a: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u-RU" b="1" i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ще</a:t>
            </a:r>
            <a: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 не </a:t>
            </a:r>
            <a:r>
              <a:rPr lang="ru-RU" b="1" i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було</a:t>
            </a:r>
            <a: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,</a:t>
            </a:r>
            <a:b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ru-RU" b="1" i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щось</a:t>
            </a:r>
            <a: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u-RU" b="1" i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первозданне</a:t>
            </a:r>
            <a: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 і </a:t>
            </a:r>
            <a:r>
              <a:rPr lang="ru-RU" b="1" i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неповторне</a:t>
            </a:r>
            <a: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.</a:t>
            </a:r>
            <a:b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ru-RU" b="1" i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Обов’язок</a:t>
            </a:r>
            <a: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 кожного – знати і не </a:t>
            </a:r>
            <a:r>
              <a:rPr lang="ru-RU" b="1" i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забувати</a:t>
            </a:r>
            <a: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,</a:t>
            </a:r>
            <a:b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ru-RU" b="1" i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що</a:t>
            </a:r>
            <a: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u-RU" b="1" i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він</a:t>
            </a:r>
            <a: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 у </a:t>
            </a:r>
            <a:r>
              <a:rPr lang="ru-RU" b="1" i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світі</a:t>
            </a:r>
            <a: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u-RU" b="1" i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єдиний</a:t>
            </a:r>
            <a: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 у </a:t>
            </a:r>
            <a:r>
              <a:rPr lang="ru-RU" b="1" i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своїй</a:t>
            </a:r>
            <a: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u-RU" b="1" i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якості</a:t>
            </a:r>
            <a:b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і </a:t>
            </a:r>
            <a:r>
              <a:rPr lang="ru-RU" b="1" i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що</a:t>
            </a:r>
            <a: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u-RU" b="1" i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ще</a:t>
            </a:r>
            <a: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u-RU" b="1" i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ніколи</a:t>
            </a:r>
            <a: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 не </a:t>
            </a:r>
            <a:r>
              <a:rPr lang="ru-RU" b="1" i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з’являвся</a:t>
            </a:r>
            <a: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u-RU" b="1" i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хтось</a:t>
            </a:r>
            <a: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u-RU" b="1" i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такий</a:t>
            </a:r>
            <a: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, як </a:t>
            </a:r>
            <a:r>
              <a:rPr lang="ru-RU" b="1" i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він</a:t>
            </a:r>
            <a: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,</a:t>
            </a:r>
            <a:b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ru-RU" b="1" i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адже</a:t>
            </a:r>
            <a: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u-RU" b="1" i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якби</a:t>
            </a:r>
            <a: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u-RU" b="1" i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вже</a:t>
            </a:r>
            <a: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u-RU" b="1" i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був</a:t>
            </a:r>
            <a: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u-RU" b="1" i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такий</a:t>
            </a:r>
            <a: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, як </a:t>
            </a:r>
            <a:r>
              <a:rPr lang="ru-RU" b="1" i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він</a:t>
            </a:r>
            <a: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,</a:t>
            </a:r>
            <a:b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то не </a:t>
            </a:r>
            <a:r>
              <a:rPr lang="ru-RU" b="1" i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було</a:t>
            </a:r>
            <a: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 б </a:t>
            </a:r>
            <a:r>
              <a:rPr lang="ru-RU" b="1" i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необхідності</a:t>
            </a:r>
            <a: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 в </a:t>
            </a:r>
            <a:r>
              <a:rPr lang="ru-RU" b="1" i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ньому</a:t>
            </a:r>
            <a: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 самому”</a:t>
            </a:r>
            <a:b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                                                     </a:t>
            </a:r>
            <a:r>
              <a:rPr lang="ru-RU" b="1" i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Мартін</a:t>
            </a:r>
            <a: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u-RU" b="1" i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Бубер</a:t>
            </a:r>
            <a:br>
              <a:rPr lang="ru-RU" b="1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endParaRPr lang="ru-RU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09114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54721230-F510-44C9-85D9-901D864F36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uk-UA" sz="2800" dirty="0">
                <a:solidFill>
                  <a:schemeClr val="accent2"/>
                </a:solidFill>
              </a:rPr>
              <a:t>Обдарованість – це сукупність задатків особистості, як передумова розвитку її здібностей до певних видів діяльності.</a:t>
            </a:r>
          </a:p>
          <a:p>
            <a:r>
              <a:rPr lang="uk-UA" sz="2800" dirty="0">
                <a:solidFill>
                  <a:schemeClr val="accent2"/>
                </a:solidFill>
              </a:rPr>
              <a:t>Талант – це певна природня якість, що демонструє особливі здібності.</a:t>
            </a:r>
          </a:p>
          <a:p>
            <a:r>
              <a:rPr lang="uk-UA" sz="2800" dirty="0">
                <a:solidFill>
                  <a:schemeClr val="accent2"/>
                </a:solidFill>
              </a:rPr>
              <a:t>Обдарованість – це стан таланту, ступінь його прояву.</a:t>
            </a:r>
            <a:endParaRPr lang="ru-RU" sz="28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23786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0E564980-8B38-4F7D-B006-BAAADFC7B2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800" b="1" i="1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Завдання</a:t>
            </a:r>
            <a:r>
              <a:rPr lang="ru-RU" sz="2800" b="1" i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школи</a:t>
            </a:r>
            <a:r>
              <a:rPr lang="ru-RU" sz="2800" b="1" i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ru-RU" sz="2800" b="1" i="1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підтримати</a:t>
            </a:r>
            <a:r>
              <a:rPr lang="ru-RU" sz="2800" b="1" i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учня</a:t>
            </a:r>
            <a:r>
              <a:rPr lang="ru-RU" sz="2800" b="1" i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і </a:t>
            </a:r>
            <a:r>
              <a:rPr lang="ru-RU" sz="2800" b="1" i="1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розвинути</a:t>
            </a:r>
            <a:r>
              <a:rPr lang="ru-RU" sz="2800" b="1" i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його</a:t>
            </a:r>
            <a:r>
              <a:rPr lang="ru-RU" sz="2800" b="1" i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здібності</a:t>
            </a:r>
            <a:r>
              <a:rPr lang="ru-RU" sz="2800" b="1" i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800" b="1" i="1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підготувати</a:t>
            </a:r>
            <a:r>
              <a:rPr lang="ru-RU" sz="2800" b="1" i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ґрунт</a:t>
            </a:r>
            <a:r>
              <a:rPr lang="ru-RU" sz="2800" b="1" i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для того, </a:t>
            </a:r>
            <a:r>
              <a:rPr lang="ru-RU" sz="2800" b="1" i="1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щоб</a:t>
            </a:r>
            <a:r>
              <a:rPr lang="ru-RU" sz="2800" b="1" i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ці</a:t>
            </a:r>
            <a:r>
              <a:rPr lang="ru-RU" sz="2800" b="1" i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здібності</a:t>
            </a:r>
            <a:r>
              <a:rPr lang="ru-RU" sz="2800" b="1" i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було</a:t>
            </a:r>
            <a:r>
              <a:rPr lang="ru-RU" sz="2800" b="1" i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реалізовано</a:t>
            </a:r>
            <a:r>
              <a:rPr lang="ru-RU" sz="2800" b="1" i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800" b="1" i="1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Виявлення</a:t>
            </a:r>
            <a:r>
              <a:rPr lang="ru-RU" sz="2800" b="1" i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обдарованих</a:t>
            </a:r>
            <a:r>
              <a:rPr lang="ru-RU" sz="2800" b="1" i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дітей</a:t>
            </a:r>
            <a:r>
              <a:rPr lang="ru-RU" sz="2800" b="1" i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повинно </a:t>
            </a:r>
            <a:r>
              <a:rPr lang="ru-RU" sz="2800" b="1" i="1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починатися</a:t>
            </a:r>
            <a:r>
              <a:rPr lang="ru-RU" sz="2800" b="1" i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вже</a:t>
            </a:r>
            <a:r>
              <a:rPr lang="ru-RU" sz="2800" b="1" i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sz="2800" b="1" i="1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початковій</a:t>
            </a:r>
            <a:r>
              <a:rPr lang="ru-RU" sz="2800" b="1" i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школі</a:t>
            </a:r>
            <a:r>
              <a:rPr lang="ru-RU" sz="2800" b="1" i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2800" b="1" i="1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основі</a:t>
            </a:r>
            <a:r>
              <a:rPr lang="ru-RU" sz="2800" b="1" i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спостереження</a:t>
            </a:r>
            <a:r>
              <a:rPr lang="ru-RU" sz="2800" b="1" i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800" b="1" i="1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вивчення</a:t>
            </a:r>
            <a:r>
              <a:rPr lang="ru-RU" sz="2800" b="1" i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психологічних</a:t>
            </a:r>
            <a:r>
              <a:rPr lang="ru-RU" sz="2800" b="1" i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особливостей</a:t>
            </a:r>
            <a:r>
              <a:rPr lang="ru-RU" sz="2800" b="1" i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800" b="1" i="1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мовлення</a:t>
            </a:r>
            <a:r>
              <a:rPr lang="ru-RU" sz="2800" b="1" i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800" b="1" i="1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пам'яті</a:t>
            </a:r>
            <a:r>
              <a:rPr lang="ru-RU" sz="2800" b="1" i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800" b="1" i="1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логічного</a:t>
            </a:r>
            <a:r>
              <a:rPr lang="ru-RU" sz="2800" b="1" i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мислення</a:t>
            </a:r>
            <a:r>
              <a:rPr lang="ru-RU" sz="2800" b="1" i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98726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DCDEFAB-2883-4492-9124-45F6D1F90C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800" b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Якими</a:t>
            </a:r>
            <a:r>
              <a:rPr lang="ru-RU" sz="2800" b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є </a:t>
            </a:r>
            <a:r>
              <a:rPr lang="ru-RU" sz="2800" b="1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обдаровані</a:t>
            </a:r>
            <a:r>
              <a:rPr lang="ru-RU" sz="2800" b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діти</a:t>
            </a:r>
            <a:endParaRPr lang="ru-RU" sz="2800" b="1" dirty="0">
              <a:solidFill>
                <a:schemeClr val="accent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br>
              <a:rPr lang="ru-RU" sz="2800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• </a:t>
            </a:r>
            <a:r>
              <a:rPr lang="ru-RU" sz="2800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Мають</a:t>
            </a:r>
            <a:r>
              <a:rPr lang="ru-RU" sz="2800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вищі</a:t>
            </a:r>
            <a:r>
              <a:rPr lang="ru-RU" sz="2800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порівняно</a:t>
            </a:r>
            <a:r>
              <a:rPr lang="ru-RU" sz="2800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 </a:t>
            </a:r>
            <a:r>
              <a:rPr lang="ru-RU" sz="2800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більшістю</a:t>
            </a:r>
            <a:r>
              <a:rPr lang="ru-RU" sz="2800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учнів</a:t>
            </a:r>
            <a:r>
              <a:rPr lang="ru-RU" sz="2800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інтелектуальні</a:t>
            </a:r>
            <a:r>
              <a:rPr lang="ru-RU" sz="2800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здібності</a:t>
            </a:r>
            <a:r>
              <a:rPr lang="ru-RU" sz="2800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потяг до </a:t>
            </a:r>
            <a:r>
              <a:rPr lang="ru-RU" sz="2800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навчання</a:t>
            </a:r>
            <a:r>
              <a:rPr lang="ru-RU" sz="2800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творчі</a:t>
            </a:r>
            <a:r>
              <a:rPr lang="ru-RU" sz="2800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можливості</a:t>
            </a:r>
            <a:r>
              <a:rPr lang="ru-RU" sz="2800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ru-RU" sz="2800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• </a:t>
            </a:r>
            <a:r>
              <a:rPr lang="ru-RU" sz="2800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Мають</a:t>
            </a:r>
            <a:r>
              <a:rPr lang="ru-RU" sz="2800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активну</a:t>
            </a:r>
            <a:r>
              <a:rPr lang="ru-RU" sz="2800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пізнавальну</a:t>
            </a:r>
            <a:r>
              <a:rPr lang="ru-RU" sz="2800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потребу, </a:t>
            </a:r>
            <a:r>
              <a:rPr lang="ru-RU" sz="2800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2800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домінує</a:t>
            </a:r>
            <a:r>
              <a:rPr lang="ru-RU" sz="2800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ru-RU" sz="2800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• </a:t>
            </a:r>
            <a:r>
              <a:rPr lang="ru-RU" sz="2800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Відчувають</a:t>
            </a:r>
            <a:r>
              <a:rPr lang="ru-RU" sz="2800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радість</a:t>
            </a:r>
            <a:r>
              <a:rPr lang="ru-RU" sz="2800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</a:t>
            </a:r>
            <a:r>
              <a:rPr lang="ru-RU" sz="2800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здобуття</a:t>
            </a:r>
            <a:r>
              <a:rPr lang="ru-RU" sz="2800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знань</a:t>
            </a:r>
            <a:r>
              <a:rPr lang="ru-RU" sz="2800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розумової</a:t>
            </a:r>
            <a:r>
              <a:rPr lang="ru-RU" sz="2800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праці</a:t>
            </a:r>
            <a:r>
              <a:rPr lang="ru-RU" sz="2800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56983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9C53A984-BFD8-4829-B911-26E1485FFE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0"/>
            <a:ext cx="8748464" cy="6858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 err="1">
                <a:solidFill>
                  <a:srgbClr val="C00000"/>
                </a:solidFill>
              </a:rPr>
              <a:t>Які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>
                <a:solidFill>
                  <a:srgbClr val="C00000"/>
                </a:solidFill>
              </a:rPr>
              <a:t>категорії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>
                <a:solidFill>
                  <a:srgbClr val="C00000"/>
                </a:solidFill>
              </a:rPr>
              <a:t>обдарованих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>
                <a:solidFill>
                  <a:srgbClr val="C00000"/>
                </a:solidFill>
              </a:rPr>
              <a:t>дітей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>
                <a:solidFill>
                  <a:srgbClr val="C00000"/>
                </a:solidFill>
              </a:rPr>
              <a:t>можна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>
                <a:solidFill>
                  <a:srgbClr val="C00000"/>
                </a:solidFill>
              </a:rPr>
              <a:t>визначити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>
                <a:solidFill>
                  <a:srgbClr val="C00000"/>
                </a:solidFill>
              </a:rPr>
              <a:t>умовно</a:t>
            </a:r>
            <a:r>
              <a:rPr lang="ru-RU" sz="2400" b="1" dirty="0">
                <a:solidFill>
                  <a:srgbClr val="C00000"/>
                </a:solidFill>
              </a:rPr>
              <a:t>?</a:t>
            </a:r>
            <a:br>
              <a:rPr lang="ru-RU" sz="2400" dirty="0">
                <a:solidFill>
                  <a:srgbClr val="C00000"/>
                </a:solidFill>
              </a:rPr>
            </a:br>
            <a:r>
              <a:rPr lang="ru-RU" sz="2400" dirty="0">
                <a:solidFill>
                  <a:srgbClr val="C00000"/>
                </a:solidFill>
              </a:rPr>
              <a:t>1. </a:t>
            </a:r>
            <a:r>
              <a:rPr lang="ru-RU" sz="2400" dirty="0" err="1">
                <a:solidFill>
                  <a:srgbClr val="C00000"/>
                </a:solidFill>
              </a:rPr>
              <a:t>Діти</a:t>
            </a:r>
            <a:r>
              <a:rPr lang="ru-RU" sz="2400" dirty="0">
                <a:solidFill>
                  <a:srgbClr val="C00000"/>
                </a:solidFill>
              </a:rPr>
              <a:t> з </a:t>
            </a:r>
            <a:r>
              <a:rPr lang="ru-RU" sz="2400" dirty="0" err="1">
                <a:solidFill>
                  <a:srgbClr val="C00000"/>
                </a:solidFill>
              </a:rPr>
              <a:t>незвичайно</a:t>
            </a:r>
            <a:r>
              <a:rPr lang="ru-RU" sz="2400" dirty="0">
                <a:solidFill>
                  <a:srgbClr val="C00000"/>
                </a:solidFill>
              </a:rPr>
              <a:t> </a:t>
            </a:r>
            <a:r>
              <a:rPr lang="ru-RU" sz="2400" dirty="0" err="1">
                <a:solidFill>
                  <a:srgbClr val="C00000"/>
                </a:solidFill>
              </a:rPr>
              <a:t>високим</a:t>
            </a:r>
            <a:r>
              <a:rPr lang="ru-RU" sz="2400" dirty="0">
                <a:solidFill>
                  <a:srgbClr val="C00000"/>
                </a:solidFill>
              </a:rPr>
              <a:t> </a:t>
            </a:r>
            <a:r>
              <a:rPr lang="ru-RU" sz="2400" dirty="0" err="1">
                <a:solidFill>
                  <a:srgbClr val="C00000"/>
                </a:solidFill>
              </a:rPr>
              <a:t>загальним</a:t>
            </a:r>
            <a:r>
              <a:rPr lang="ru-RU" sz="2400" dirty="0">
                <a:solidFill>
                  <a:srgbClr val="C00000"/>
                </a:solidFill>
              </a:rPr>
              <a:t> </a:t>
            </a:r>
            <a:r>
              <a:rPr lang="ru-RU" sz="2400" dirty="0" err="1">
                <a:solidFill>
                  <a:srgbClr val="C00000"/>
                </a:solidFill>
              </a:rPr>
              <a:t>рівнем</a:t>
            </a:r>
            <a:r>
              <a:rPr lang="ru-RU" sz="2400" dirty="0">
                <a:solidFill>
                  <a:srgbClr val="C00000"/>
                </a:solidFill>
              </a:rPr>
              <a:t> </a:t>
            </a:r>
            <a:r>
              <a:rPr lang="ru-RU" sz="2400" dirty="0" err="1">
                <a:solidFill>
                  <a:srgbClr val="C00000"/>
                </a:solidFill>
              </a:rPr>
              <a:t>розумового</a:t>
            </a:r>
            <a:r>
              <a:rPr lang="ru-RU" sz="2400" dirty="0">
                <a:solidFill>
                  <a:srgbClr val="C00000"/>
                </a:solidFill>
              </a:rPr>
              <a:t> </a:t>
            </a:r>
            <a:r>
              <a:rPr lang="ru-RU" sz="2400" dirty="0" err="1">
                <a:solidFill>
                  <a:srgbClr val="C00000"/>
                </a:solidFill>
              </a:rPr>
              <a:t>розвитку</a:t>
            </a:r>
            <a:r>
              <a:rPr lang="ru-RU" sz="2400" dirty="0">
                <a:solidFill>
                  <a:srgbClr val="C00000"/>
                </a:solidFill>
              </a:rPr>
              <a:t> (</a:t>
            </a:r>
            <a:r>
              <a:rPr lang="ru-RU" sz="2400" dirty="0" err="1">
                <a:solidFill>
                  <a:srgbClr val="C00000"/>
                </a:solidFill>
              </a:rPr>
              <a:t>такі</a:t>
            </a:r>
            <a:r>
              <a:rPr lang="ru-RU" sz="2400" dirty="0">
                <a:solidFill>
                  <a:srgbClr val="C00000"/>
                </a:solidFill>
              </a:rPr>
              <a:t> </a:t>
            </a:r>
            <a:r>
              <a:rPr lang="ru-RU" sz="2400" dirty="0" err="1">
                <a:solidFill>
                  <a:srgbClr val="C00000"/>
                </a:solidFill>
              </a:rPr>
              <a:t>діти</a:t>
            </a:r>
            <a:r>
              <a:rPr lang="ru-RU" sz="2400" dirty="0">
                <a:solidFill>
                  <a:srgbClr val="C00000"/>
                </a:solidFill>
              </a:rPr>
              <a:t> </a:t>
            </a:r>
            <a:r>
              <a:rPr lang="ru-RU" sz="2400" dirty="0" err="1">
                <a:solidFill>
                  <a:srgbClr val="C00000"/>
                </a:solidFill>
              </a:rPr>
              <a:t>найчастіше</a:t>
            </a:r>
            <a:r>
              <a:rPr lang="ru-RU" sz="2400" dirty="0">
                <a:solidFill>
                  <a:srgbClr val="C00000"/>
                </a:solidFill>
              </a:rPr>
              <a:t> </a:t>
            </a:r>
            <a:r>
              <a:rPr lang="ru-RU" sz="2400" dirty="0" err="1">
                <a:solidFill>
                  <a:srgbClr val="C00000"/>
                </a:solidFill>
              </a:rPr>
              <a:t>зустрічаються</a:t>
            </a:r>
            <a:r>
              <a:rPr lang="ru-RU" sz="2400" dirty="0">
                <a:solidFill>
                  <a:srgbClr val="C00000"/>
                </a:solidFill>
              </a:rPr>
              <a:t> в </a:t>
            </a:r>
            <a:r>
              <a:rPr lang="ru-RU" sz="2400" dirty="0" err="1">
                <a:solidFill>
                  <a:srgbClr val="C00000"/>
                </a:solidFill>
              </a:rPr>
              <a:t>дошкільному</a:t>
            </a:r>
            <a:r>
              <a:rPr lang="ru-RU" sz="2400" dirty="0">
                <a:solidFill>
                  <a:srgbClr val="C00000"/>
                </a:solidFill>
              </a:rPr>
              <a:t> й </a:t>
            </a:r>
            <a:r>
              <a:rPr lang="ru-RU" sz="2400" dirty="0" err="1">
                <a:solidFill>
                  <a:srgbClr val="C00000"/>
                </a:solidFill>
              </a:rPr>
              <a:t>молодшому</a:t>
            </a:r>
            <a:r>
              <a:rPr lang="ru-RU" sz="2400" dirty="0">
                <a:solidFill>
                  <a:srgbClr val="C00000"/>
                </a:solidFill>
              </a:rPr>
              <a:t> </a:t>
            </a:r>
            <a:r>
              <a:rPr lang="ru-RU" sz="2400" dirty="0" err="1">
                <a:solidFill>
                  <a:srgbClr val="C00000"/>
                </a:solidFill>
              </a:rPr>
              <a:t>шкільному</a:t>
            </a:r>
            <a:r>
              <a:rPr lang="ru-RU" sz="2400" dirty="0">
                <a:solidFill>
                  <a:srgbClr val="C00000"/>
                </a:solidFill>
              </a:rPr>
              <a:t> </a:t>
            </a:r>
            <a:r>
              <a:rPr lang="ru-RU" sz="2400" dirty="0" err="1">
                <a:solidFill>
                  <a:srgbClr val="C00000"/>
                </a:solidFill>
              </a:rPr>
              <a:t>віці</a:t>
            </a:r>
            <a:r>
              <a:rPr lang="ru-RU" sz="2400" dirty="0">
                <a:solidFill>
                  <a:srgbClr val="C00000"/>
                </a:solidFill>
              </a:rPr>
              <a:t>).</a:t>
            </a:r>
          </a:p>
          <a:p>
            <a:pPr marL="0" indent="0">
              <a:buNone/>
            </a:pPr>
            <a:br>
              <a:rPr lang="ru-RU" sz="2400" dirty="0">
                <a:solidFill>
                  <a:srgbClr val="C00000"/>
                </a:solidFill>
              </a:rPr>
            </a:br>
            <a:r>
              <a:rPr lang="ru-RU" sz="2400" dirty="0">
                <a:solidFill>
                  <a:srgbClr val="C00000"/>
                </a:solidFill>
              </a:rPr>
              <a:t>2. </a:t>
            </a:r>
            <a:r>
              <a:rPr lang="ru-RU" sz="2400" dirty="0" err="1">
                <a:solidFill>
                  <a:srgbClr val="C00000"/>
                </a:solidFill>
              </a:rPr>
              <a:t>Діти</a:t>
            </a:r>
            <a:r>
              <a:rPr lang="ru-RU" sz="2400" dirty="0">
                <a:solidFill>
                  <a:srgbClr val="C00000"/>
                </a:solidFill>
              </a:rPr>
              <a:t> з </a:t>
            </a:r>
            <a:r>
              <a:rPr lang="ru-RU" sz="2400" dirty="0" err="1">
                <a:solidFill>
                  <a:srgbClr val="C00000"/>
                </a:solidFill>
              </a:rPr>
              <a:t>ознаками</a:t>
            </a:r>
            <a:r>
              <a:rPr lang="ru-RU" sz="2400" dirty="0">
                <a:solidFill>
                  <a:srgbClr val="C00000"/>
                </a:solidFill>
              </a:rPr>
              <a:t> </a:t>
            </a:r>
            <a:r>
              <a:rPr lang="ru-RU" sz="2400" dirty="0" err="1">
                <a:solidFill>
                  <a:srgbClr val="C00000"/>
                </a:solidFill>
              </a:rPr>
              <a:t>спеціальної</a:t>
            </a:r>
            <a:r>
              <a:rPr lang="ru-RU" sz="2400" dirty="0">
                <a:solidFill>
                  <a:srgbClr val="C00000"/>
                </a:solidFill>
              </a:rPr>
              <a:t> </a:t>
            </a:r>
            <a:r>
              <a:rPr lang="ru-RU" sz="2400" dirty="0" err="1">
                <a:solidFill>
                  <a:srgbClr val="C00000"/>
                </a:solidFill>
              </a:rPr>
              <a:t>розумової</a:t>
            </a:r>
            <a:r>
              <a:rPr lang="ru-RU" sz="2400" dirty="0">
                <a:solidFill>
                  <a:srgbClr val="C00000"/>
                </a:solidFill>
              </a:rPr>
              <a:t> </a:t>
            </a:r>
            <a:r>
              <a:rPr lang="ru-RU" sz="2400" dirty="0" err="1">
                <a:solidFill>
                  <a:srgbClr val="C00000"/>
                </a:solidFill>
              </a:rPr>
              <a:t>обдарованості</a:t>
            </a:r>
            <a:r>
              <a:rPr lang="ru-RU" sz="2400" dirty="0">
                <a:solidFill>
                  <a:srgbClr val="C00000"/>
                </a:solidFill>
              </a:rPr>
              <a:t> — у </a:t>
            </a:r>
            <a:r>
              <a:rPr lang="ru-RU" sz="2400" dirty="0" err="1">
                <a:solidFill>
                  <a:srgbClr val="C00000"/>
                </a:solidFill>
              </a:rPr>
              <a:t>певній</a:t>
            </a:r>
            <a:r>
              <a:rPr lang="ru-RU" sz="2400" dirty="0">
                <a:solidFill>
                  <a:srgbClr val="C00000"/>
                </a:solidFill>
              </a:rPr>
              <a:t> </a:t>
            </a:r>
            <a:r>
              <a:rPr lang="ru-RU" sz="2400" dirty="0" err="1">
                <a:solidFill>
                  <a:srgbClr val="C00000"/>
                </a:solidFill>
              </a:rPr>
              <a:t>галузі</a:t>
            </a:r>
            <a:r>
              <a:rPr lang="ru-RU" sz="2400" dirty="0">
                <a:solidFill>
                  <a:srgbClr val="C00000"/>
                </a:solidFill>
              </a:rPr>
              <a:t> науки (</a:t>
            </a:r>
            <a:r>
              <a:rPr lang="ru-RU" sz="2400" dirty="0" err="1">
                <a:solidFill>
                  <a:srgbClr val="C00000"/>
                </a:solidFill>
              </a:rPr>
              <a:t>підлітковий</a:t>
            </a:r>
            <a:r>
              <a:rPr lang="ru-RU" sz="2400" dirty="0">
                <a:solidFill>
                  <a:srgbClr val="C00000"/>
                </a:solidFill>
              </a:rPr>
              <a:t> </a:t>
            </a:r>
            <a:r>
              <a:rPr lang="ru-RU" sz="2400" dirty="0" err="1">
                <a:solidFill>
                  <a:srgbClr val="C00000"/>
                </a:solidFill>
              </a:rPr>
              <a:t>вік</a:t>
            </a:r>
            <a:r>
              <a:rPr lang="ru-RU" sz="2400" dirty="0">
                <a:solidFill>
                  <a:srgbClr val="C00000"/>
                </a:solidFill>
              </a:rPr>
              <a:t>).</a:t>
            </a:r>
          </a:p>
          <a:p>
            <a:pPr marL="0" indent="0">
              <a:buNone/>
            </a:pPr>
            <a:br>
              <a:rPr lang="ru-RU" sz="2400" dirty="0">
                <a:solidFill>
                  <a:srgbClr val="C00000"/>
                </a:solidFill>
              </a:rPr>
            </a:br>
            <a:r>
              <a:rPr lang="ru-RU" sz="2400" dirty="0">
                <a:solidFill>
                  <a:srgbClr val="C00000"/>
                </a:solidFill>
              </a:rPr>
              <a:t>3. </a:t>
            </a:r>
            <a:r>
              <a:rPr lang="ru-RU" sz="2400" dirty="0" err="1">
                <a:solidFill>
                  <a:srgbClr val="C00000"/>
                </a:solidFill>
              </a:rPr>
              <a:t>Учні</a:t>
            </a:r>
            <a:r>
              <a:rPr lang="ru-RU" sz="2400" dirty="0">
                <a:solidFill>
                  <a:srgbClr val="C00000"/>
                </a:solidFill>
              </a:rPr>
              <a:t>, </a:t>
            </a:r>
            <a:r>
              <a:rPr lang="ru-RU" sz="2400" dirty="0" err="1">
                <a:solidFill>
                  <a:srgbClr val="C00000"/>
                </a:solidFill>
              </a:rPr>
              <a:t>які</a:t>
            </a:r>
            <a:r>
              <a:rPr lang="ru-RU" sz="2400" dirty="0">
                <a:solidFill>
                  <a:srgbClr val="C00000"/>
                </a:solidFill>
              </a:rPr>
              <a:t> не </a:t>
            </a:r>
            <a:r>
              <a:rPr lang="ru-RU" sz="2400" dirty="0" err="1">
                <a:solidFill>
                  <a:srgbClr val="C00000"/>
                </a:solidFill>
              </a:rPr>
              <a:t>досягають</a:t>
            </a:r>
            <a:r>
              <a:rPr lang="ru-RU" sz="2400" dirty="0">
                <a:solidFill>
                  <a:srgbClr val="C00000"/>
                </a:solidFill>
              </a:rPr>
              <a:t> через </a:t>
            </a:r>
            <a:r>
              <a:rPr lang="ru-RU" sz="2400" dirty="0" err="1">
                <a:solidFill>
                  <a:srgbClr val="C00000"/>
                </a:solidFill>
              </a:rPr>
              <a:t>якісь</a:t>
            </a:r>
            <a:r>
              <a:rPr lang="ru-RU" sz="2400" dirty="0">
                <a:solidFill>
                  <a:srgbClr val="C00000"/>
                </a:solidFill>
              </a:rPr>
              <a:t> причини </a:t>
            </a:r>
            <a:r>
              <a:rPr lang="ru-RU" sz="2400" dirty="0" err="1">
                <a:solidFill>
                  <a:srgbClr val="C00000"/>
                </a:solidFill>
              </a:rPr>
              <a:t>успіхів</a:t>
            </a:r>
            <a:r>
              <a:rPr lang="ru-RU" sz="2400" dirty="0">
                <a:solidFill>
                  <a:srgbClr val="C00000"/>
                </a:solidFill>
              </a:rPr>
              <a:t> у </a:t>
            </a:r>
            <a:r>
              <a:rPr lang="ru-RU" sz="2400" dirty="0" err="1">
                <a:solidFill>
                  <a:srgbClr val="C00000"/>
                </a:solidFill>
              </a:rPr>
              <a:t>навчанні</a:t>
            </a:r>
            <a:r>
              <a:rPr lang="ru-RU" sz="2400" dirty="0">
                <a:solidFill>
                  <a:srgbClr val="C00000"/>
                </a:solidFill>
              </a:rPr>
              <a:t>, але </a:t>
            </a:r>
            <a:r>
              <a:rPr lang="ru-RU" sz="2400" dirty="0" err="1">
                <a:solidFill>
                  <a:srgbClr val="C00000"/>
                </a:solidFill>
              </a:rPr>
              <a:t>мають</a:t>
            </a:r>
            <a:r>
              <a:rPr lang="ru-RU" sz="2400" dirty="0">
                <a:solidFill>
                  <a:srgbClr val="C00000"/>
                </a:solidFill>
              </a:rPr>
              <a:t> </a:t>
            </a:r>
            <a:r>
              <a:rPr lang="ru-RU" sz="2400" dirty="0" err="1">
                <a:solidFill>
                  <a:srgbClr val="C00000"/>
                </a:solidFill>
              </a:rPr>
              <a:t>яскраву</a:t>
            </a:r>
            <a:r>
              <a:rPr lang="ru-RU" sz="2400" dirty="0">
                <a:solidFill>
                  <a:srgbClr val="C00000"/>
                </a:solidFill>
              </a:rPr>
              <a:t> </a:t>
            </a:r>
            <a:r>
              <a:rPr lang="ru-RU" sz="2400" dirty="0" err="1">
                <a:solidFill>
                  <a:srgbClr val="C00000"/>
                </a:solidFill>
              </a:rPr>
              <a:t>пізнавальну</a:t>
            </a:r>
            <a:r>
              <a:rPr lang="ru-RU" sz="2400" dirty="0">
                <a:solidFill>
                  <a:srgbClr val="C00000"/>
                </a:solidFill>
              </a:rPr>
              <a:t> </a:t>
            </a:r>
            <a:r>
              <a:rPr lang="ru-RU" sz="2400" dirty="0" err="1">
                <a:solidFill>
                  <a:srgbClr val="C00000"/>
                </a:solidFill>
              </a:rPr>
              <a:t>активність</a:t>
            </a:r>
            <a:r>
              <a:rPr lang="ru-RU" sz="2400" dirty="0">
                <a:solidFill>
                  <a:srgbClr val="C00000"/>
                </a:solidFill>
              </a:rPr>
              <a:t>, </a:t>
            </a:r>
            <a:r>
              <a:rPr lang="ru-RU" sz="2400" dirty="0" err="1">
                <a:solidFill>
                  <a:srgbClr val="C00000"/>
                </a:solidFill>
              </a:rPr>
              <a:t>оригінальність</a:t>
            </a:r>
            <a:r>
              <a:rPr lang="ru-RU" sz="2400" dirty="0">
                <a:solidFill>
                  <a:srgbClr val="C00000"/>
                </a:solidFill>
              </a:rPr>
              <a:t> </a:t>
            </a:r>
            <a:r>
              <a:rPr lang="ru-RU" sz="2400" dirty="0" err="1">
                <a:solidFill>
                  <a:srgbClr val="C00000"/>
                </a:solidFill>
              </a:rPr>
              <a:t>психічного</a:t>
            </a:r>
            <a:r>
              <a:rPr lang="ru-RU" sz="2400" dirty="0">
                <a:solidFill>
                  <a:srgbClr val="C00000"/>
                </a:solidFill>
              </a:rPr>
              <a:t> складу, </a:t>
            </a:r>
            <a:r>
              <a:rPr lang="ru-RU" sz="2400" dirty="0" err="1">
                <a:solidFill>
                  <a:srgbClr val="C00000"/>
                </a:solidFill>
              </a:rPr>
              <a:t>неабиякі</a:t>
            </a:r>
            <a:r>
              <a:rPr lang="ru-RU" sz="2400" dirty="0">
                <a:solidFill>
                  <a:srgbClr val="C00000"/>
                </a:solidFill>
              </a:rPr>
              <a:t> </a:t>
            </a:r>
            <a:r>
              <a:rPr lang="ru-RU" sz="2400" dirty="0" err="1">
                <a:solidFill>
                  <a:srgbClr val="C00000"/>
                </a:solidFill>
              </a:rPr>
              <a:t>розумові</a:t>
            </a:r>
            <a:r>
              <a:rPr lang="ru-RU" sz="2400" dirty="0">
                <a:solidFill>
                  <a:srgbClr val="C00000"/>
                </a:solidFill>
              </a:rPr>
              <a:t> </a:t>
            </a:r>
            <a:r>
              <a:rPr lang="ru-RU" sz="2400" dirty="0" err="1">
                <a:solidFill>
                  <a:srgbClr val="C00000"/>
                </a:solidFill>
              </a:rPr>
              <a:t>резерви</a:t>
            </a:r>
            <a:r>
              <a:rPr lang="ru-RU" sz="2400" dirty="0">
                <a:solidFill>
                  <a:srgbClr val="C00000"/>
                </a:solidFill>
              </a:rPr>
              <a:t> (</a:t>
            </a:r>
            <a:r>
              <a:rPr lang="ru-RU" sz="2400" dirty="0" err="1">
                <a:solidFill>
                  <a:srgbClr val="C00000"/>
                </a:solidFill>
              </a:rPr>
              <a:t>частіше</a:t>
            </a:r>
            <a:r>
              <a:rPr lang="ru-RU" sz="2400" dirty="0">
                <a:solidFill>
                  <a:srgbClr val="C00000"/>
                </a:solidFill>
              </a:rPr>
              <a:t> </a:t>
            </a:r>
            <a:r>
              <a:rPr lang="ru-RU" sz="2400" dirty="0" err="1">
                <a:solidFill>
                  <a:srgbClr val="C00000"/>
                </a:solidFill>
              </a:rPr>
              <a:t>зустрічаються</a:t>
            </a:r>
            <a:r>
              <a:rPr lang="ru-RU" sz="2400" dirty="0">
                <a:solidFill>
                  <a:srgbClr val="C00000"/>
                </a:solidFill>
              </a:rPr>
              <a:t> в старшому </a:t>
            </a:r>
            <a:r>
              <a:rPr lang="ru-RU" sz="2400" dirty="0" err="1">
                <a:solidFill>
                  <a:srgbClr val="C00000"/>
                </a:solidFill>
              </a:rPr>
              <a:t>шкільному</a:t>
            </a:r>
            <a:r>
              <a:rPr lang="ru-RU" sz="2400" dirty="0">
                <a:solidFill>
                  <a:srgbClr val="C00000"/>
                </a:solidFill>
              </a:rPr>
              <a:t> </a:t>
            </a:r>
            <a:r>
              <a:rPr lang="ru-RU" sz="2400" dirty="0" err="1">
                <a:solidFill>
                  <a:srgbClr val="C00000"/>
                </a:solidFill>
              </a:rPr>
              <a:t>віці</a:t>
            </a:r>
            <a:r>
              <a:rPr lang="ru-RU" sz="2400" dirty="0">
                <a:solidFill>
                  <a:srgbClr val="C00000"/>
                </a:solidFill>
              </a:rPr>
              <a:t>).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115310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D52A1A7F-0FB5-48CA-BEF8-4254711956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" y="533400"/>
            <a:ext cx="8071048" cy="6063952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      </a:t>
            </a:r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Мета </a:t>
            </a:r>
            <a:r>
              <a:rPr lang="ru-RU" sz="2800" b="1" i="1" dirty="0" err="1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роботи</a:t>
            </a:r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 </a:t>
            </a:r>
            <a:r>
              <a:rPr lang="ru-RU" sz="2800" b="1" i="1" dirty="0" err="1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обдарованими</a:t>
            </a:r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дітьми</a:t>
            </a:r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ru-RU" sz="2800" b="1" i="1" dirty="0" err="1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виявлення</a:t>
            </a:r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таких </a:t>
            </a:r>
            <a:r>
              <a:rPr lang="ru-RU" sz="2800" b="1" i="1" dirty="0" err="1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дітей</a:t>
            </a:r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ru-RU" sz="2800" b="1" i="1" dirty="0" err="1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створення</a:t>
            </a:r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умов для </a:t>
            </a:r>
            <a:r>
              <a:rPr lang="ru-RU" sz="2800" b="1" i="1" dirty="0" err="1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їх</a:t>
            </a:r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оптимального </a:t>
            </a:r>
            <a:r>
              <a:rPr lang="ru-RU" sz="2800" b="1" i="1" dirty="0" err="1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розвитку</a:t>
            </a:r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b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600" b="1" dirty="0" err="1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Завдання</a:t>
            </a:r>
            <a:r>
              <a:rPr lang="ru-RU" sz="2600" b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роботи</a:t>
            </a:r>
            <a:r>
              <a:rPr lang="ru-RU" sz="2600" b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 </a:t>
            </a:r>
            <a:r>
              <a:rPr lang="ru-RU" sz="2600" b="1" dirty="0" err="1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обдарованими</a:t>
            </a:r>
            <a:r>
              <a:rPr lang="ru-RU" sz="2600" b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дітьми</a:t>
            </a:r>
            <a:r>
              <a:rPr lang="ru-RU" sz="2600" b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br>
              <a:rPr lang="ru-RU" sz="2600" b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600" b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• </a:t>
            </a:r>
            <a:r>
              <a:rPr lang="ru-RU" sz="2600" b="1" dirty="0" err="1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Розвиток</a:t>
            </a:r>
            <a:r>
              <a:rPr lang="ru-RU" sz="2600" b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цілісної</a:t>
            </a:r>
            <a:r>
              <a:rPr lang="ru-RU" sz="2600" b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картини</a:t>
            </a:r>
            <a:r>
              <a:rPr lang="ru-RU" sz="2600" b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світу</a:t>
            </a:r>
            <a:r>
              <a:rPr lang="ru-RU" sz="2600" b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sz="2600" b="1" dirty="0" err="1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уявленнях</a:t>
            </a:r>
            <a:r>
              <a:rPr lang="ru-RU" sz="2600" b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дитини</a:t>
            </a:r>
            <a:r>
              <a:rPr lang="ru-RU" sz="2600" b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br>
              <a:rPr lang="ru-RU" sz="2600" b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600" b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• </a:t>
            </a:r>
            <a:r>
              <a:rPr lang="ru-RU" sz="2600" b="1" dirty="0" err="1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Розвиток</a:t>
            </a:r>
            <a:r>
              <a:rPr lang="ru-RU" sz="2600" b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творчого</a:t>
            </a:r>
            <a:r>
              <a:rPr lang="ru-RU" sz="2600" b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критичного й абстрактно-</a:t>
            </a:r>
            <a:r>
              <a:rPr lang="ru-RU" sz="2600" b="1" dirty="0" err="1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логічного</a:t>
            </a:r>
            <a:r>
              <a:rPr lang="ru-RU" sz="2600" b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мислення</a:t>
            </a:r>
            <a:r>
              <a:rPr lang="ru-RU" sz="2600" b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600" b="1" dirty="0" err="1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здатностей</a:t>
            </a:r>
            <a:r>
              <a:rPr lang="ru-RU" sz="2600" b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розв'язувати</a:t>
            </a:r>
            <a:r>
              <a:rPr lang="ru-RU" sz="2600" b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проблеми</a:t>
            </a:r>
            <a:r>
              <a:rPr lang="ru-RU" sz="2600" b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br>
              <a:rPr lang="ru-RU" sz="2600" b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600" b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• </a:t>
            </a:r>
            <a:r>
              <a:rPr lang="ru-RU" sz="2600" b="1" dirty="0" err="1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Розвиток</a:t>
            </a:r>
            <a:r>
              <a:rPr lang="ru-RU" sz="2600" b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здатності</a:t>
            </a:r>
            <a:r>
              <a:rPr lang="ru-RU" sz="2600" b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самостійно</a:t>
            </a:r>
            <a:r>
              <a:rPr lang="ru-RU" sz="2600" b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навчатися</a:t>
            </a:r>
            <a:r>
              <a:rPr lang="ru-RU" sz="2600" b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ru-RU" sz="2600" b="1" dirty="0" err="1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здійснювати</a:t>
            </a:r>
            <a:r>
              <a:rPr lang="ru-RU" sz="2600" b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дослідницьку</a:t>
            </a:r>
            <a:r>
              <a:rPr lang="ru-RU" sz="2600" b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роботу.</a:t>
            </a:r>
          </a:p>
          <a:p>
            <a:pPr marL="0" indent="0">
              <a:buNone/>
            </a:pPr>
            <a:br>
              <a:rPr lang="ru-RU" sz="2600" b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600" b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• </a:t>
            </a:r>
            <a:r>
              <a:rPr lang="ru-RU" sz="2600" b="1" dirty="0" err="1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Розвиток</a:t>
            </a:r>
            <a:r>
              <a:rPr lang="ru-RU" sz="2600" b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здатностей</a:t>
            </a:r>
            <a:r>
              <a:rPr lang="ru-RU" sz="2600" b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до </a:t>
            </a:r>
            <a:r>
              <a:rPr lang="ru-RU" sz="2600" b="1" dirty="0" err="1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самопізнання</a:t>
            </a:r>
            <a:r>
              <a:rPr lang="ru-RU" sz="2600" b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й </a:t>
            </a:r>
            <a:r>
              <a:rPr lang="ru-RU" sz="2600" b="1" dirty="0" err="1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саморозуміння</a:t>
            </a:r>
            <a:r>
              <a:rPr lang="ru-RU" sz="2600" b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600" b="1" dirty="0" err="1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формування</a:t>
            </a:r>
            <a:r>
              <a:rPr lang="ru-RU" sz="2600" b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позитивної</a:t>
            </a:r>
            <a:r>
              <a:rPr lang="ru-RU" sz="2600" b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«Я-</a:t>
            </a:r>
            <a:r>
              <a:rPr lang="ru-RU" sz="2600" b="1" dirty="0" err="1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концепції</a:t>
            </a:r>
            <a:endParaRPr lang="ru-RU" sz="26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92036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99B0CF15-5097-4271-8413-70D87C7E6F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" y="533400"/>
            <a:ext cx="7999040" cy="5487888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36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 </a:t>
            </a:r>
            <a:r>
              <a:rPr lang="ru-RU" sz="3600" b="1" dirty="0" err="1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якими</a:t>
            </a:r>
            <a:r>
              <a:rPr lang="ru-RU" sz="36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принципами </a:t>
            </a:r>
            <a:r>
              <a:rPr lang="ru-RU" sz="3600" b="1" dirty="0" err="1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будується</a:t>
            </a:r>
            <a:r>
              <a:rPr lang="ru-RU" sz="36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робота з </a:t>
            </a:r>
            <a:r>
              <a:rPr lang="ru-RU" sz="3600" b="1" dirty="0" err="1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обдарованими</a:t>
            </a:r>
            <a:r>
              <a:rPr lang="ru-RU" sz="36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дітьми</a:t>
            </a:r>
            <a:r>
              <a:rPr lang="ru-RU" sz="36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br>
              <a:rPr lang="ru-RU" sz="3600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• </a:t>
            </a:r>
            <a:r>
              <a:rPr lang="ru-RU" sz="32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Орієнтація</a:t>
            </a:r>
            <a:r>
              <a:rPr lang="ru-RU" sz="3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32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змагання</a:t>
            </a:r>
            <a:r>
              <a:rPr lang="ru-RU" sz="3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актуалізація</a:t>
            </a:r>
            <a:r>
              <a:rPr lang="ru-RU" sz="3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лідерських</a:t>
            </a:r>
            <a:r>
              <a:rPr lang="ru-RU" sz="3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можливостей</a:t>
            </a:r>
            <a:r>
              <a:rPr lang="ru-RU" sz="3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учнів</a:t>
            </a:r>
            <a:r>
              <a:rPr lang="ru-RU" sz="3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ru-RU" sz="3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• </a:t>
            </a:r>
            <a:r>
              <a:rPr lang="ru-RU" sz="32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Орієнтація</a:t>
            </a:r>
            <a:r>
              <a:rPr lang="ru-RU" sz="3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потреби </a:t>
            </a:r>
            <a:r>
              <a:rPr lang="ru-RU" sz="32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дитини</a:t>
            </a:r>
            <a:r>
              <a:rPr lang="ru-RU" sz="3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ru-RU" sz="3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• </a:t>
            </a:r>
            <a:r>
              <a:rPr lang="ru-RU" sz="32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Максимальне</a:t>
            </a:r>
            <a:r>
              <a:rPr lang="ru-RU" sz="3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розширення</a:t>
            </a:r>
            <a:r>
              <a:rPr lang="ru-RU" sz="3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кола </a:t>
            </a:r>
            <a:r>
              <a:rPr lang="ru-RU" sz="32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інтересів</a:t>
            </a:r>
            <a:r>
              <a:rPr lang="ru-RU" sz="3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ru-RU" sz="3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• </a:t>
            </a:r>
            <a:r>
              <a:rPr lang="ru-RU" sz="32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Домінування</a:t>
            </a:r>
            <a:r>
              <a:rPr lang="ru-RU" sz="3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розвивальних</a:t>
            </a:r>
            <a:r>
              <a:rPr lang="ru-RU" sz="3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можливостей</a:t>
            </a:r>
            <a:r>
              <a:rPr lang="ru-RU" sz="3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над </a:t>
            </a:r>
            <a:r>
              <a:rPr lang="ru-RU" sz="32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інформаційною</a:t>
            </a:r>
            <a:r>
              <a:rPr lang="ru-RU" sz="3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насиченістю</a:t>
            </a:r>
            <a:r>
              <a:rPr lang="ru-RU" sz="3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ru-RU" sz="3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• </a:t>
            </a:r>
            <a:r>
              <a:rPr lang="ru-RU" sz="32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Ускладнення</a:t>
            </a:r>
            <a:r>
              <a:rPr lang="ru-RU" sz="3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змісту</a:t>
            </a:r>
            <a:r>
              <a:rPr lang="ru-RU" sz="3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навчальної</a:t>
            </a:r>
            <a:r>
              <a:rPr lang="ru-RU" sz="3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діяльності</a:t>
            </a:r>
            <a:r>
              <a:rPr lang="ru-RU" sz="3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679076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7F69291B-656B-4356-9459-C187918B39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" y="533400"/>
            <a:ext cx="8071048" cy="3767670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800" b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Яким повинен бути </a:t>
            </a:r>
            <a:r>
              <a:rPr lang="ru-RU" sz="2800" b="1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вчитель</a:t>
            </a:r>
            <a:r>
              <a:rPr lang="ru-RU" sz="2800" b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 </a:t>
            </a:r>
            <a:r>
              <a:rPr lang="ru-RU" sz="2800" b="1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роботі</a:t>
            </a:r>
            <a:r>
              <a:rPr lang="ru-RU" sz="2800" b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 </a:t>
            </a:r>
            <a:r>
              <a:rPr lang="ru-RU" sz="2800" b="1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обдарованими</a:t>
            </a:r>
            <a:r>
              <a:rPr lang="ru-RU" sz="2800" b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дітьми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b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• </a:t>
            </a:r>
            <a:r>
              <a:rPr lang="ru-RU" dirty="0" err="1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Талановитим</a:t>
            </a:r>
            <a:r>
              <a:rPr lang="ru-RU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здатним</a:t>
            </a:r>
            <a:r>
              <a:rPr lang="ru-RU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до </a:t>
            </a:r>
            <a:r>
              <a:rPr lang="ru-RU" dirty="0" err="1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експериментальної</a:t>
            </a:r>
            <a:r>
              <a:rPr lang="ru-RU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й </a:t>
            </a:r>
            <a:r>
              <a:rPr lang="ru-RU" dirty="0" err="1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творчої</a:t>
            </a:r>
            <a:r>
              <a:rPr lang="ru-RU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діяльності</a:t>
            </a:r>
            <a:r>
              <a:rPr lang="ru-RU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ru-RU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• </a:t>
            </a:r>
            <a:r>
              <a:rPr lang="ru-RU" dirty="0" err="1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Професійно</a:t>
            </a:r>
            <a:r>
              <a:rPr lang="ru-RU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грамотним</a:t>
            </a:r>
            <a:r>
              <a:rPr lang="ru-RU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ru-RU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• </a:t>
            </a:r>
            <a:r>
              <a:rPr lang="ru-RU" dirty="0" err="1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Інтелігентним</a:t>
            </a:r>
            <a:r>
              <a:rPr lang="ru-RU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моральним</a:t>
            </a:r>
            <a:r>
              <a:rPr lang="ru-RU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ерудованим</a:t>
            </a:r>
            <a:r>
              <a:rPr lang="ru-RU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ru-RU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• </a:t>
            </a:r>
            <a:r>
              <a:rPr lang="ru-RU" dirty="0" err="1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Володіти</a:t>
            </a:r>
            <a:r>
              <a:rPr lang="ru-RU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сучасними</a:t>
            </a:r>
            <a:r>
              <a:rPr lang="ru-RU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педагогічними</a:t>
            </a:r>
            <a:r>
              <a:rPr lang="ru-RU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технологіями</a:t>
            </a:r>
            <a:r>
              <a:rPr lang="ru-RU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ru-RU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• Мати </a:t>
            </a:r>
            <a:r>
              <a:rPr lang="ru-RU" dirty="0" err="1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позитивну</a:t>
            </a:r>
            <a:r>
              <a:rPr lang="ru-RU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«Я-</a:t>
            </a:r>
            <a:r>
              <a:rPr lang="ru-RU" dirty="0" err="1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концепцію</a:t>
            </a:r>
            <a:r>
              <a:rPr lang="ru-RU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», бути </a:t>
            </a:r>
            <a:r>
              <a:rPr lang="ru-RU" dirty="0" err="1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цілеспрямованим</a:t>
            </a:r>
            <a:r>
              <a:rPr lang="ru-RU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наполегливим</a:t>
            </a:r>
            <a:r>
              <a:rPr lang="ru-RU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емоційно </a:t>
            </a:r>
            <a:r>
              <a:rPr lang="ru-RU" dirty="0" err="1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стабільним</a:t>
            </a:r>
            <a:r>
              <a:rPr lang="ru-RU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ru-RU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• </a:t>
            </a:r>
            <a:r>
              <a:rPr lang="ru-RU" dirty="0" err="1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Умілим</a:t>
            </a:r>
            <a:r>
              <a:rPr lang="ru-RU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організатором</a:t>
            </a:r>
            <a:r>
              <a:rPr lang="ru-RU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навчально-виховного</a:t>
            </a:r>
            <a:r>
              <a:rPr lang="ru-RU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процесу</a:t>
            </a:r>
            <a:r>
              <a:rPr lang="ru-RU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психологом.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76068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55D9A0CA-355A-490C-8054-387F125011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" y="404664"/>
            <a:ext cx="7711008" cy="561662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b="1" dirty="0" err="1">
                <a:solidFill>
                  <a:schemeClr val="accent5"/>
                </a:solidFill>
              </a:rPr>
              <a:t>Що</a:t>
            </a:r>
            <a:r>
              <a:rPr lang="ru-RU" sz="2400" b="1" dirty="0">
                <a:solidFill>
                  <a:schemeClr val="accent5"/>
                </a:solidFill>
              </a:rPr>
              <a:t> повинен </a:t>
            </a:r>
            <a:r>
              <a:rPr lang="ru-RU" sz="2400" b="1" dirty="0" err="1">
                <a:solidFill>
                  <a:schemeClr val="accent5"/>
                </a:solidFill>
              </a:rPr>
              <a:t>уміти</a:t>
            </a:r>
            <a:r>
              <a:rPr lang="ru-RU" sz="2400" b="1" dirty="0">
                <a:solidFill>
                  <a:schemeClr val="accent5"/>
                </a:solidFill>
              </a:rPr>
              <a:t> </a:t>
            </a:r>
            <a:r>
              <a:rPr lang="ru-RU" sz="2400" b="1" dirty="0" err="1">
                <a:solidFill>
                  <a:schemeClr val="accent5"/>
                </a:solidFill>
              </a:rPr>
              <a:t>вчитель</a:t>
            </a:r>
            <a:r>
              <a:rPr lang="ru-RU" sz="2400" b="1" dirty="0">
                <a:solidFill>
                  <a:schemeClr val="accent5"/>
                </a:solidFill>
              </a:rPr>
              <a:t> для </a:t>
            </a:r>
            <a:r>
              <a:rPr lang="ru-RU" sz="2400" b="1" dirty="0" err="1">
                <a:solidFill>
                  <a:schemeClr val="accent5"/>
                </a:solidFill>
              </a:rPr>
              <a:t>роботи</a:t>
            </a:r>
            <a:r>
              <a:rPr lang="ru-RU" sz="2400" b="1" dirty="0">
                <a:solidFill>
                  <a:schemeClr val="accent5"/>
                </a:solidFill>
              </a:rPr>
              <a:t> з </a:t>
            </a:r>
            <a:r>
              <a:rPr lang="ru-RU" sz="2400" b="1" dirty="0" err="1">
                <a:solidFill>
                  <a:schemeClr val="accent5"/>
                </a:solidFill>
              </a:rPr>
              <a:t>обдарованими</a:t>
            </a:r>
            <a:r>
              <a:rPr lang="ru-RU" sz="2400" b="1" dirty="0">
                <a:solidFill>
                  <a:schemeClr val="accent5"/>
                </a:solidFill>
              </a:rPr>
              <a:t> </a:t>
            </a:r>
            <a:r>
              <a:rPr lang="ru-RU" sz="2400" b="1" dirty="0" err="1">
                <a:solidFill>
                  <a:schemeClr val="accent5"/>
                </a:solidFill>
              </a:rPr>
              <a:t>дітьми</a:t>
            </a:r>
            <a:r>
              <a:rPr lang="ru-RU" sz="2400" b="1" dirty="0">
                <a:solidFill>
                  <a:schemeClr val="accent5"/>
                </a:solidFill>
              </a:rPr>
              <a:t>?</a:t>
            </a:r>
          </a:p>
          <a:p>
            <a:pPr lvl="0"/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 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</a:rPr>
              <a:t>Збагачувати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</a:rPr>
              <a:t>навчальні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</a:rPr>
              <a:t>програми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</a:rPr>
              <a:t>тобто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</a:rPr>
              <a:t>оновлювати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 й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</a:rPr>
              <a:t>розширювати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</a:rPr>
              <a:t>зміст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</a:rPr>
              <a:t>навчання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  <a:p>
            <a:pPr lvl="0"/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 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</a:rPr>
              <a:t>Працювати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</a:rPr>
              <a:t>диференційовано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</a:rPr>
              <a:t>здійснювати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</a:rPr>
              <a:t>індивідуальний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</a:rPr>
              <a:t>підхід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 і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</a:rPr>
              <a:t>консультувати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</a:rPr>
              <a:t>учнів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  <a:p>
            <a:pPr lvl="0"/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 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</a:rPr>
              <a:t>Стимулювати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</a:rPr>
              <a:t>пізнавальні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</a:rPr>
              <a:t>здібності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</a:rPr>
              <a:t>учнів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  <a:p>
            <a:pPr lvl="0"/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 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</a:rPr>
              <a:t>Приймати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</a:rPr>
              <a:t>зважені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 психолого-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</a:rPr>
              <a:t>педагогічні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</a:rPr>
              <a:t>рішення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  <a:p>
            <a:pPr lvl="0"/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 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</a:rPr>
              <a:t>Аналізувати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</a:rPr>
              <a:t>навчально-виховну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</a:rPr>
              <a:t>діяльність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 — свою та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</a:rPr>
              <a:t>класу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  <a:p>
            <a:pPr lvl="0"/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 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</a:rPr>
              <a:t>Добирати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 й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</a:rPr>
              <a:t>готувати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</a:rPr>
              <a:t>матеріал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 для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</a:rPr>
              <a:t>колективних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</a:rPr>
              <a:t>творчих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 справ.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889237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CCAA4E4-CFCC-49A8-8960-38BBC36AB9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 </a:t>
            </a:r>
            <a:r>
              <a:rPr lang="ru-RU" sz="2800" b="1" dirty="0" err="1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якими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напрямами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здійснюється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робота </a:t>
            </a:r>
            <a:r>
              <a:rPr lang="ru-RU" sz="2800" b="1" dirty="0" err="1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вчителів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 </a:t>
            </a:r>
            <a:r>
              <a:rPr lang="ru-RU" sz="2800" b="1" dirty="0" err="1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обдарованими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учнями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 marL="0" indent="0">
              <a:buNone/>
            </a:pPr>
            <a:b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2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На уроках — </a:t>
            </a:r>
            <a:r>
              <a:rPr lang="ru-RU" sz="2200" dirty="0" err="1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індивідуальна</a:t>
            </a:r>
            <a:r>
              <a:rPr lang="ru-RU" sz="22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диференційована</a:t>
            </a:r>
            <a:r>
              <a:rPr lang="ru-RU" sz="22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робота.</a:t>
            </a:r>
            <a:br>
              <a:rPr lang="ru-RU" sz="22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2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ru-RU" sz="2200" dirty="0" err="1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Гурткова</a:t>
            </a:r>
            <a:r>
              <a:rPr lang="ru-RU" sz="22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робота </a:t>
            </a:r>
            <a:r>
              <a:rPr lang="ru-RU" sz="2200" dirty="0" err="1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із</a:t>
            </a:r>
            <a:r>
              <a:rPr lang="ru-RU" sz="22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предмета.</a:t>
            </a:r>
            <a:br>
              <a:rPr lang="ru-RU" sz="22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2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ru-RU" sz="2200" dirty="0" err="1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Позакласні</a:t>
            </a:r>
            <a:r>
              <a:rPr lang="ru-RU" sz="22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заходи у межах </a:t>
            </a:r>
            <a:r>
              <a:rPr lang="ru-RU" sz="2200" dirty="0" err="1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предметних</a:t>
            </a:r>
            <a:r>
              <a:rPr lang="ru-RU" sz="22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тижнів</a:t>
            </a:r>
            <a:r>
              <a:rPr lang="ru-RU" sz="22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ru-RU" sz="22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2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ru-RU" sz="2200" dirty="0" err="1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Предметні</a:t>
            </a:r>
            <a:r>
              <a:rPr lang="ru-RU" sz="22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заходи у </a:t>
            </a:r>
            <a:r>
              <a:rPr lang="ru-RU" sz="2200" dirty="0" err="1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класі</a:t>
            </a:r>
            <a:r>
              <a:rPr lang="ru-RU" sz="22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із</a:t>
            </a:r>
            <a:r>
              <a:rPr lang="ru-RU" sz="22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запрошенням</a:t>
            </a:r>
            <a:r>
              <a:rPr lang="ru-RU" sz="22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батьків</a:t>
            </a:r>
            <a:r>
              <a:rPr lang="ru-RU" sz="22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ru-RU" sz="22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2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 Участь в </a:t>
            </a:r>
            <a:r>
              <a:rPr lang="ru-RU" sz="2200" dirty="0" err="1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олімпіадах</a:t>
            </a:r>
            <a:r>
              <a:rPr lang="ru-RU" sz="22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різного</a:t>
            </a:r>
            <a:r>
              <a:rPr lang="ru-RU" sz="22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рівня</a:t>
            </a:r>
            <a:r>
              <a:rPr lang="ru-RU" sz="22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ru-RU" sz="22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2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6. Участь у </a:t>
            </a:r>
            <a:r>
              <a:rPr lang="ru-RU" sz="2200" dirty="0" err="1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творчих</a:t>
            </a:r>
            <a:r>
              <a:rPr lang="ru-RU" sz="22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конкурсах </a:t>
            </a:r>
            <a:r>
              <a:rPr lang="ru-RU" sz="2200" dirty="0" err="1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різного</a:t>
            </a:r>
            <a:r>
              <a:rPr lang="ru-RU" sz="22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рівня</a:t>
            </a:r>
            <a:br>
              <a:rPr lang="ru-RU" sz="22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2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33926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id="{A60CF07E-1E88-40CF-9CC3-17D4ACAC26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5536" y="440668"/>
            <a:ext cx="8352928" cy="5976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3087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064F3F6-1EA3-4773-81B3-F9D4ADF1FE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Форми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роботи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вчителя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-предметника з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обдарованими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дітьми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b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ru-RU" dirty="0" err="1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Розв'язання</a:t>
            </a:r>
            <a:r>
              <a:rPr lang="ru-RU" dirty="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нестандартних</a:t>
            </a:r>
            <a:r>
              <a:rPr lang="ru-RU" dirty="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завдань</a:t>
            </a:r>
            <a:r>
              <a:rPr lang="ru-RU" dirty="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уроках і в </a:t>
            </a:r>
            <a:r>
              <a:rPr lang="ru-RU" dirty="0" err="1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позаурочний</a:t>
            </a:r>
            <a:r>
              <a:rPr lang="ru-RU" dirty="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час.</a:t>
            </a:r>
            <a:br>
              <a:rPr lang="ru-RU" dirty="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ru-RU" dirty="0" err="1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Індивідуальна</a:t>
            </a:r>
            <a:r>
              <a:rPr lang="ru-RU" dirty="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й </a:t>
            </a:r>
            <a:r>
              <a:rPr lang="ru-RU" dirty="0" err="1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диференційована</a:t>
            </a:r>
            <a:r>
              <a:rPr lang="ru-RU" dirty="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робота.</a:t>
            </a:r>
            <a:br>
              <a:rPr lang="ru-RU" dirty="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ru-RU" dirty="0" err="1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Ділові</a:t>
            </a:r>
            <a:r>
              <a:rPr lang="ru-RU" dirty="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гри</a:t>
            </a:r>
            <a:r>
              <a:rPr lang="ru-RU" dirty="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інтерактивні</a:t>
            </a:r>
            <a:r>
              <a:rPr lang="ru-RU" dirty="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методи</a:t>
            </a:r>
            <a:r>
              <a:rPr lang="ru-RU" dirty="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навчання</a:t>
            </a:r>
            <a:r>
              <a:rPr lang="ru-RU" dirty="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ru-RU" dirty="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Участь у конкурсах </a:t>
            </a:r>
            <a:r>
              <a:rPr lang="ru-RU" dirty="0" err="1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різних</a:t>
            </a:r>
            <a:r>
              <a:rPr lang="ru-RU" dirty="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рівнів</a:t>
            </a:r>
            <a:r>
              <a:rPr lang="ru-RU" dirty="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ru-RU" dirty="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 Участь у </a:t>
            </a:r>
            <a:r>
              <a:rPr lang="ru-RU" dirty="0" err="1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предметних</a:t>
            </a:r>
            <a:r>
              <a:rPr lang="ru-RU" dirty="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олімпіадах</a:t>
            </a:r>
            <a:r>
              <a:rPr lang="ru-RU" dirty="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різних</a:t>
            </a:r>
            <a:r>
              <a:rPr lang="ru-RU" dirty="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рівнів</a:t>
            </a:r>
            <a:r>
              <a:rPr lang="ru-RU" dirty="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ru-RU" dirty="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31162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0C509154-4AFC-4F09-8C97-3D4CA2B487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496" y="0"/>
            <a:ext cx="9108504" cy="6858000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               </a:t>
            </a:r>
            <a:r>
              <a:rPr lang="ru-RU" i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Велика </a:t>
            </a:r>
            <a:r>
              <a:rPr lang="ru-RU" i="1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кількість</a:t>
            </a:r>
            <a:r>
              <a:rPr lang="ru-RU" i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 </a:t>
            </a:r>
            <a:r>
              <a:rPr lang="ru-RU" i="1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світі</a:t>
            </a:r>
            <a:r>
              <a:rPr lang="ru-RU" i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людей,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i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               Яким </a:t>
            </a:r>
            <a:r>
              <a:rPr lang="ru-RU" i="1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ніхто</a:t>
            </a:r>
            <a:r>
              <a:rPr lang="ru-RU" i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не </a:t>
            </a:r>
            <a:r>
              <a:rPr lang="ru-RU" i="1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допоміг</a:t>
            </a:r>
            <a:r>
              <a:rPr lang="ru-RU" i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пробудитися</a:t>
            </a:r>
            <a:r>
              <a:rPr lang="ru-RU" i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i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А. </a:t>
            </a:r>
            <a:r>
              <a:rPr lang="ru-RU" i="1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Екзюпері</a:t>
            </a:r>
            <a:endParaRPr lang="ru-RU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4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Розвиток</a:t>
            </a:r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обдарованості</a:t>
            </a:r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учнів</a:t>
            </a:r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залежить</a:t>
            </a:r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</a:t>
            </a:r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професійного</a:t>
            </a:r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рівня</a:t>
            </a:r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педагогів</a:t>
            </a:r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використання</a:t>
            </a:r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креативних</a:t>
            </a:r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методів</a:t>
            </a:r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навчання</a:t>
            </a:r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72084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53</TotalTime>
  <Words>737</Words>
  <Application>Microsoft Office PowerPoint</Application>
  <PresentationFormat>Экран (4:3)</PresentationFormat>
  <Paragraphs>35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Calibri</vt:lpstr>
      <vt:lpstr>Century Gothic</vt:lpstr>
      <vt:lpstr>Wingdings 3</vt:lpstr>
      <vt:lpstr>Сектор</vt:lpstr>
      <vt:lpstr>Особливості роботи з обдарованими учнями  підготувала заступник директора з навчально-виховної роботи КУ «Пологівська ЗОШ І-ІІІ ступенів №4» пологівської міської ради Горулько Наталія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Особливості роботи з обдарованими учнями</dc:title>
  <dc:creator>Пользователь</dc:creator>
  <cp:lastModifiedBy>Александр Подоксёнов</cp:lastModifiedBy>
  <cp:revision>8</cp:revision>
  <dcterms:created xsi:type="dcterms:W3CDTF">2018-01-05T12:47:41Z</dcterms:created>
  <dcterms:modified xsi:type="dcterms:W3CDTF">2020-11-03T10:25:34Z</dcterms:modified>
</cp:coreProperties>
</file>