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3"/>
  </p:notesMasterIdLst>
  <p:sldIdLst>
    <p:sldId id="332" r:id="rId2"/>
    <p:sldId id="375" r:id="rId3"/>
    <p:sldId id="333" r:id="rId4"/>
    <p:sldId id="334" r:id="rId5"/>
    <p:sldId id="335" r:id="rId6"/>
    <p:sldId id="336" r:id="rId7"/>
    <p:sldId id="337" r:id="rId8"/>
    <p:sldId id="338" r:id="rId9"/>
    <p:sldId id="339" r:id="rId10"/>
    <p:sldId id="340" r:id="rId11"/>
    <p:sldId id="341" r:id="rId12"/>
    <p:sldId id="342" r:id="rId13"/>
    <p:sldId id="343" r:id="rId14"/>
    <p:sldId id="344" r:id="rId15"/>
    <p:sldId id="345" r:id="rId16"/>
    <p:sldId id="346" r:id="rId17"/>
    <p:sldId id="347" r:id="rId18"/>
    <p:sldId id="348" r:id="rId19"/>
    <p:sldId id="349" r:id="rId20"/>
    <p:sldId id="350" r:id="rId21"/>
    <p:sldId id="351" r:id="rId22"/>
    <p:sldId id="324" r:id="rId23"/>
    <p:sldId id="386" r:id="rId24"/>
    <p:sldId id="290" r:id="rId25"/>
    <p:sldId id="366" r:id="rId26"/>
    <p:sldId id="367" r:id="rId27"/>
    <p:sldId id="383" r:id="rId28"/>
    <p:sldId id="293" r:id="rId29"/>
    <p:sldId id="296" r:id="rId30"/>
    <p:sldId id="288" r:id="rId31"/>
    <p:sldId id="289" r:id="rId32"/>
    <p:sldId id="276" r:id="rId33"/>
    <p:sldId id="277" r:id="rId34"/>
    <p:sldId id="313" r:id="rId35"/>
    <p:sldId id="272" r:id="rId36"/>
    <p:sldId id="273" r:id="rId37"/>
    <p:sldId id="384" r:id="rId38"/>
    <p:sldId id="372" r:id="rId39"/>
    <p:sldId id="311" r:id="rId40"/>
    <p:sldId id="363" r:id="rId41"/>
    <p:sldId id="364" r:id="rId42"/>
    <p:sldId id="353" r:id="rId43"/>
    <p:sldId id="368" r:id="rId44"/>
    <p:sldId id="370" r:id="rId45"/>
    <p:sldId id="315" r:id="rId46"/>
    <p:sldId id="316" r:id="rId47"/>
    <p:sldId id="317" r:id="rId48"/>
    <p:sldId id="318" r:id="rId49"/>
    <p:sldId id="320" r:id="rId50"/>
    <p:sldId id="323" r:id="rId51"/>
    <p:sldId id="385" r:id="rId52"/>
    <p:sldId id="365" r:id="rId53"/>
    <p:sldId id="329" r:id="rId54"/>
    <p:sldId id="371" r:id="rId55"/>
    <p:sldId id="382" r:id="rId56"/>
    <p:sldId id="310" r:id="rId57"/>
    <p:sldId id="356" r:id="rId58"/>
    <p:sldId id="359" r:id="rId59"/>
    <p:sldId id="361" r:id="rId60"/>
    <p:sldId id="378" r:id="rId61"/>
    <p:sldId id="373" r:id="rId62"/>
    <p:sldId id="268" r:id="rId63"/>
    <p:sldId id="287" r:id="rId64"/>
    <p:sldId id="279" r:id="rId65"/>
    <p:sldId id="355" r:id="rId66"/>
    <p:sldId id="362" r:id="rId67"/>
    <p:sldId id="376" r:id="rId68"/>
    <p:sldId id="377" r:id="rId69"/>
    <p:sldId id="379" r:id="rId70"/>
    <p:sldId id="380" r:id="rId71"/>
    <p:sldId id="381" r:id="rId7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882" autoAdjust="0"/>
    <p:restoredTop sz="94660"/>
  </p:normalViewPr>
  <p:slideViewPr>
    <p:cSldViewPr snapToGrid="0">
      <p:cViewPr varScale="1">
        <p:scale>
          <a:sx n="70" d="100"/>
          <a:sy n="70" d="100"/>
        </p:scale>
        <p:origin x="498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BC765E-49DD-43D5-B982-5D8E48A30BBB}" type="datetimeFigureOut">
              <a:rPr lang="ru-RU" smtClean="0"/>
              <a:t>19.06.2020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978FDA-B228-4E51-BD73-4DD1D7BCBE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43883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978FDA-B228-4E51-BD73-4DD1D7BCBE1D}" type="slidenum">
              <a:rPr lang="ru-RU" smtClean="0"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86832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978FDA-B228-4E51-BD73-4DD1D7BCBE1D}" type="slidenum">
              <a:rPr lang="ru-RU" smtClean="0"/>
              <a:t>36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87678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52B37-7716-4133-AAC5-710C0783E994}" type="datetimeFigureOut">
              <a:rPr lang="ru-RU" smtClean="0"/>
              <a:t>19.06.2020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F7B30-E712-4ACE-AE56-445D7CE226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96453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52B37-7716-4133-AAC5-710C0783E994}" type="datetimeFigureOut">
              <a:rPr lang="ru-RU" smtClean="0"/>
              <a:t>19.06.2020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F7B30-E712-4ACE-AE56-445D7CE226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4238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52B37-7716-4133-AAC5-710C0783E994}" type="datetimeFigureOut">
              <a:rPr lang="ru-RU" smtClean="0"/>
              <a:t>19.06.2020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F7B30-E712-4ACE-AE56-445D7CE226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72561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52B37-7716-4133-AAC5-710C0783E994}" type="datetimeFigureOut">
              <a:rPr lang="ru-RU" smtClean="0"/>
              <a:t>19.06.2020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F7B30-E712-4ACE-AE56-445D7CE226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100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52B37-7716-4133-AAC5-710C0783E994}" type="datetimeFigureOut">
              <a:rPr lang="ru-RU" smtClean="0"/>
              <a:t>19.06.2020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F7B30-E712-4ACE-AE56-445D7CE226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0205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52B37-7716-4133-AAC5-710C0783E994}" type="datetimeFigureOut">
              <a:rPr lang="ru-RU" smtClean="0"/>
              <a:t>19.06.2020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F7B30-E712-4ACE-AE56-445D7CE226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78409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52B37-7716-4133-AAC5-710C0783E994}" type="datetimeFigureOut">
              <a:rPr lang="ru-RU" smtClean="0"/>
              <a:t>19.06.2020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F7B30-E712-4ACE-AE56-445D7CE226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16684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52B37-7716-4133-AAC5-710C0783E994}" type="datetimeFigureOut">
              <a:rPr lang="ru-RU" smtClean="0"/>
              <a:t>19.06.2020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F7B30-E712-4ACE-AE56-445D7CE226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89917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52B37-7716-4133-AAC5-710C0783E994}" type="datetimeFigureOut">
              <a:rPr lang="ru-RU" smtClean="0"/>
              <a:t>19.06.2020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F7B30-E712-4ACE-AE56-445D7CE226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06698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52B37-7716-4133-AAC5-710C0783E994}" type="datetimeFigureOut">
              <a:rPr lang="ru-RU" smtClean="0"/>
              <a:t>19.06.2020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F7B30-E712-4ACE-AE56-445D7CE226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94281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52B37-7716-4133-AAC5-710C0783E994}" type="datetimeFigureOut">
              <a:rPr lang="ru-RU" smtClean="0"/>
              <a:t>19.06.2020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F7B30-E712-4ACE-AE56-445D7CE226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43989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D52B37-7716-4133-AAC5-710C0783E994}" type="datetimeFigureOut">
              <a:rPr lang="ru-RU" smtClean="0"/>
              <a:t>19.06.2020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BF7B30-E712-4ACE-AE56-445D7CE226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6302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hyperlink" Target="https://www.youtube.com/watch?v=jyeGGMuPfXs" TargetMode="External"/><Relationship Id="rId4" Type="http://schemas.openxmlformats.org/officeDocument/2006/relationships/image" Target="../media/image2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7" Type="http://schemas.openxmlformats.org/officeDocument/2006/relationships/image" Target="../media/image5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31.jp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8.png"/><Relationship Id="rId5" Type="http://schemas.openxmlformats.org/officeDocument/2006/relationships/image" Target="../media/image77.png"/><Relationship Id="rId4" Type="http://schemas.openxmlformats.org/officeDocument/2006/relationships/image" Target="../media/image30.jp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g"/><Relationship Id="rId2" Type="http://schemas.openxmlformats.org/officeDocument/2006/relationships/image" Target="../media/image83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g"/><Relationship Id="rId2" Type="http://schemas.openxmlformats.org/officeDocument/2006/relationships/image" Target="../media/image86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88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1.jpeg"/><Relationship Id="rId4" Type="http://schemas.openxmlformats.org/officeDocument/2006/relationships/image" Target="../media/image9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g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4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7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7" Type="http://schemas.openxmlformats.org/officeDocument/2006/relationships/image" Target="../media/image105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4.png"/><Relationship Id="rId5" Type="http://schemas.openxmlformats.org/officeDocument/2006/relationships/image" Target="../media/image103.png"/><Relationship Id="rId4" Type="http://schemas.openxmlformats.org/officeDocument/2006/relationships/image" Target="../media/image30.jp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9.png"/><Relationship Id="rId4" Type="http://schemas.openxmlformats.org/officeDocument/2006/relationships/image" Target="../media/image108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1.jpg"/><Relationship Id="rId4" Type="http://schemas.openxmlformats.org/officeDocument/2006/relationships/image" Target="../media/image120.jp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8.png"/><Relationship Id="rId5" Type="http://schemas.openxmlformats.org/officeDocument/2006/relationships/image" Target="../media/image127.png"/><Relationship Id="rId4" Type="http://schemas.openxmlformats.org/officeDocument/2006/relationships/image" Target="../media/image126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png"/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png"/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png"/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png"/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8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image" Target="../media/image1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3.png"/><Relationship Id="rId5" Type="http://schemas.openxmlformats.org/officeDocument/2006/relationships/image" Target="../media/image142.png"/><Relationship Id="rId4" Type="http://schemas.openxmlformats.org/officeDocument/2006/relationships/image" Target="../media/image141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8310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5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350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6357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888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0569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826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710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2223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541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788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447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8078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441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685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498143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4437" y="2357437"/>
            <a:ext cx="2143125" cy="214312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78284"/>
            <a:ext cx="12192000" cy="557971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773838" y="1674673"/>
            <a:ext cx="541816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Платформа Edmodo відноситься до класу хмарних сервісів. </a:t>
            </a: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</a:rPr>
              <a:t>Під час реєстрації педагог надає досить детальну інформацію про навчальний заклад, де він працює, його географічне розташування, предмет / дисципліну, що викладається, та вік учнів, з якими він планує працювати</a:t>
            </a:r>
            <a:r>
              <a:rPr lang="uk-UA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773837" y="6060586"/>
            <a:ext cx="54181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uk-UA" sz="20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 налаштуваннях обирається </a:t>
            </a:r>
            <a:r>
              <a:rPr lang="uk-UA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потрібна мова.</a:t>
            </a:r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66107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2425" r="39104" b="6223"/>
          <a:stretch/>
        </p:blipFill>
        <p:spPr>
          <a:xfrm>
            <a:off x="95533" y="95535"/>
            <a:ext cx="6086903" cy="662109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28" name="Picture 4" descr="http://newtonew.com:81/uploads/ckeditor/dscn029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6333" y="4109558"/>
            <a:ext cx="3426562" cy="256992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Результат пошуку зображень за запитом додаток едмодо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62"/>
          <a:stretch/>
        </p:blipFill>
        <p:spPr bwMode="auto">
          <a:xfrm>
            <a:off x="4777555" y="647047"/>
            <a:ext cx="1944118" cy="314318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616572" y="5335346"/>
            <a:ext cx="440986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hlinkClick r:id="rId5"/>
              </a:rPr>
              <a:t>https://www.youtube.com/watch?v=jyeGGMuPfXs</a:t>
            </a:r>
            <a:endParaRPr lang="ru-RU" sz="1600" dirty="0"/>
          </a:p>
        </p:txBody>
      </p:sp>
      <p:sp>
        <p:nvSpPr>
          <p:cNvPr id="4" name="TextBox 3"/>
          <p:cNvSpPr txBox="1"/>
          <p:nvPr/>
        </p:nvSpPr>
        <p:spPr>
          <a:xfrm>
            <a:off x="8050301" y="4812126"/>
            <a:ext cx="31389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Bookman Old Style" panose="02050604050505020204" pitchFamily="18" charset="0"/>
              </a:rPr>
              <a:t>В</a:t>
            </a:r>
            <a:r>
              <a:rPr lang="uk-UA" sz="2400" b="1" dirty="0" smtClean="0">
                <a:latin typeface="Bookman Old Style" panose="02050604050505020204" pitchFamily="18" charset="0"/>
              </a:rPr>
              <a:t>ідео-інструкція:</a:t>
            </a:r>
            <a:endParaRPr lang="ru-RU" sz="2400" b="1" dirty="0">
              <a:latin typeface="Bookman Old Style" panose="020506040505050202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165" t="82552"/>
          <a:stretch/>
        </p:blipFill>
        <p:spPr>
          <a:xfrm>
            <a:off x="7847462" y="5663820"/>
            <a:ext cx="4344537" cy="119417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721673" y="554461"/>
            <a:ext cx="5058238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215" algn="r">
              <a:spcAft>
                <a:spcPts val="0"/>
              </a:spcAft>
            </a:pPr>
            <a:r>
              <a:rPr lang="uk-UA" sz="2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Платформа доступна в мобільному додатку, який  можна закачати через </a:t>
            </a:r>
            <a:r>
              <a:rPr lang="en-US" sz="2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Google Play</a:t>
            </a:r>
            <a:r>
              <a:rPr lang="ru-RU" sz="2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uk-UA" sz="2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початку вам потрібно її знайти в інтернеті та виконати всі кроки, які запропонує  Едмодо. Також можна переглянути відео-ролик </a:t>
            </a:r>
            <a:r>
              <a:rPr lang="uk-UA" sz="2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який </a:t>
            </a:r>
            <a:r>
              <a:rPr lang="uk-UA" sz="2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покроково  розкриває усі потрібні дії для реєстрації </a:t>
            </a:r>
            <a:r>
              <a:rPr lang="uk-UA" sz="2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</a:t>
            </a:r>
          </a:p>
          <a:p>
            <a:pPr indent="450215" algn="r">
              <a:spcAft>
                <a:spcPts val="0"/>
              </a:spcAft>
            </a:pPr>
            <a:r>
              <a:rPr lang="uk-UA" sz="2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роботи на платформі.</a:t>
            </a:r>
            <a:endParaRPr lang="ru-RU" sz="2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7719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03" r="30041"/>
          <a:stretch/>
        </p:blipFill>
        <p:spPr>
          <a:xfrm>
            <a:off x="8683890" y="261257"/>
            <a:ext cx="1245893" cy="290039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318438" y="3025673"/>
            <a:ext cx="3672671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215" algn="r">
              <a:spcAft>
                <a:spcPts val="0"/>
              </a:spcAft>
            </a:pPr>
            <a:r>
              <a:rPr lang="uk-UA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офіційному сайті є </a:t>
            </a:r>
            <a:r>
              <a:rPr lang="uk-UA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інструкції-вкладки </a:t>
            </a:r>
            <a:r>
              <a:rPr lang="uk-UA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допомогу починаючому викладачу в яких детально </a:t>
            </a:r>
            <a:r>
              <a:rPr lang="uk-UA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розписано </a:t>
            </a:r>
            <a:r>
              <a:rPr lang="uk-UA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функціональність та опції даного сервісу.</a:t>
            </a:r>
            <a:endParaRPr lang="ru-RU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4183" y="261256"/>
            <a:ext cx="1816926" cy="181692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/>
          <a:srcRect l="21864" t="15350" r="23093" b="9811"/>
          <a:stretch/>
        </p:blipFill>
        <p:spPr>
          <a:xfrm>
            <a:off x="278969" y="261256"/>
            <a:ext cx="8246423" cy="630384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577276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12839" t="18516" r="17118" b="15689"/>
          <a:stretch/>
        </p:blipFill>
        <p:spPr>
          <a:xfrm>
            <a:off x="0" y="263472"/>
            <a:ext cx="12090384" cy="6385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253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91733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24" t="61695" r="2754" b="2825"/>
          <a:stretch/>
        </p:blipFill>
        <p:spPr>
          <a:xfrm>
            <a:off x="8779068" y="4719018"/>
            <a:ext cx="3149354" cy="170695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7627" t="13768" r="33645" b="5515"/>
          <a:stretch/>
        </p:blipFill>
        <p:spPr>
          <a:xfrm>
            <a:off x="232475" y="232476"/>
            <a:ext cx="8175570" cy="631748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/>
          <a:srcRect l="28093" t="17159" r="28051" b="28351"/>
          <a:stretch/>
        </p:blipFill>
        <p:spPr>
          <a:xfrm>
            <a:off x="6581505" y="743919"/>
            <a:ext cx="5346917" cy="3735092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8" name="Прямая со стрелкой 7"/>
          <p:cNvCxnSpPr/>
          <p:nvPr/>
        </p:nvCxnSpPr>
        <p:spPr>
          <a:xfrm flipV="1">
            <a:off x="6044339" y="4262034"/>
            <a:ext cx="1100380" cy="1518834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04588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b="5451"/>
          <a:stretch/>
        </p:blipFill>
        <p:spPr>
          <a:xfrm>
            <a:off x="-1" y="0"/>
            <a:ext cx="12194978" cy="68580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/>
          <a:srcRect r="31270" b="5251"/>
          <a:stretch/>
        </p:blipFill>
        <p:spPr>
          <a:xfrm>
            <a:off x="7951305" y="351554"/>
            <a:ext cx="4240695" cy="346981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3843949" y="5199139"/>
            <a:ext cx="4833158" cy="14773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ru-RU" sz="2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cs typeface="Times New Roman" panose="02020603050405020304" pitchFamily="18" charset="0"/>
              </a:rPr>
              <a:t>Кожному зареєстрованому учню був присвоєний персональний логін та пароль, за яким вони долучалися саме до своєї </a:t>
            </a:r>
            <a:r>
              <a:rPr lang="ru-RU" sz="2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cs typeface="Times New Roman" panose="02020603050405020304" pitchFamily="18" charset="0"/>
              </a:rPr>
              <a:t>групи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56" t="42122" r="2586" b="6661"/>
          <a:stretch/>
        </p:blipFill>
        <p:spPr>
          <a:xfrm>
            <a:off x="108365" y="4726983"/>
            <a:ext cx="3394063" cy="194948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101444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901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195" r="1356"/>
          <a:stretch/>
        </p:blipFill>
        <p:spPr>
          <a:xfrm>
            <a:off x="9763004" y="0"/>
            <a:ext cx="2371241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261315" y="3078631"/>
            <a:ext cx="4687309" cy="3779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cs typeface="Times New Roman" panose="02020603050405020304" pitchFamily="18" charset="0"/>
              </a:rPr>
              <a:t>На електронні адреси учнів, які були вказані при реєстрації, автоматично висилаються повідомлення про оновлення на сайті (наприклад, нові завдання, вправи чи повідомлення).</a:t>
            </a:r>
            <a:endParaRPr lang="ru-RU" sz="26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l="27204" t="18968" r="30466" b="5289"/>
          <a:stretch/>
        </p:blipFill>
        <p:spPr>
          <a:xfrm>
            <a:off x="129813" y="344837"/>
            <a:ext cx="6131502" cy="616832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l="15635" t="22812" r="24110" b="5289"/>
          <a:stretch/>
        </p:blipFill>
        <p:spPr>
          <a:xfrm>
            <a:off x="5492692" y="263471"/>
            <a:ext cx="4115329" cy="276091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011102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27457" t="25524" r="31483" b="5967"/>
          <a:stretch/>
        </p:blipFill>
        <p:spPr>
          <a:xfrm>
            <a:off x="107634" y="154983"/>
            <a:ext cx="5005952" cy="469598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l="33941" t="16254" r="37712" b="5064"/>
          <a:stretch/>
        </p:blipFill>
        <p:spPr>
          <a:xfrm>
            <a:off x="7795648" y="154983"/>
            <a:ext cx="4216156" cy="657947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/>
          <a:srcRect l="29746" t="21003" r="33009" b="15463"/>
          <a:stretch/>
        </p:blipFill>
        <p:spPr>
          <a:xfrm>
            <a:off x="3040533" y="2379429"/>
            <a:ext cx="4541005" cy="435502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29" t="9266" r="55000" b="8248"/>
          <a:stretch/>
        </p:blipFill>
        <p:spPr>
          <a:xfrm>
            <a:off x="5632252" y="283064"/>
            <a:ext cx="1644730" cy="196828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70" t="33221" r="18263" b="8700"/>
          <a:stretch/>
        </p:blipFill>
        <p:spPr>
          <a:xfrm>
            <a:off x="107634" y="5272416"/>
            <a:ext cx="2867185" cy="1462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2877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2"/>
          <a:stretch/>
        </p:blipFill>
        <p:spPr>
          <a:xfrm>
            <a:off x="149901" y="0"/>
            <a:ext cx="119771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397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t="26636" b="13434"/>
          <a:stretch/>
        </p:blipFill>
        <p:spPr>
          <a:xfrm>
            <a:off x="0" y="3564610"/>
            <a:ext cx="9215244" cy="329171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986862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5698"/>
          <a:stretch/>
        </p:blipFill>
        <p:spPr>
          <a:xfrm>
            <a:off x="0" y="1674"/>
            <a:ext cx="12192000" cy="6856326"/>
          </a:xfrm>
          <a:prstGeom prst="rect">
            <a:avLst/>
          </a:prstGeom>
        </p:spPr>
      </p:pic>
      <p:sp>
        <p:nvSpPr>
          <p:cNvPr id="3" name="Двойные круглые скобки 2"/>
          <p:cNvSpPr/>
          <p:nvPr/>
        </p:nvSpPr>
        <p:spPr>
          <a:xfrm>
            <a:off x="919027" y="2544786"/>
            <a:ext cx="1038386" cy="2123268"/>
          </a:xfrm>
          <a:prstGeom prst="bracketPair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8162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400"/>
          <a:stretch/>
        </p:blipFill>
        <p:spPr>
          <a:xfrm>
            <a:off x="653551" y="2442374"/>
            <a:ext cx="4154904" cy="441562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26071" t="23647" r="30625" b="43260"/>
          <a:stretch/>
        </p:blipFill>
        <p:spPr>
          <a:xfrm>
            <a:off x="141512" y="272716"/>
            <a:ext cx="5178983" cy="2310063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/>
          <a:srcRect l="25111" r="20713" b="6885"/>
          <a:stretch/>
        </p:blipFill>
        <p:spPr>
          <a:xfrm>
            <a:off x="5519057" y="97970"/>
            <a:ext cx="6605010" cy="6627728"/>
          </a:xfrm>
          <a:prstGeom prst="rect">
            <a:avLst/>
          </a:prstGeom>
          <a:ln>
            <a:solidFill>
              <a:srgbClr val="002060"/>
            </a:solidFill>
          </a:ln>
        </p:spPr>
      </p:pic>
      <p:cxnSp>
        <p:nvCxnSpPr>
          <p:cNvPr id="6" name="Прямая со стрелкой 5"/>
          <p:cNvCxnSpPr/>
          <p:nvPr/>
        </p:nvCxnSpPr>
        <p:spPr>
          <a:xfrm>
            <a:off x="4574823" y="1799632"/>
            <a:ext cx="1424924" cy="494389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9928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78" r="12900"/>
          <a:stretch/>
        </p:blipFill>
        <p:spPr bwMode="auto">
          <a:xfrm>
            <a:off x="5342081" y="1583525"/>
            <a:ext cx="6645846" cy="516895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2080" y="120538"/>
            <a:ext cx="1334189" cy="133418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59" t="7071" r="23409" b="68687"/>
          <a:stretch/>
        </p:blipFill>
        <p:spPr>
          <a:xfrm>
            <a:off x="6967822" y="213806"/>
            <a:ext cx="3588328" cy="124092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6" t="6666" r="54773" b="6666"/>
          <a:stretch/>
        </p:blipFill>
        <p:spPr>
          <a:xfrm>
            <a:off x="10814809" y="120538"/>
            <a:ext cx="1072391" cy="133737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7"/>
          <a:srcRect l="26194" t="12519" r="30373" b="5053"/>
          <a:stretch/>
        </p:blipFill>
        <p:spPr>
          <a:xfrm>
            <a:off x="176079" y="586854"/>
            <a:ext cx="5036672" cy="5650173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14" name="Прямая со стрелкой 13"/>
          <p:cNvCxnSpPr/>
          <p:nvPr/>
        </p:nvCxnSpPr>
        <p:spPr>
          <a:xfrm flipV="1">
            <a:off x="4221937" y="4783127"/>
            <a:ext cx="1787237" cy="858981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9678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28750" t="39466" r="32679" b="38301"/>
          <a:stretch/>
        </p:blipFill>
        <p:spPr>
          <a:xfrm>
            <a:off x="188686" y="130627"/>
            <a:ext cx="6415314" cy="210457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93654300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429" r="69196"/>
          <a:stretch/>
        </p:blipFill>
        <p:spPr>
          <a:xfrm>
            <a:off x="2731431" y="4401519"/>
            <a:ext cx="3366873" cy="237145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26440" t="13089" r="23602"/>
          <a:stretch/>
        </p:blipFill>
        <p:spPr>
          <a:xfrm>
            <a:off x="5951347" y="263472"/>
            <a:ext cx="6090835" cy="595742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/>
          <a:srcRect l="26313" t="28690" r="30593" b="14107"/>
          <a:stretch/>
        </p:blipFill>
        <p:spPr>
          <a:xfrm>
            <a:off x="185978" y="263472"/>
            <a:ext cx="5544658" cy="4138047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6" name="Прямая со стрелкой 5"/>
          <p:cNvCxnSpPr/>
          <p:nvPr/>
        </p:nvCxnSpPr>
        <p:spPr>
          <a:xfrm>
            <a:off x="4849100" y="1193370"/>
            <a:ext cx="1983783" cy="604434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185978" y="4679304"/>
            <a:ext cx="292558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latin typeface="Bookman Old Style" panose="02050604050505020204" pitchFamily="18" charset="0"/>
                <a:ea typeface="Calibri" panose="020F0502020204030204" pitchFamily="34" charset="0"/>
              </a:rPr>
              <a:t>Вільно </a:t>
            </a:r>
            <a:r>
              <a:rPr lang="uk-UA" sz="2800" dirty="0">
                <a:latin typeface="Bookman Old Style" panose="02050604050505020204" pitchFamily="18" charset="0"/>
                <a:ea typeface="Calibri" panose="020F0502020204030204" pitchFamily="34" charset="0"/>
              </a:rPr>
              <a:t>відкриваються в режимі онлайн.</a:t>
            </a:r>
            <a:endParaRPr lang="ru-RU" sz="2800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7511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28452" t="25173" r="32738" b="13633"/>
          <a:stretch/>
        </p:blipFill>
        <p:spPr>
          <a:xfrm>
            <a:off x="348343" y="290286"/>
            <a:ext cx="7228114" cy="640774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26440" t="21004" r="31102" b="6645"/>
          <a:stretch/>
        </p:blipFill>
        <p:spPr>
          <a:xfrm>
            <a:off x="6783090" y="960895"/>
            <a:ext cx="5176435" cy="495945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522514" y="1393371"/>
            <a:ext cx="2772229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uk-UA" sz="1400" dirty="0" smtClean="0">
                <a:latin typeface="Bookman Old Style" panose="02050604050505020204" pitchFamily="18" charset="0"/>
              </a:rPr>
              <a:t>Вибір малярного валику.</a:t>
            </a:r>
            <a:endParaRPr lang="ru-RU" sz="1400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9188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1358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999" b="74524"/>
          <a:stretch/>
        </p:blipFill>
        <p:spPr>
          <a:xfrm>
            <a:off x="87221" y="184764"/>
            <a:ext cx="2890156" cy="138056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18" r="5569"/>
          <a:stretch/>
        </p:blipFill>
        <p:spPr>
          <a:xfrm>
            <a:off x="8825345" y="0"/>
            <a:ext cx="3366655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543330" y="1195997"/>
            <a:ext cx="75941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l="636" t="13315" r="22076" b="6872"/>
          <a:stretch/>
        </p:blipFill>
        <p:spPr>
          <a:xfrm>
            <a:off x="158388" y="1743559"/>
            <a:ext cx="8524067" cy="494900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/>
          <a:srcRect l="26568" t="37282" r="30339" b="29934"/>
          <a:stretch/>
        </p:blipFill>
        <p:spPr>
          <a:xfrm>
            <a:off x="3048822" y="257035"/>
            <a:ext cx="5253925" cy="224725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017390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808" t="14137" r="21769" b="6441"/>
          <a:stretch/>
        </p:blipFill>
        <p:spPr>
          <a:xfrm>
            <a:off x="295421" y="668213"/>
            <a:ext cx="9439421" cy="544419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t="27681" r="75423" b="6236"/>
          <a:stretch/>
        </p:blipFill>
        <p:spPr>
          <a:xfrm>
            <a:off x="7775416" y="154743"/>
            <a:ext cx="4280596" cy="647113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677698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28635" t="32026" r="33057" b="9485"/>
          <a:stretch/>
        </p:blipFill>
        <p:spPr>
          <a:xfrm>
            <a:off x="7104184" y="1645921"/>
            <a:ext cx="4670474" cy="4009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564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/>
          <a:srcRect l="28615" t="29118" r="33423" b="18138"/>
          <a:stretch/>
        </p:blipFill>
        <p:spPr>
          <a:xfrm>
            <a:off x="6133515" y="188459"/>
            <a:ext cx="5205046" cy="406594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l="28846" t="26655" r="33423" b="20396"/>
          <a:stretch/>
        </p:blipFill>
        <p:spPr>
          <a:xfrm>
            <a:off x="604911" y="188459"/>
            <a:ext cx="5148776" cy="406233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3020"/>
            <a:ext cx="2381250" cy="238125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/>
          <a:srcRect l="28500" t="27271" r="32846" b="20806"/>
          <a:stretch/>
        </p:blipFill>
        <p:spPr>
          <a:xfrm>
            <a:off x="7238199" y="3044468"/>
            <a:ext cx="4793017" cy="361980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/>
          <a:srcRect l="28571" t="24750" r="33095" b="23373"/>
          <a:stretch/>
        </p:blipFill>
        <p:spPr>
          <a:xfrm>
            <a:off x="2381250" y="3038517"/>
            <a:ext cx="4765275" cy="362575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874762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25952" t="25626" r="31287" b="14644"/>
          <a:stretch/>
        </p:blipFill>
        <p:spPr>
          <a:xfrm>
            <a:off x="191069" y="583441"/>
            <a:ext cx="7246688" cy="5691117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464329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b="5053"/>
          <a:stretch/>
        </p:blipFill>
        <p:spPr>
          <a:xfrm>
            <a:off x="0" y="1673"/>
            <a:ext cx="12192000" cy="685632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28274" t="32266" r="32797" b="18186"/>
          <a:stretch/>
        </p:blipFill>
        <p:spPr>
          <a:xfrm>
            <a:off x="7133740" y="442072"/>
            <a:ext cx="4746172" cy="3396342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5" name="Прямая со стрелкой 4"/>
          <p:cNvCxnSpPr/>
          <p:nvPr/>
        </p:nvCxnSpPr>
        <p:spPr>
          <a:xfrm flipH="1">
            <a:off x="6353566" y="3596027"/>
            <a:ext cx="936171" cy="587829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0" y="0"/>
            <a:ext cx="2688608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uk-UA" sz="3600" b="1" dirty="0" smtClean="0">
                <a:ln/>
                <a:solidFill>
                  <a:srgbClr val="FF0000"/>
                </a:solidFill>
                <a:latin typeface="Bookman Old Style" panose="02050604050505020204" pitchFamily="18" charset="0"/>
              </a:rPr>
              <a:t>НОВИНИ</a:t>
            </a:r>
            <a:endParaRPr lang="ru-RU" sz="3600" b="1" dirty="0">
              <a:ln/>
              <a:solidFill>
                <a:srgbClr val="FF0000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0731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58" t="-199" r="37761" b="199"/>
          <a:stretch/>
        </p:blipFill>
        <p:spPr>
          <a:xfrm>
            <a:off x="0" y="0"/>
            <a:ext cx="4926842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93"/>
          <a:stretch/>
        </p:blipFill>
        <p:spPr>
          <a:xfrm>
            <a:off x="4995080" y="0"/>
            <a:ext cx="719691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109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492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09" r="10796"/>
          <a:stretch/>
        </p:blipFill>
        <p:spPr>
          <a:xfrm>
            <a:off x="8434316" y="0"/>
            <a:ext cx="3757684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7" r="6219"/>
          <a:stretch/>
        </p:blipFill>
        <p:spPr>
          <a:xfrm>
            <a:off x="1" y="0"/>
            <a:ext cx="832513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4801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544" y="103908"/>
            <a:ext cx="8839201" cy="662940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34" t="8649" r="14865" b="25946"/>
          <a:stretch/>
        </p:blipFill>
        <p:spPr>
          <a:xfrm>
            <a:off x="9389661" y="204716"/>
            <a:ext cx="2524835" cy="165137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35" t="19900" r="6517" b="20199"/>
          <a:stretch/>
        </p:blipFill>
        <p:spPr>
          <a:xfrm>
            <a:off x="9358008" y="2329638"/>
            <a:ext cx="2525337" cy="161043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38" t="12936" r="15621" b="13632"/>
          <a:stretch/>
        </p:blipFill>
        <p:spPr>
          <a:xfrm>
            <a:off x="9358008" y="4413619"/>
            <a:ext cx="2511189" cy="223284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30773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868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88" r="3762"/>
          <a:stretch/>
        </p:blipFill>
        <p:spPr>
          <a:xfrm>
            <a:off x="152400" y="110836"/>
            <a:ext cx="6359237" cy="662880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4" r="19205" b="51111"/>
          <a:stretch/>
        </p:blipFill>
        <p:spPr>
          <a:xfrm>
            <a:off x="6696667" y="110836"/>
            <a:ext cx="5356787" cy="188421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95" t="22825"/>
          <a:stretch/>
        </p:blipFill>
        <p:spPr>
          <a:xfrm>
            <a:off x="6961076" y="2270391"/>
            <a:ext cx="5092378" cy="4469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319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211209" cy="35074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26193" t="28646" r="30486" b="10031"/>
          <a:stretch/>
        </p:blipFill>
        <p:spPr>
          <a:xfrm>
            <a:off x="6237781" y="2019868"/>
            <a:ext cx="5796135" cy="470847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/>
          <a:srcRect l="26082" t="23867" r="30373" b="13615"/>
          <a:stretch/>
        </p:blipFill>
        <p:spPr>
          <a:xfrm>
            <a:off x="227376" y="2019868"/>
            <a:ext cx="5833114" cy="470847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97816645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341"/>
          <a:stretch/>
        </p:blipFill>
        <p:spPr>
          <a:xfrm>
            <a:off x="8786365" y="0"/>
            <a:ext cx="3006436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26194" t="19886" r="30597" b="13813"/>
          <a:stretch/>
        </p:blipFill>
        <p:spPr>
          <a:xfrm>
            <a:off x="423081" y="232401"/>
            <a:ext cx="7410734" cy="639319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337081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4952"/>
          <a:stretch/>
        </p:blipFill>
        <p:spPr>
          <a:xfrm>
            <a:off x="0" y="1673"/>
            <a:ext cx="12192000" cy="6856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092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l="28527" t="30467" r="32634" b="18080"/>
          <a:stretch/>
        </p:blipFill>
        <p:spPr>
          <a:xfrm>
            <a:off x="358092" y="201478"/>
            <a:ext cx="5002188" cy="372576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5355" y="430346"/>
            <a:ext cx="1005927" cy="207282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66" r="26716"/>
          <a:stretch/>
        </p:blipFill>
        <p:spPr>
          <a:xfrm>
            <a:off x="135459" y="4452770"/>
            <a:ext cx="1007390" cy="207201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/>
          <a:srcRect l="28214" t="28561" r="32381" b="20197"/>
          <a:stretch/>
        </p:blipFill>
        <p:spPr>
          <a:xfrm>
            <a:off x="1347924" y="2898976"/>
            <a:ext cx="5150049" cy="376529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/>
          <a:srcRect l="28527" t="28561" r="32902" b="19509"/>
          <a:stretch/>
        </p:blipFill>
        <p:spPr>
          <a:xfrm>
            <a:off x="6776357" y="201478"/>
            <a:ext cx="5078185" cy="384390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7"/>
          <a:srcRect l="28453" t="33855" r="33095" b="15962"/>
          <a:stretch/>
        </p:blipFill>
        <p:spPr>
          <a:xfrm>
            <a:off x="6571282" y="2898976"/>
            <a:ext cx="5131604" cy="376529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572280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727" t="1" r="2424" b="48819"/>
          <a:stretch/>
        </p:blipFill>
        <p:spPr>
          <a:xfrm>
            <a:off x="522788" y="3755572"/>
            <a:ext cx="1730555" cy="295701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714"/>
          <a:stretch/>
        </p:blipFill>
        <p:spPr>
          <a:xfrm>
            <a:off x="0" y="0"/>
            <a:ext cx="12192000" cy="303711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/>
          <a:srcRect l="28482" t="40154" r="32411" b="7678"/>
          <a:stretch/>
        </p:blipFill>
        <p:spPr>
          <a:xfrm>
            <a:off x="130628" y="179615"/>
            <a:ext cx="4767944" cy="357595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/>
          <a:srcRect l="28482" t="35628" r="32812" b="14824"/>
          <a:stretch/>
        </p:blipFill>
        <p:spPr>
          <a:xfrm>
            <a:off x="2669721" y="3200400"/>
            <a:ext cx="4718958" cy="339634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73" r="39732" b="51428"/>
          <a:stretch/>
        </p:blipFill>
        <p:spPr>
          <a:xfrm>
            <a:off x="5437414" y="0"/>
            <a:ext cx="1483979" cy="293914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805057" y="3200400"/>
            <a:ext cx="4016829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uk-UA" sz="3000" dirty="0" smtClean="0">
                <a:latin typeface="Bookman Old Style" panose="02050604050505020204" pitchFamily="18" charset="0"/>
              </a:rPr>
              <a:t>Едмодо дає можливість оперативно розміщувати та розповсюджувати профорієнтаційні листівки.</a:t>
            </a:r>
            <a:endParaRPr lang="ru-RU" sz="3000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4306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390450" y="5740372"/>
            <a:ext cx="75321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Bookman Old Style" panose="02050604050505020204" pitchFamily="18" charset="0"/>
              </a:rPr>
              <a:t>Кожен учень </a:t>
            </a:r>
            <a:r>
              <a:rPr lang="ru-RU" sz="2400" dirty="0" smtClean="0">
                <a:latin typeface="Bookman Old Style" panose="02050604050505020204" pitchFamily="18" charset="0"/>
              </a:rPr>
              <a:t>має </a:t>
            </a:r>
            <a:r>
              <a:rPr lang="ru-RU" sz="2400" dirty="0">
                <a:latin typeface="Bookman Old Style" panose="02050604050505020204" pitchFamily="18" charset="0"/>
              </a:rPr>
              <a:t>персональний кабінет, в якому видно всі його досягнення та успіхи.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15491" t="12998" r="17010" b="10774"/>
          <a:stretch/>
        </p:blipFill>
        <p:spPr>
          <a:xfrm>
            <a:off x="4202059" y="432183"/>
            <a:ext cx="7908958" cy="502155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268106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062"/>
          <a:stretch/>
        </p:blipFill>
        <p:spPr>
          <a:xfrm>
            <a:off x="9029700" y="0"/>
            <a:ext cx="31623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t="13515" r="46045" b="5650"/>
          <a:stretch/>
        </p:blipFill>
        <p:spPr>
          <a:xfrm>
            <a:off x="545911" y="169931"/>
            <a:ext cx="7738280" cy="651813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439229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t="13516" r="30037" b="9138"/>
          <a:stretch/>
        </p:blipFill>
        <p:spPr>
          <a:xfrm>
            <a:off x="805217" y="122081"/>
            <a:ext cx="10645253" cy="661676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171636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t="25629" r="46577" b="7056"/>
          <a:stretch/>
        </p:blipFill>
        <p:spPr>
          <a:xfrm>
            <a:off x="237374" y="2704828"/>
            <a:ext cx="5561324" cy="393977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74" t="27381" r="17098" b="37857"/>
          <a:stretch/>
        </p:blipFill>
        <p:spPr>
          <a:xfrm>
            <a:off x="237374" y="182523"/>
            <a:ext cx="4971440" cy="150507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37374" y="1761489"/>
            <a:ext cx="52163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Bookman Old Style" panose="02050604050505020204" pitchFamily="18" charset="0"/>
              </a:rPr>
              <a:t>Як викладач ви маєте чудову можливість дистанційно нагороджувати </a:t>
            </a:r>
            <a:r>
              <a:rPr lang="ru-RU" dirty="0" smtClean="0">
                <a:latin typeface="Bookman Old Style" panose="02050604050505020204" pitchFamily="18" charset="0"/>
              </a:rPr>
              <a:t>учнів, присвоюючи </a:t>
            </a:r>
            <a:r>
              <a:rPr lang="ru-RU" dirty="0">
                <a:latin typeface="Bookman Old Style" panose="02050604050505020204" pitchFamily="18" charset="0"/>
              </a:rPr>
              <a:t>їм той чи інший значок.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t="14300" r="56513" b="7876"/>
          <a:stretch/>
        </p:blipFill>
        <p:spPr>
          <a:xfrm>
            <a:off x="5617594" y="166511"/>
            <a:ext cx="6438417" cy="647808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682203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355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37" b="80238"/>
          <a:stretch/>
        </p:blipFill>
        <p:spPr>
          <a:xfrm>
            <a:off x="261257" y="53851"/>
            <a:ext cx="5029200" cy="126876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22903" t="9982" r="35847" b="12839"/>
          <a:stretch/>
        </p:blipFill>
        <p:spPr>
          <a:xfrm>
            <a:off x="261257" y="1322615"/>
            <a:ext cx="5029200" cy="529045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8558" y="195943"/>
            <a:ext cx="3122280" cy="641712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1635" y="195943"/>
            <a:ext cx="3122280" cy="641712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106614" y="365067"/>
            <a:ext cx="295961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НЕДОЛІКИ</a:t>
            </a:r>
            <a:endParaRPr 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4477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52" t="24762"/>
          <a:stretch/>
        </p:blipFill>
        <p:spPr>
          <a:xfrm>
            <a:off x="8423831" y="3261946"/>
            <a:ext cx="3683300" cy="359605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693834" y="288912"/>
            <a:ext cx="314329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000000"/>
                </a:solidFill>
                <a:latin typeface="Bookman Old Style" panose="02050604050505020204" pitchFamily="18" charset="0"/>
              </a:rPr>
              <a:t>В поодиноких </a:t>
            </a:r>
            <a:r>
              <a:rPr lang="ru-RU" sz="2400" dirty="0">
                <a:solidFill>
                  <a:srgbClr val="000000"/>
                </a:solidFill>
                <a:latin typeface="Bookman Old Style" panose="02050604050505020204" pitchFamily="18" charset="0"/>
              </a:rPr>
              <a:t>випадках - не відкриваються документи Word саме на телефоні.</a:t>
            </a:r>
            <a:endParaRPr lang="ru-RU" sz="2400" dirty="0">
              <a:latin typeface="Bookman Old Style" panose="02050604050505020204" pitchFamily="18" charset="0"/>
              <a:cs typeface="Segoe UI Semilight" panose="020B0402040204020203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28039" t="33428" r="32846" b="11571"/>
          <a:stretch/>
        </p:blipFill>
        <p:spPr>
          <a:xfrm>
            <a:off x="225081" y="267286"/>
            <a:ext cx="8114333" cy="641486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263883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6028" t="13316" r="40984" b="31053"/>
          <a:stretch/>
        </p:blipFill>
        <p:spPr>
          <a:xfrm>
            <a:off x="163286" y="179614"/>
            <a:ext cx="8049985" cy="475161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7501" t="12840" r="41071" b="35231"/>
          <a:stretch/>
        </p:blipFill>
        <p:spPr>
          <a:xfrm>
            <a:off x="5225143" y="2837835"/>
            <a:ext cx="6792685" cy="385626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l="8169" t="28323" r="65580" b="17842"/>
          <a:stretch/>
        </p:blipFill>
        <p:spPr>
          <a:xfrm>
            <a:off x="8482692" y="179614"/>
            <a:ext cx="3200401" cy="369025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/>
          <a:srcRect l="8839" t="28084" r="40402" b="19270"/>
          <a:stretch/>
        </p:blipFill>
        <p:spPr>
          <a:xfrm>
            <a:off x="1257300" y="4537499"/>
            <a:ext cx="3698422" cy="215660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580" t="-1905" r="38928" b="2383"/>
          <a:stretch/>
        </p:blipFill>
        <p:spPr>
          <a:xfrm>
            <a:off x="310243" y="4931229"/>
            <a:ext cx="677636" cy="1851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165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b="5053"/>
          <a:stretch/>
        </p:blipFill>
        <p:spPr>
          <a:xfrm>
            <a:off x="126609" y="142350"/>
            <a:ext cx="11893941" cy="656015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118774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8749" r="32813"/>
          <a:stretch/>
        </p:blipFill>
        <p:spPr>
          <a:xfrm>
            <a:off x="6553200" y="3347"/>
            <a:ext cx="4800600" cy="685465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28438" r="32031"/>
          <a:stretch/>
        </p:blipFill>
        <p:spPr>
          <a:xfrm>
            <a:off x="781050" y="0"/>
            <a:ext cx="4819650" cy="685465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303456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508"/>
          <a:stretch/>
        </p:blipFill>
        <p:spPr>
          <a:xfrm>
            <a:off x="0" y="0"/>
            <a:ext cx="5424407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8423" t="14341" r="38846" b="18549"/>
          <a:stretch/>
        </p:blipFill>
        <p:spPr>
          <a:xfrm>
            <a:off x="5570807" y="323557"/>
            <a:ext cx="6428935" cy="460013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5697415" y="5162843"/>
            <a:ext cx="630232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>
                <a:latin typeface="Bookman Old Style" panose="02050604050505020204" pitchFamily="18" charset="0"/>
                <a:ea typeface="Calibri" panose="020F0502020204030204" pitchFamily="34" charset="0"/>
              </a:rPr>
              <a:t>Великий плюс хмарного сервісу – він автоматично підключає ваш </a:t>
            </a:r>
            <a:r>
              <a:rPr lang="en-US" sz="2400" dirty="0">
                <a:latin typeface="Bookman Old Style" panose="02050604050505020204" pitchFamily="18" charset="0"/>
                <a:ea typeface="Calibri" panose="020F0502020204030204" pitchFamily="34" charset="0"/>
              </a:rPr>
              <a:t>Google</a:t>
            </a:r>
            <a:r>
              <a:rPr lang="uk-UA" sz="2400" dirty="0">
                <a:latin typeface="Bookman Old Style" panose="02050604050505020204" pitchFamily="18" charset="0"/>
                <a:ea typeface="Calibri" panose="020F0502020204030204" pitchFamily="34" charset="0"/>
              </a:rPr>
              <a:t> диск до своєї сторінки.</a:t>
            </a:r>
            <a:endParaRPr lang="ru-RU" sz="2400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7156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678" t="16723" b="5536"/>
          <a:stretch/>
        </p:blipFill>
        <p:spPr>
          <a:xfrm>
            <a:off x="8617058" y="0"/>
            <a:ext cx="3574942" cy="533141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544082" y="5432946"/>
            <a:ext cx="36479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Bookman Old Style" panose="02050604050505020204" pitchFamily="18" charset="0"/>
              </a:rPr>
              <a:t>Як приємний бонус платформа пропонує безкоштовний доступ до </a:t>
            </a:r>
            <a:r>
              <a:rPr lang="en-US" dirty="0" smtClean="0">
                <a:latin typeface="Bookman Old Style" panose="02050604050505020204" pitchFamily="18" charset="0"/>
              </a:rPr>
              <a:t>Microsoft Office</a:t>
            </a:r>
            <a:r>
              <a:rPr lang="ru-RU" dirty="0" smtClean="0">
                <a:latin typeface="Bookman Old Style" panose="02050604050505020204" pitchFamily="18" charset="0"/>
              </a:rPr>
              <a:t> 365</a:t>
            </a:r>
            <a:r>
              <a:rPr lang="uk-UA" dirty="0" smtClean="0">
                <a:latin typeface="Bookman Old Style" panose="02050604050505020204" pitchFamily="18" charset="0"/>
              </a:rPr>
              <a:t>!</a:t>
            </a:r>
            <a:r>
              <a:rPr lang="en-US" dirty="0" smtClean="0">
                <a:latin typeface="Bookman Old Style" panose="02050604050505020204" pitchFamily="18" charset="0"/>
              </a:rPr>
              <a:t> </a:t>
            </a:r>
            <a:endParaRPr lang="ru-RU" dirty="0">
              <a:latin typeface="Bookman Old Style" panose="020506040505050202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27500" t="16465" r="27708" b="20912"/>
          <a:stretch/>
        </p:blipFill>
        <p:spPr>
          <a:xfrm>
            <a:off x="147515" y="110197"/>
            <a:ext cx="8396567" cy="6600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050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34687" t="13793" r="34509" b="8551"/>
          <a:stretch/>
        </p:blipFill>
        <p:spPr>
          <a:xfrm>
            <a:off x="8073127" y="1012370"/>
            <a:ext cx="3928374" cy="556804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17947" t="21891" r="26741" b="31181"/>
          <a:stretch/>
        </p:blipFill>
        <p:spPr>
          <a:xfrm>
            <a:off x="277586" y="3526972"/>
            <a:ext cx="7565478" cy="305344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l="18348" t="21177" r="9197" b="26167"/>
          <a:stretch/>
        </p:blipFill>
        <p:spPr>
          <a:xfrm>
            <a:off x="250279" y="195943"/>
            <a:ext cx="7592785" cy="310242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8184020" y="195943"/>
            <a:ext cx="37065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Bookman Old Style" panose="02050604050505020204" pitchFamily="18" charset="0"/>
              </a:rPr>
              <a:t>Зручна система контролю для адміністрац</a:t>
            </a:r>
            <a:r>
              <a:rPr lang="uk-UA" b="1" dirty="0" smtClean="0">
                <a:latin typeface="Bookman Old Style" panose="02050604050505020204" pitchFamily="18" charset="0"/>
              </a:rPr>
              <a:t>ії</a:t>
            </a:r>
            <a:r>
              <a:rPr lang="uk-UA" b="1" dirty="0">
                <a:latin typeface="Bookman Old Style" panose="02050604050505020204" pitchFamily="18" charset="0"/>
              </a:rPr>
              <a:t>!</a:t>
            </a:r>
            <a:endParaRPr lang="ru-RU" b="1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9425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571" r="60310"/>
          <a:stretch/>
        </p:blipFill>
        <p:spPr>
          <a:xfrm>
            <a:off x="5347605" y="5519057"/>
            <a:ext cx="3298371" cy="123541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35089" t="13315" r="35178" b="9028"/>
          <a:stretch/>
        </p:blipFill>
        <p:spPr>
          <a:xfrm>
            <a:off x="195943" y="195943"/>
            <a:ext cx="3624943" cy="532311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/>
          <a:srcRect l="35089" t="13792" r="35044" b="9028"/>
          <a:stretch/>
        </p:blipFill>
        <p:spPr>
          <a:xfrm>
            <a:off x="3967842" y="195943"/>
            <a:ext cx="3641271" cy="532311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/>
          <a:srcRect l="35089" t="13792" r="35179" b="9266"/>
          <a:stretch/>
        </p:blipFill>
        <p:spPr>
          <a:xfrm>
            <a:off x="7756069" y="195943"/>
            <a:ext cx="3624943" cy="532311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/>
          <a:srcRect l="34955" t="15936" r="35045" b="43256"/>
          <a:stretch/>
        </p:blipFill>
        <p:spPr>
          <a:xfrm>
            <a:off x="8311242" y="3865699"/>
            <a:ext cx="3592285" cy="274737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571" r="38794"/>
          <a:stretch/>
        </p:blipFill>
        <p:spPr>
          <a:xfrm>
            <a:off x="195943" y="5519057"/>
            <a:ext cx="5176157" cy="1257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3498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7450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457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953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951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106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7150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4648</TotalTime>
  <Words>273</Words>
  <Application>Microsoft Office PowerPoint</Application>
  <PresentationFormat>Широкоэкранный</PresentationFormat>
  <Paragraphs>22</Paragraphs>
  <Slides>71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71</vt:i4>
      </vt:variant>
    </vt:vector>
  </HeadingPairs>
  <TitlesOfParts>
    <vt:vector size="78" baseType="lpstr">
      <vt:lpstr>Arial</vt:lpstr>
      <vt:lpstr>Bookman Old Style</vt:lpstr>
      <vt:lpstr>Calibri</vt:lpstr>
      <vt:lpstr>Calibri Light</vt:lpstr>
      <vt:lpstr>Segoe UI Semilight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HP</dc:creator>
  <cp:lastModifiedBy>HP</cp:lastModifiedBy>
  <cp:revision>141</cp:revision>
  <dcterms:created xsi:type="dcterms:W3CDTF">2020-02-28T16:50:21Z</dcterms:created>
  <dcterms:modified xsi:type="dcterms:W3CDTF">2020-06-19T06:00:41Z</dcterms:modified>
</cp:coreProperties>
</file>