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370" r:id="rId2"/>
    <p:sldId id="274" r:id="rId3"/>
    <p:sldId id="265" r:id="rId4"/>
    <p:sldId id="295" r:id="rId5"/>
    <p:sldId id="275" r:id="rId6"/>
    <p:sldId id="299" r:id="rId7"/>
    <p:sldId id="298" r:id="rId8"/>
    <p:sldId id="302" r:id="rId9"/>
    <p:sldId id="307" r:id="rId10"/>
    <p:sldId id="310" r:id="rId11"/>
    <p:sldId id="311" r:id="rId12"/>
    <p:sldId id="313" r:id="rId13"/>
    <p:sldId id="367" r:id="rId14"/>
    <p:sldId id="353" r:id="rId15"/>
    <p:sldId id="361" r:id="rId16"/>
    <p:sldId id="354" r:id="rId17"/>
    <p:sldId id="358" r:id="rId18"/>
    <p:sldId id="359" r:id="rId19"/>
    <p:sldId id="360" r:id="rId20"/>
    <p:sldId id="368" r:id="rId21"/>
    <p:sldId id="305" r:id="rId22"/>
    <p:sldId id="371" r:id="rId23"/>
    <p:sldId id="364" r:id="rId24"/>
    <p:sldId id="372" r:id="rId25"/>
    <p:sldId id="317" r:id="rId26"/>
    <p:sldId id="352" r:id="rId27"/>
    <p:sldId id="363" r:id="rId28"/>
    <p:sldId id="320" r:id="rId29"/>
    <p:sldId id="321" r:id="rId30"/>
    <p:sldId id="318" r:id="rId31"/>
    <p:sldId id="334" r:id="rId32"/>
    <p:sldId id="335" r:id="rId33"/>
    <p:sldId id="351" r:id="rId34"/>
    <p:sldId id="357" r:id="rId35"/>
    <p:sldId id="355" r:id="rId36"/>
    <p:sldId id="356" r:id="rId37"/>
    <p:sldId id="362" r:id="rId38"/>
    <p:sldId id="369" r:id="rId39"/>
    <p:sldId id="304" r:id="rId40"/>
    <p:sldId id="323" r:id="rId41"/>
    <p:sldId id="324" r:id="rId42"/>
    <p:sldId id="350" r:id="rId43"/>
    <p:sldId id="340" r:id="rId44"/>
    <p:sldId id="343" r:id="rId45"/>
    <p:sldId id="344" r:id="rId46"/>
    <p:sldId id="345" r:id="rId47"/>
    <p:sldId id="346" r:id="rId48"/>
    <p:sldId id="303" r:id="rId49"/>
    <p:sldId id="328" r:id="rId50"/>
    <p:sldId id="336" r:id="rId51"/>
    <p:sldId id="339" r:id="rId52"/>
    <p:sldId id="338" r:id="rId53"/>
    <p:sldId id="332" r:id="rId54"/>
    <p:sldId id="333" r:id="rId55"/>
    <p:sldId id="365" r:id="rId56"/>
    <p:sldId id="366" r:id="rId57"/>
    <p:sldId id="341" r:id="rId58"/>
    <p:sldId id="347" r:id="rId59"/>
    <p:sldId id="348" r:id="rId60"/>
    <p:sldId id="349" r:id="rId61"/>
    <p:sldId id="290" r:id="rId62"/>
    <p:sldId id="331" r:id="rId63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35"/>
    <a:srgbClr val="FFCC66"/>
    <a:srgbClr val="FFB44B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7" d="100"/>
          <a:sy n="57" d="100"/>
        </p:scale>
        <p:origin x="-3174" y="-14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84A560A-D327-45B9-B0B4-C14FC3AD8A02}" type="datetimeFigureOut">
              <a:rPr lang="uk-UA"/>
              <a:pPr>
                <a:defRPr/>
              </a:pPr>
              <a:t>28.12.2020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370D7BB-B67F-4306-B4FD-99BCDF89F2A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73131-6DAB-41AF-B6B3-2923DAEDE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2DE01-E361-4F63-8177-E93AC8939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518E0-15D3-4049-B21E-47CED0FC6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5D855-D2B8-4752-9B30-D284DEB41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733EC-83D7-46A3-AAF1-C108E13F0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B5A9E-603D-4BCA-9069-921503855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92686-8263-4054-9404-E175C09E2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6659A-65C8-4126-B1EE-C03ABC080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F218C-570D-4FB6-91DA-EE03C1685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9E23C-68C7-439C-8B98-72A4CAA27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22422-0F93-43C4-A97F-D76CC4624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BF9CE23-903B-43B5-95A9-94730EFEF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pul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-642966"/>
            <a:ext cx="6486516" cy="8143932"/>
          </a:xfrm>
        </p:spPr>
        <p:txBody>
          <a:bodyPr/>
          <a:lstStyle/>
          <a:p>
            <a:r>
              <a:rPr lang="ru-RU" sz="1200" dirty="0" err="1" smtClean="0"/>
              <a:t>Методичні</a:t>
            </a:r>
            <a:r>
              <a:rPr lang="ru-RU" sz="1200" dirty="0" smtClean="0"/>
              <a:t>  </a:t>
            </a:r>
            <a:r>
              <a:rPr lang="ru-RU" sz="1200" dirty="0" err="1" smtClean="0"/>
              <a:t>матеріали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uk-UA" sz="1200" b="1" dirty="0" smtClean="0"/>
              <a:t> 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uk-UA" sz="2000" b="1" dirty="0" smtClean="0">
                <a:solidFill>
                  <a:srgbClr val="C00000"/>
                </a:solidFill>
              </a:rPr>
              <a:t>Реалізація наскрізних ліній</a:t>
            </a:r>
            <a:br>
              <a:rPr lang="uk-UA" sz="2000" b="1" dirty="0" smtClean="0">
                <a:solidFill>
                  <a:srgbClr val="C00000"/>
                </a:solidFill>
              </a:rPr>
            </a:br>
            <a:r>
              <a:rPr lang="uk-UA" sz="2000" b="1" dirty="0" smtClean="0">
                <a:solidFill>
                  <a:srgbClr val="C00000"/>
                </a:solidFill>
              </a:rPr>
              <a:t> на уроках математики та  позакласних заходах</a:t>
            </a:r>
            <a:br>
              <a:rPr lang="uk-UA" sz="2000" b="1" dirty="0" smtClean="0">
                <a:solidFill>
                  <a:srgbClr val="C00000"/>
                </a:solidFill>
              </a:rPr>
            </a:br>
            <a:r>
              <a:rPr lang="uk-UA" sz="2000" b="1" dirty="0" smtClean="0">
                <a:solidFill>
                  <a:srgbClr val="C00000"/>
                </a:solidFill>
              </a:rPr>
              <a:t> в 10-11 класах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b="1" dirty="0" smtClean="0"/>
              <a:t> </a:t>
            </a:r>
            <a:r>
              <a:rPr lang="uk-UA" sz="1200" b="1" dirty="0" smtClean="0"/>
              <a:t> 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uk-UA" sz="1200" b="1" dirty="0" err="1" smtClean="0"/>
              <a:t>Чорнобай</a:t>
            </a:r>
            <a:r>
              <a:rPr lang="uk-UA" sz="1200" b="1" dirty="0" smtClean="0"/>
              <a:t> Людмили </a:t>
            </a:r>
            <a:r>
              <a:rPr lang="uk-UA" sz="1200" b="1" dirty="0" err="1" smtClean="0"/>
              <a:t>Григоріївни</a:t>
            </a:r>
            <a:r>
              <a:rPr lang="uk-UA" sz="1200" b="1" dirty="0" smtClean="0"/>
              <a:t>,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uk-UA" sz="1200" dirty="0" smtClean="0"/>
              <a:t>вчителя математики Луганського обласного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uk-UA" sz="1200" dirty="0" smtClean="0"/>
              <a:t> ліцею з посиленою військово-фізичною підготовкою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uk-UA" sz="1200" dirty="0" smtClean="0"/>
              <a:t> «Кадетський корпус імені героїв Молодої гвардії»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uk-UA" sz="1200" b="1" dirty="0" smtClean="0"/>
              <a:t> 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uk-UA" sz="1200" b="1" dirty="0" smtClean="0"/>
              <a:t> 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571876"/>
            <a:ext cx="6400800" cy="7143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" name="Picture 4" descr="C:\Users\Люда\Pictures\QIP Shot\QIP Shot - Screen 9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14290"/>
            <a:ext cx="4572000" cy="64294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3" name="Picture 5" descr="C:\Users\Люда\Pictures\QIP Shot\QIP Shot - Screen 94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290"/>
            <a:ext cx="4500562" cy="64294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Люда\Pictures\QIP Shot\QIP Shot - Screen 9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500042"/>
            <a:ext cx="3786182" cy="5857916"/>
          </a:xfrm>
          <a:prstGeom prst="rect">
            <a:avLst/>
          </a:prstGeom>
          <a:noFill/>
        </p:spPr>
      </p:pic>
      <p:pic>
        <p:nvPicPr>
          <p:cNvPr id="76803" name="Picture 3" descr="C:\Users\Люда\Pictures\QIP Shot\QIP Shot - Screen 93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5357817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Люда\Pictures\QIP Shot\QIP Shot - Screen 0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20188" cy="6875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Люда\Pictures\QIP Shot\QIP Shot - Screen 04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Люда\Pictures\QIP Shot\QIP Shot - Screen 05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4786313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C:\Users\Люда\Pictures\QIP Shot\QIP Shot - Screen 05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285750"/>
            <a:ext cx="4357687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C:\Users\Люда\Pictures\QIP Shot\QIP Shot - Screen 06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Люда\Pictures\QIP Shot\QIP Shot - Screen 0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642910" y="2214554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dirty="0" err="1" smtClean="0">
                <a:solidFill>
                  <a:schemeClr val="accent2"/>
                </a:solidFill>
              </a:rPr>
              <a:t>Від</a:t>
            </a:r>
            <a:r>
              <a:rPr lang="ru-RU" sz="3200" dirty="0" smtClean="0">
                <a:solidFill>
                  <a:schemeClr val="accent2"/>
                </a:solidFill>
              </a:rPr>
              <a:t> </a:t>
            </a:r>
            <a:r>
              <a:rPr lang="ru-RU" sz="3200" dirty="0" err="1" smtClean="0">
                <a:solidFill>
                  <a:schemeClr val="accent2"/>
                </a:solidFill>
              </a:rPr>
              <a:t>предметоцентризму</a:t>
            </a:r>
            <a:r>
              <a:rPr lang="ru-RU" sz="3200" dirty="0" smtClean="0">
                <a:solidFill>
                  <a:schemeClr val="accent2"/>
                </a:solidFill>
              </a:rPr>
              <a:t> 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>до </a:t>
            </a:r>
            <a:r>
              <a:rPr lang="ru-RU" sz="3200" dirty="0" err="1" smtClean="0">
                <a:solidFill>
                  <a:schemeClr val="accent2"/>
                </a:solidFill>
              </a:rPr>
              <a:t>дитиноцентризму</a:t>
            </a:r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endParaRPr lang="uk-UA" sz="3200" dirty="0" smtClean="0">
              <a:solidFill>
                <a:schemeClr val="accent2"/>
              </a:solidFill>
            </a:endParaRPr>
          </a:p>
        </p:txBody>
      </p:sp>
      <p:sp>
        <p:nvSpPr>
          <p:cNvPr id="8195" name="Объект 4"/>
          <p:cNvSpPr>
            <a:spLocks noGrp="1"/>
          </p:cNvSpPr>
          <p:nvPr>
            <p:ph idx="1"/>
          </p:nvPr>
        </p:nvSpPr>
        <p:spPr>
          <a:xfrm>
            <a:off x="2285984" y="3571876"/>
            <a:ext cx="5761038" cy="1643062"/>
          </a:xfrm>
        </p:spPr>
        <p:txBody>
          <a:bodyPr>
            <a:spAutoFit/>
          </a:bodyPr>
          <a:lstStyle/>
          <a:p>
            <a:pPr eaLnBrk="1" hangingPunct="1"/>
            <a:r>
              <a:rPr lang="ru-RU" sz="2400" dirty="0" err="1" smtClean="0"/>
              <a:t>Зміщення</a:t>
            </a:r>
            <a:r>
              <a:rPr lang="ru-RU" sz="2400" dirty="0" smtClean="0"/>
              <a:t>  </a:t>
            </a:r>
            <a:r>
              <a:rPr lang="ru-RU" sz="2400" dirty="0" err="1" smtClean="0"/>
              <a:t>акцентів</a:t>
            </a:r>
            <a:r>
              <a:rPr lang="ru-RU" sz="2400" dirty="0" smtClean="0"/>
              <a:t> у </a:t>
            </a:r>
            <a:r>
              <a:rPr lang="ru-RU" sz="2400" dirty="0" err="1" smtClean="0"/>
              <a:t>меті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навчання</a:t>
            </a:r>
            <a:endParaRPr lang="ru-RU" sz="2400" dirty="0" smtClean="0"/>
          </a:p>
          <a:p>
            <a:pPr eaLnBrk="1" hangingPunct="1"/>
            <a:r>
              <a:rPr lang="ru-RU" sz="2400" dirty="0" err="1" smtClean="0"/>
              <a:t>Головним</a:t>
            </a:r>
            <a:r>
              <a:rPr lang="ru-RU" sz="2400" dirty="0" smtClean="0"/>
              <a:t> </a:t>
            </a:r>
            <a:r>
              <a:rPr lang="ru-RU" sz="2400" dirty="0" err="1" smtClean="0"/>
              <a:t>стає</a:t>
            </a:r>
            <a:r>
              <a:rPr lang="ru-RU" sz="2400" dirty="0" smtClean="0"/>
              <a:t> </a:t>
            </a:r>
            <a:r>
              <a:rPr lang="ru-RU" sz="2400" dirty="0" err="1" smtClean="0"/>
              <a:t>учень</a:t>
            </a:r>
            <a:r>
              <a:rPr lang="ru-RU" sz="2400" dirty="0" smtClean="0"/>
              <a:t>, </a:t>
            </a:r>
            <a:r>
              <a:rPr lang="ru-RU" sz="2400" dirty="0" err="1" smtClean="0"/>
              <a:t>який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навчається</a:t>
            </a:r>
            <a:r>
              <a:rPr lang="ru-RU" sz="2400" dirty="0" smtClean="0"/>
              <a:t>, а не предмет, </a:t>
            </a:r>
            <a:r>
              <a:rPr lang="ru-RU" sz="2400" dirty="0" err="1" smtClean="0"/>
              <a:t>якому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навчають</a:t>
            </a:r>
            <a:endParaRPr lang="uk-UA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78579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2400" dirty="0" smtClean="0"/>
              <a:t>Нова українська школа: </a:t>
            </a:r>
          </a:p>
          <a:p>
            <a:pPr>
              <a:defRPr/>
            </a:pPr>
            <a:r>
              <a:rPr lang="uk-UA" sz="2400" dirty="0" smtClean="0"/>
              <a:t>основи стандарту освіти </a:t>
            </a:r>
            <a:endParaRPr lang="ru-RU" sz="2400" dirty="0"/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6\Pictures\QIP Shot\QIP Shot - Screen 0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4389564" cy="1214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E:\Тижні 2020\Подорож в країну числа П для сайту\IMG_20200220_0859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2500330" cy="2517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5" descr="E:\Тижні 2020\Подорож в країну числа П для сайту\IMG_20200218_133023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214422"/>
            <a:ext cx="250029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7826" name="Picture 2" descr="C:\Users\Люда\Pictures\QIP Shot\QIP Shot - Screen 93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0"/>
            <a:ext cx="4429124" cy="27146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77827" name="Picture 3" descr="C:\Users\Люда\Pictures\QIP Shot\QIP Shot - Screen 93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" y="3714752"/>
            <a:ext cx="4714877" cy="314324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77828" name="Picture 4" descr="C:\Users\Люда\Pictures\QIP Shot\QIP Shot - Screen 93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44" y="2714620"/>
            <a:ext cx="4429156" cy="414338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ransition advClick="0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smtClean="0">
                <a:solidFill>
                  <a:srgbClr val="7030A0"/>
                </a:solidFill>
              </a:rPr>
              <a:t>"Громадянська</a:t>
            </a:r>
            <a:br>
              <a:rPr lang="uk-UA" sz="2800" b="1" smtClean="0">
                <a:solidFill>
                  <a:srgbClr val="7030A0"/>
                </a:solidFill>
              </a:rPr>
            </a:br>
            <a:r>
              <a:rPr lang="uk-UA" sz="2800" b="1" smtClean="0">
                <a:solidFill>
                  <a:srgbClr val="7030A0"/>
                </a:solidFill>
              </a:rPr>
              <a:t>відповідальність" </a:t>
            </a: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1835150" y="1412875"/>
            <a:ext cx="5329238" cy="4608513"/>
          </a:xfrm>
        </p:spPr>
        <p:txBody>
          <a:bodyPr/>
          <a:lstStyle/>
          <a:p>
            <a:r>
              <a:rPr lang="uk-UA" sz="2400" smtClean="0"/>
              <a:t>сприяння формуванню відповідального члена громади і суспільства, що розуміє принципи і механізми функціонування суспільства, а також важливість громадянських ініціатив, що почуває себе членом суспільства і у своїй діяльності спирається на культурні традиції і вектори розвитку держави.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66929" b="63542"/>
          <a:stretch>
            <a:fillRect/>
          </a:stretch>
        </p:blipFill>
        <p:spPr bwMode="auto">
          <a:xfrm>
            <a:off x="6286512" y="4500570"/>
            <a:ext cx="2000232" cy="16668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Люда\Pictures\QIP Shot\QIP Shot - Screen 93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445" y="0"/>
            <a:ext cx="920089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Люда\Pictures\QIP Shot\QIP Shot - Screen 07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"/>
            <a:ext cx="91440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Люда\Pictures\QIP Shot\QIP Shot - Screen 93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776"/>
            <a:ext cx="9144000" cy="6873552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7" name="Picture 2" descr="D:\Люда ліцей\Фото\Открытый урок 07.12.2016 Чорнобай\DSC_11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14290"/>
            <a:ext cx="3357586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" descr="D:\Люда ліцей\Фото\Открытый урок 07.12.2016 Чорнобай\DSC_1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000504"/>
            <a:ext cx="3500462" cy="2361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4" descr="C:\Users\Люда\Pictures\QIP Shot\QIP Shot - Screen 94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4572000" cy="360218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3" name="Picture 5" descr="C:\Users\Люда\Pictures\QIP Shot\QIP Shot - Screen 94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2500306"/>
            <a:ext cx="4706566" cy="414338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Люда\Pictures\QIP Shot\QIP Shot - Screen 03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00"/>
            <a:ext cx="5214938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3" descr="G:\Фото\Математичний тиждень 2019\DSC_48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0"/>
            <a:ext cx="4357687" cy="350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612" name="Picture 4" descr="G:\Фото\Математичний тиждень 2019\DSC_48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786313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7" name="Picture 5" descr="C:\Users\Люда\Pictures\QIP Shot\QIP Shot - Screen 069.png"/>
          <p:cNvPicPr>
            <a:picLocks noChangeAspect="1" noChangeArrowheads="1"/>
          </p:cNvPicPr>
          <p:nvPr/>
        </p:nvPicPr>
        <p:blipFill>
          <a:blip r:embed="rId5"/>
          <a:srcRect l="4601" t="4611" r="12576" b="9323"/>
          <a:stretch>
            <a:fillRect/>
          </a:stretch>
        </p:blipFill>
        <p:spPr bwMode="auto">
          <a:xfrm>
            <a:off x="4786313" y="3429000"/>
            <a:ext cx="43576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Люда\Pictures\QIP Shot\QIP Shot - Screen 07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63" y="4214813"/>
            <a:ext cx="5929312" cy="1752600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Усипальниця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Закревських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Березовій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Рудці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Полтавщині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висота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– 9 м). </a:t>
            </a:r>
          </a:p>
          <a:p>
            <a:pPr>
              <a:defRPr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Колишній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посол у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Єгипті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Ігнатій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Закревський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(1898-1899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.)  по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поверненню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додому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враженням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Єгипетських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пірамід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вирішив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спорудити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каплицю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над могилами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батьків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піраміди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026" name="Picture 2" descr="Картинки по запросу піраміда в березовій рудц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857250"/>
            <a:ext cx="4822825" cy="3214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іраміда Белевич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785813"/>
            <a:ext cx="5072063" cy="327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747" name="Прямоугольник 2"/>
          <p:cNvSpPr>
            <a:spLocks noChangeArrowheads="1"/>
          </p:cNvSpPr>
          <p:nvPr/>
        </p:nvSpPr>
        <p:spPr bwMode="auto">
          <a:xfrm>
            <a:off x="2071688" y="4214813"/>
            <a:ext cx="4894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Усипальниця Білевичів у Комендантівці</a:t>
            </a:r>
          </a:p>
        </p:txBody>
      </p:sp>
      <p:sp>
        <p:nvSpPr>
          <p:cNvPr id="31748" name="Прямоугольник 3"/>
          <p:cNvSpPr>
            <a:spLocks noChangeArrowheads="1"/>
          </p:cNvSpPr>
          <p:nvPr/>
        </p:nvSpPr>
        <p:spPr bwMode="auto">
          <a:xfrm>
            <a:off x="2143125" y="4714875"/>
            <a:ext cx="592931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Полтавську піраміду у с.Комендантівка (Кобеляцький район) спорудили двома десятками років раніше. Комендантівська піраміда вища від своєї землячки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на 6 м.</a:t>
            </a:r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/>
          <p:cNvSpPr>
            <a:spLocks noGrp="1"/>
          </p:cNvSpPr>
          <p:nvPr>
            <p:ph idx="1"/>
          </p:nvPr>
        </p:nvSpPr>
        <p:spPr>
          <a:xfrm>
            <a:off x="1692275" y="620713"/>
            <a:ext cx="6048375" cy="4525962"/>
          </a:xfrm>
        </p:spPr>
        <p:txBody>
          <a:bodyPr/>
          <a:lstStyle/>
          <a:p>
            <a:pPr eaLnBrk="1" hangingPunct="1"/>
            <a:r>
              <a:rPr lang="uk-UA" sz="2400" smtClean="0"/>
              <a:t>У проекті «Нова українська школа: основи стандарту освіти» </a:t>
            </a:r>
            <a:r>
              <a:rPr lang="uk-UA" sz="2400" smtClean="0">
                <a:solidFill>
                  <a:srgbClr val="C00000"/>
                </a:solidFill>
              </a:rPr>
              <a:t>компетентнісний підхід </a:t>
            </a:r>
            <a:r>
              <a:rPr lang="uk-UA" sz="2400" smtClean="0"/>
              <a:t>визначено як «</a:t>
            </a:r>
            <a:r>
              <a:rPr lang="uk-UA" sz="2400" i="1" smtClean="0"/>
              <a:t>місток, який поєднує школу з реальним світом і тими потребами, які ставить перед людиною життя</a:t>
            </a:r>
            <a:r>
              <a:rPr lang="uk-UA" sz="2400" smtClean="0"/>
              <a:t>», </a:t>
            </a:r>
          </a:p>
          <a:p>
            <a:pPr eaLnBrk="1" hangingPunct="1"/>
            <a:r>
              <a:rPr lang="uk-UA" sz="2400" smtClean="0"/>
              <a:t>а </a:t>
            </a:r>
            <a:r>
              <a:rPr lang="uk-UA" sz="2400" smtClean="0">
                <a:solidFill>
                  <a:srgbClr val="C00000"/>
                </a:solidFill>
              </a:rPr>
              <a:t>компетентність</a:t>
            </a:r>
            <a:r>
              <a:rPr lang="uk-UA" sz="2400" smtClean="0"/>
              <a:t> трактується як «</a:t>
            </a:r>
            <a:r>
              <a:rPr lang="uk-UA" sz="2400" i="1" smtClean="0"/>
              <a:t>поєднання знань, умінь, навичок, способів мислення, поглядів, цінностей, особистих якостей, що визначає здатність особи успішно провадити діяльність у нових непередбачуваних умовах</a:t>
            </a:r>
            <a:r>
              <a:rPr lang="uk-UA" sz="2400" smtClean="0"/>
              <a:t>».</a:t>
            </a:r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2" descr="https://im1-tub-ua.yandex.net/i?id=0cc2651fd02eeacda932953ef51e5a21&amp;n=33&amp;h=190&amp;w=3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785813"/>
            <a:ext cx="1781175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1" descr="http://tactician.nethouse.ru/static/img/0000/0002/7936/27936333.492ddll99u.W330.jpg?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3500438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Rectangle 5"/>
          <p:cNvSpPr>
            <a:spLocks noChangeArrowheads="1"/>
          </p:cNvSpPr>
          <p:nvPr/>
        </p:nvSpPr>
        <p:spPr bwMode="auto">
          <a:xfrm>
            <a:off x="3643313" y="714375"/>
            <a:ext cx="3786187" cy="2308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 eaLnBrk="0" hangingPunct="0"/>
            <a:r>
              <a:rPr lang="ru-RU" sz="1600">
                <a:latin typeface="Times New Roman" pitchFamily="18" charset="0"/>
                <a:cs typeface="Times New Roman" pitchFamily="18" charset="0"/>
              </a:rPr>
              <a:t> Жителі Маріуполя, готуючись до відбиття штурму російської армії, активно будували оборонні споруди на в</a:t>
            </a:r>
            <a:r>
              <a:rPr lang="ru-RU" sz="1600">
                <a:latin typeface="Calibri" pitchFamily="34" charset="0"/>
                <a:cs typeface="Times New Roman" pitchFamily="18" charset="0"/>
              </a:rPr>
              <a:t>’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їзді в місто. Шість бригад, працюючи разом із однаковою продуктивністю, за 3 год побудували 10 однакових опорних пунктів. Скільки таких пунктів побудують три бригади за 9 годин?</a:t>
            </a:r>
            <a:endParaRPr lang="ru-RU" sz="1600"/>
          </a:p>
          <a:p>
            <a:pPr algn="l" eaLnBrk="0" hangingPunct="0"/>
            <a:endParaRPr lang="ru-RU" sz="1600"/>
          </a:p>
        </p:txBody>
      </p:sp>
      <p:sp>
        <p:nvSpPr>
          <p:cNvPr id="32773" name="Rectangle 8"/>
          <p:cNvSpPr>
            <a:spLocks noChangeArrowheads="1"/>
          </p:cNvSpPr>
          <p:nvPr/>
        </p:nvSpPr>
        <p:spPr bwMode="auto">
          <a:xfrm>
            <a:off x="457200" y="2771775"/>
            <a:ext cx="230188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ru-RU" sz="1400">
                <a:latin typeface="Times New Roman" pitchFamily="18" charset="0"/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32774" name="Rectangle 9"/>
          <p:cNvSpPr>
            <a:spLocks noChangeArrowheads="1"/>
          </p:cNvSpPr>
          <p:nvPr/>
        </p:nvSpPr>
        <p:spPr bwMode="auto">
          <a:xfrm>
            <a:off x="685800" y="537210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32775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38" y="4786313"/>
            <a:ext cx="200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4786313"/>
            <a:ext cx="2762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7" name="Rectangle 13"/>
          <p:cNvSpPr>
            <a:spLocks noChangeArrowheads="1"/>
          </p:cNvSpPr>
          <p:nvPr/>
        </p:nvSpPr>
        <p:spPr bwMode="auto">
          <a:xfrm>
            <a:off x="2143125" y="3286125"/>
            <a:ext cx="4071938" cy="157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 eaLnBrk="0" hangingPunct="0"/>
            <a:r>
              <a:rPr lang="ru-RU" sz="1600">
                <a:latin typeface="Times New Roman" pitchFamily="18" charset="0"/>
                <a:cs typeface="Times New Roman" pitchFamily="18" charset="0"/>
              </a:rPr>
              <a:t>Школярі, активно співпрацюючи з волонтерським корпусом, почали виготовляти </a:t>
            </a:r>
            <a:r>
              <a:rPr lang="ru-RU" sz="1600">
                <a:latin typeface="Calibri" pitchFamily="34" charset="0"/>
                <a:cs typeface="Times New Roman" pitchFamily="18" charset="0"/>
              </a:rPr>
              <a:t>«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Кікімори</a:t>
            </a:r>
            <a:r>
              <a:rPr lang="ru-RU" sz="1600">
                <a:latin typeface="Calibri" pitchFamily="34" charset="0"/>
                <a:cs typeface="Times New Roman" pitchFamily="18" charset="0"/>
              </a:rPr>
              <a:t>»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- маскувальні костюми для снайперів. Артем, Антон та Аня разом упораються із </a:t>
            </a:r>
            <a:r>
              <a:rPr lang="ru-RU" sz="1600">
                <a:latin typeface="Calibri" pitchFamily="34" charset="0"/>
                <a:cs typeface="Times New Roman" pitchFamily="18" charset="0"/>
              </a:rPr>
              <a:t>«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Кікіморою</a:t>
            </a:r>
            <a:r>
              <a:rPr lang="ru-RU" sz="1600">
                <a:latin typeface="Calibri" pitchFamily="34" charset="0"/>
                <a:cs typeface="Times New Roman" pitchFamily="18" charset="0"/>
              </a:rPr>
              <a:t>»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за 1 год 20 хв. Артем та Антон зроблять її 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за  </a:t>
            </a:r>
            <a:endParaRPr lang="ru-RU"/>
          </a:p>
        </p:txBody>
      </p:sp>
      <p:sp>
        <p:nvSpPr>
          <p:cNvPr id="32778" name="Rectangle 14"/>
          <p:cNvSpPr>
            <a:spLocks noChangeArrowheads="1"/>
          </p:cNvSpPr>
          <p:nvPr/>
        </p:nvSpPr>
        <p:spPr bwMode="auto">
          <a:xfrm>
            <a:off x="-1000125" y="4786313"/>
            <a:ext cx="9144000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>
                <a:latin typeface="Times New Roman" pitchFamily="18" charset="0"/>
                <a:cs typeface="Times New Roman" pitchFamily="18" charset="0"/>
              </a:rPr>
              <a:t> год, а Антон та Аня </a:t>
            </a:r>
            <a:r>
              <a:rPr lang="ru-RU" sz="140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за </a:t>
            </a:r>
            <a:endParaRPr lang="ru-RU"/>
          </a:p>
        </p:txBody>
      </p:sp>
      <p:sp>
        <p:nvSpPr>
          <p:cNvPr id="32779" name="Rectangle 15"/>
          <p:cNvSpPr>
            <a:spLocks noChangeArrowheads="1"/>
          </p:cNvSpPr>
          <p:nvPr/>
        </p:nvSpPr>
        <p:spPr bwMode="auto">
          <a:xfrm rot="10800000" flipV="1">
            <a:off x="2143125" y="5000625"/>
            <a:ext cx="44291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>
                <a:latin typeface="Times New Roman" pitchFamily="18" charset="0"/>
                <a:cs typeface="Times New Roman" pitchFamily="18" charset="0"/>
              </a:rPr>
              <a:t> год. Скільки часу витратять на роботу Аня та Артем?</a:t>
            </a:r>
            <a:endParaRPr lang="ru-RU"/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C:\Users\Люда\Pictures\QIP Shot\QIP Shot - Screen 02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6213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D:\Люда ліцей\Фото\Тиждень\IMG_05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0"/>
            <a:ext cx="2857500" cy="23764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Picture 4" descr="D:\Люда ліцей\Фото\Тиждень\IMG_05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2714625"/>
            <a:ext cx="2857500" cy="18145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6" name="Picture 3" descr="D:\Люда ліцей\Фото\Тиждень\IMG_05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38" y="4786313"/>
            <a:ext cx="2786062" cy="18573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Люда\Pictures\QIP Shot\QIP Shot - Screen 02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0" y="0"/>
          <a:ext cx="9144000" cy="6643688"/>
        </p:xfrm>
        <a:graphic>
          <a:graphicData uri="http://schemas.openxmlformats.org/presentationml/2006/ole">
            <p:oleObj spid="_x0000_s5122" name="Слайд" r:id="rId3" imgW="4570541" imgH="3427323" progId="PowerPoint.Slide.12">
              <p:embed/>
            </p:oleObj>
          </a:graphicData>
        </a:graphic>
      </p:graphicFrame>
    </p:spTree>
  </p:cSld>
  <p:clrMapOvr>
    <a:masterClrMapping/>
  </p:clrMapOvr>
  <p:transition advClick="0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Users\Люда\Pictures\QIP Shot\QIP Shot - Screen 0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9125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3731" name="Picture 3" descr="C:\Users\Люда\Pictures\QIP Shot\QIP Shot - Screen 05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00438"/>
            <a:ext cx="4500562" cy="335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3734" name="Picture 6" descr="C:\Users\Люда\Pictures\QIP Shot\QIP Shot - Screen 05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4500562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3735" name="Picture 7" descr="C:\Users\Люда\Pictures\QIP Shot\QIP Shot - Screen 0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38"/>
            <a:ext cx="4429125" cy="335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Люда\Pictures\QIP Shot\QIP Shot - Screen 04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Люда\Pictures\QIP Shot\QIP Shot - Screen 04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5284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C:\Users\Люда\Pictures\QIP Shot\QIP Shot - Screen 04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7938"/>
            <a:ext cx="3857625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Люда\Pictures\QIP Shot\QIP Shot - Screen 06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8"/>
            <a:ext cx="4357688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C:\Users\Люда\Pictures\QIP Shot\QIP Shot - Screen 0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3175"/>
            <a:ext cx="48577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714356"/>
            <a:ext cx="3928644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392488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E:\Тижні 2020\Запорозька Січ для сайту\DSC_26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717032"/>
            <a:ext cx="4284983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E:\Тижні 2020\Запорозька Січ для сайту\DSC_26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636912"/>
            <a:ext cx="432048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341313" y="582613"/>
            <a:ext cx="8229600" cy="850900"/>
          </a:xfrm>
        </p:spPr>
        <p:txBody>
          <a:bodyPr/>
          <a:lstStyle/>
          <a:p>
            <a:r>
              <a:rPr lang="ru-RU" sz="3200" b="1" smtClean="0">
                <a:solidFill>
                  <a:srgbClr val="7030A0"/>
                </a:solidFill>
              </a:rPr>
              <a:t>"Здоров'я і безпека"</a:t>
            </a:r>
            <a:br>
              <a:rPr lang="ru-RU" sz="3200" b="1" smtClean="0">
                <a:solidFill>
                  <a:srgbClr val="7030A0"/>
                </a:solidFill>
              </a:rPr>
            </a:br>
            <a:endParaRPr lang="uk-UA" sz="3200" b="1" smtClean="0">
              <a:solidFill>
                <a:srgbClr val="7030A0"/>
              </a:solidFill>
            </a:endParaRPr>
          </a:p>
        </p:txBody>
      </p:sp>
      <p:sp>
        <p:nvSpPr>
          <p:cNvPr id="39939" name="Объект 2"/>
          <p:cNvSpPr>
            <a:spLocks noGrp="1"/>
          </p:cNvSpPr>
          <p:nvPr>
            <p:ph idx="1"/>
          </p:nvPr>
        </p:nvSpPr>
        <p:spPr>
          <a:xfrm>
            <a:off x="1979613" y="1412875"/>
            <a:ext cx="5761037" cy="4525963"/>
          </a:xfrm>
        </p:spPr>
        <p:txBody>
          <a:bodyPr/>
          <a:lstStyle/>
          <a:p>
            <a:r>
              <a:rPr lang="ru-RU" smtClean="0"/>
              <a:t>сприяння формуванню учня як духовно, емоційно, соціально і фізично повноцінного члена суспільства, який здатний дотримуватися здорового способу життя і формувати безпечне життєве середовище.</a:t>
            </a:r>
            <a:endParaRPr lang="uk-UA" smtClean="0"/>
          </a:p>
        </p:txBody>
      </p:sp>
      <p:pic>
        <p:nvPicPr>
          <p:cNvPr id="39940" name="Picture 10" descr="Безимени-2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2450" y="260350"/>
            <a:ext cx="792163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7863" y="404813"/>
            <a:ext cx="5688012" cy="396081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uk-UA" sz="2400" b="1" i="1" smtClean="0">
                <a:solidFill>
                  <a:srgbClr val="FF0000"/>
                </a:solidFill>
              </a:rPr>
              <a:t>Ключові </a:t>
            </a:r>
            <a:r>
              <a:rPr lang="uk-UA" sz="2200" smtClean="0"/>
              <a:t>(загальноосвітні) </a:t>
            </a:r>
            <a:r>
              <a:rPr lang="uk-UA" sz="2400" i="1" smtClean="0">
                <a:solidFill>
                  <a:srgbClr val="FF0000"/>
                </a:solidFill>
              </a:rPr>
              <a:t>компетентності </a:t>
            </a:r>
            <a:r>
              <a:rPr lang="uk-UA" sz="2200" smtClean="0"/>
              <a:t>– це сукупність знань і навичок, яких потребує кожен учень як суб'єкт навчально-виховного процесу для самовизначення, загального розвитку і самореалізації.</a:t>
            </a:r>
          </a:p>
          <a:p>
            <a:pPr marL="0" indent="0">
              <a:buFontTx/>
              <a:buNone/>
            </a:pPr>
            <a:r>
              <a:rPr lang="uk-UA" sz="2400" b="1" i="1" smtClean="0">
                <a:solidFill>
                  <a:srgbClr val="FF0000"/>
                </a:solidFill>
              </a:rPr>
              <a:t>Предметна компетентність </a:t>
            </a:r>
            <a:r>
              <a:rPr lang="uk-UA" sz="2200" smtClean="0"/>
              <a:t>– це здатність учня успішно застосовувати сукупність знань і способів дій із певного предмета під час уроку або згідно з життєвою ситуацією.</a:t>
            </a:r>
          </a:p>
          <a:p>
            <a:pPr marL="0" indent="0">
              <a:buFontTx/>
              <a:buNone/>
            </a:pPr>
            <a:r>
              <a:rPr lang="uk-UA" sz="2200" smtClean="0"/>
              <a:t>	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47863" y="4365625"/>
            <a:ext cx="6800850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eaLnBrk="0" hangingPunct="0">
              <a:spcBef>
                <a:spcPct val="20000"/>
              </a:spcBef>
              <a:defRPr/>
            </a:pPr>
            <a:r>
              <a:rPr lang="uk-UA" sz="2200" kern="0" dirty="0">
                <a:solidFill>
                  <a:srgbClr val="000000"/>
                </a:solidFill>
                <a:latin typeface="Arial"/>
              </a:rPr>
              <a:t>   При плануванні навчальної діяльності,  постановці цілей та завдань навчання вчитель має їх співвідносити із завданнями розвитку ключових та предметних компетентностей, які охарактеризовано в  пояснювальних записках до програм.</a:t>
            </a:r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 r="28125" b="34375"/>
          <a:stretch>
            <a:fillRect/>
          </a:stretch>
        </p:blipFill>
        <p:spPr bwMode="auto">
          <a:xfrm>
            <a:off x="0" y="223838"/>
            <a:ext cx="6286500" cy="6335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/>
          <a:srcRect l="70313"/>
          <a:stretch>
            <a:fillRect/>
          </a:stretch>
        </p:blipFill>
        <p:spPr bwMode="auto">
          <a:xfrm>
            <a:off x="6215063" y="0"/>
            <a:ext cx="2928937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Люда\Pictures\QIP Shot\QIP Shot - Screen 024.png"/>
          <p:cNvPicPr>
            <a:picLocks noChangeAspect="1" noChangeArrowheads="1"/>
          </p:cNvPicPr>
          <p:nvPr/>
        </p:nvPicPr>
        <p:blipFill>
          <a:blip r:embed="rId2"/>
          <a:srcRect r="9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Люда\Pictures\QIP Shot\QIP Shot - Screen 03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Люда\Pictures\QIP Shot\QIP Shot - Screen 0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876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Люда\Pictures\QIP Shot\QIP Shot - Screen 03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Люда\Pictures\QIP Shot\QIP Shot - Screen 03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smtClean="0">
                <a:solidFill>
                  <a:srgbClr val="7030A0"/>
                </a:solidFill>
              </a:rPr>
              <a:t>"Підприємливість та </a:t>
            </a:r>
            <a:br>
              <a:rPr lang="uk-UA" sz="2800" b="1" smtClean="0">
                <a:solidFill>
                  <a:srgbClr val="7030A0"/>
                </a:solidFill>
              </a:rPr>
            </a:br>
            <a:r>
              <a:rPr lang="uk-UA" sz="2800" b="1" smtClean="0">
                <a:solidFill>
                  <a:srgbClr val="7030A0"/>
                </a:solidFill>
              </a:rPr>
              <a:t>фінансова грамотність"</a:t>
            </a:r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2124075" y="1844675"/>
            <a:ext cx="5761038" cy="4525963"/>
          </a:xfrm>
        </p:spPr>
        <p:txBody>
          <a:bodyPr/>
          <a:lstStyle/>
          <a:p>
            <a:r>
              <a:rPr lang="uk-UA" sz="2400" smtClean="0"/>
              <a:t>розвиток лідерських ініціатив, </a:t>
            </a:r>
          </a:p>
          <a:p>
            <a:r>
              <a:rPr lang="uk-UA" sz="2400" smtClean="0"/>
              <a:t>здатність успішно діяти в сучасному середовищі, </a:t>
            </a:r>
          </a:p>
          <a:p>
            <a:r>
              <a:rPr lang="uk-UA" sz="2400" smtClean="0"/>
              <a:t>виховання активної особистості, яка вміє раціонально поводитись, планувати час, досягати поставлених цілей.</a:t>
            </a:r>
          </a:p>
        </p:txBody>
      </p:sp>
      <p:pic>
        <p:nvPicPr>
          <p:cNvPr id="49156" name="Picture 10" descr="Безимени-2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2450" y="260350"/>
            <a:ext cx="792163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0179" name="Picture 3" descr="C:\Users\Люда\Pictures\QIP Shot\QIP Shot - Screen 03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38138" y="122238"/>
            <a:ext cx="8229600" cy="922337"/>
          </a:xfrm>
        </p:spPr>
        <p:txBody>
          <a:bodyPr/>
          <a:lstStyle/>
          <a:p>
            <a:pPr eaLnBrk="1" hangingPunct="1"/>
            <a:r>
              <a:rPr lang="uk-UA" sz="3200" smtClean="0">
                <a:solidFill>
                  <a:srgbClr val="7030A0"/>
                </a:solidFill>
              </a:rPr>
              <a:t>Ключові компетентності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1908175" y="981075"/>
            <a:ext cx="6192838" cy="38877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uk-UA" sz="2400" smtClean="0"/>
              <a:t>1. Спілкування державною (і рідною у  разі відмінності) мовами </a:t>
            </a:r>
          </a:p>
          <a:p>
            <a:pPr marL="0" indent="0" eaLnBrk="1" hangingPunct="1">
              <a:buFontTx/>
              <a:buNone/>
            </a:pPr>
            <a:r>
              <a:rPr lang="uk-UA" sz="2400" smtClean="0"/>
              <a:t>2. Спілкування іноземними мовами </a:t>
            </a:r>
          </a:p>
          <a:p>
            <a:pPr marL="0" indent="0" eaLnBrk="1" hangingPunct="1">
              <a:buFontTx/>
              <a:buNone/>
            </a:pPr>
            <a:r>
              <a:rPr lang="uk-UA" sz="2400" smtClean="0"/>
              <a:t>3. Математична компетентність </a:t>
            </a:r>
          </a:p>
          <a:p>
            <a:pPr marL="0" indent="0" eaLnBrk="1" hangingPunct="1">
              <a:buFontTx/>
              <a:buNone/>
            </a:pPr>
            <a:r>
              <a:rPr lang="uk-UA" sz="2400" smtClean="0"/>
              <a:t>4. Основні компетентності у природничих науках і технологіях </a:t>
            </a:r>
          </a:p>
          <a:p>
            <a:pPr marL="0" indent="0" eaLnBrk="1" hangingPunct="1">
              <a:buFontTx/>
              <a:buNone/>
            </a:pPr>
            <a:r>
              <a:rPr lang="uk-UA" sz="2400" smtClean="0"/>
              <a:t>5. Інформаційно-цифрова компетентність </a:t>
            </a:r>
          </a:p>
          <a:p>
            <a:pPr marL="0" indent="0" eaLnBrk="1" hangingPunct="1">
              <a:buFontTx/>
              <a:buNone/>
            </a:pPr>
            <a:r>
              <a:rPr lang="uk-UA" sz="2400" smtClean="0"/>
              <a:t>6. Уміння вчитися впродовж життя </a:t>
            </a:r>
          </a:p>
          <a:p>
            <a:pPr marL="0" indent="0" eaLnBrk="1" hangingPunct="1">
              <a:buFontTx/>
              <a:buNone/>
            </a:pPr>
            <a:r>
              <a:rPr lang="uk-UA" sz="2400" smtClean="0"/>
              <a:t>7. Ініціативність і підприємливість </a:t>
            </a:r>
          </a:p>
        </p:txBody>
      </p:sp>
      <p:sp>
        <p:nvSpPr>
          <p:cNvPr id="10244" name="Объект 2"/>
          <p:cNvSpPr txBox="1">
            <a:spLocks/>
          </p:cNvSpPr>
          <p:nvPr/>
        </p:nvSpPr>
        <p:spPr bwMode="auto">
          <a:xfrm>
            <a:off x="1908175" y="4724400"/>
            <a:ext cx="72358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r>
              <a:rPr lang="uk-UA" sz="2400">
                <a:solidFill>
                  <a:schemeClr val="tx1"/>
                </a:solidFill>
              </a:rPr>
              <a:t>8. Соціальна та громадянська компетентності </a:t>
            </a:r>
          </a:p>
          <a:p>
            <a:pPr algn="l">
              <a:spcBef>
                <a:spcPct val="20000"/>
              </a:spcBef>
            </a:pPr>
            <a:r>
              <a:rPr lang="uk-UA" sz="2400">
                <a:solidFill>
                  <a:schemeClr val="tx1"/>
                </a:solidFill>
              </a:rPr>
              <a:t>9. Обізнаність та самовираження у сфері культури </a:t>
            </a:r>
          </a:p>
          <a:p>
            <a:pPr algn="l">
              <a:spcBef>
                <a:spcPct val="20000"/>
              </a:spcBef>
            </a:pPr>
            <a:r>
              <a:rPr lang="uk-UA" sz="2400">
                <a:solidFill>
                  <a:schemeClr val="tx1"/>
                </a:solidFill>
              </a:rPr>
              <a:t>10. Екологічна грамотність і здорове життя. </a:t>
            </a:r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5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5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5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56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" name="Picture 6" descr="C:\Users\Люда\Pictures\QIP Shot\QIP Shot - Screen 9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3575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4" name="Picture 8" descr="C:\Users\Люда\Pictures\QIP Shot\QIP Shot - Screen 94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38"/>
            <a:ext cx="4572000" cy="35004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48130" name="Picture 2" descr="C:\Users\Люда\Pictures\QIP Shot\QIP Shot - Screen 94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572000" cy="33575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48131" name="Picture 3" descr="C:\Users\Люда\Pictures\QIP Shot\QIP Shot - Screen 94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1" y="3357562"/>
            <a:ext cx="4572000" cy="35004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714375" y="500063"/>
            <a:ext cx="7358063" cy="1011237"/>
          </a:xfrm>
        </p:spPr>
        <p:txBody>
          <a:bodyPr/>
          <a:lstStyle/>
          <a:p>
            <a:r>
              <a:rPr lang="uk-UA" sz="3200" smtClean="0">
                <a:solidFill>
                  <a:srgbClr val="C00000"/>
                </a:solidFill>
              </a:rPr>
              <a:t>Приріст капіталу в банку</a:t>
            </a:r>
            <a:endParaRPr lang="ru-RU" sz="3200" smtClean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5938" y="3286125"/>
            <a:ext cx="4857750" cy="1857375"/>
          </a:xfrm>
        </p:spPr>
        <p:txBody>
          <a:bodyPr/>
          <a:lstStyle/>
          <a:p>
            <a:pPr>
              <a:defRPr/>
            </a:pPr>
            <a:endParaRPr lang="uk-UA" b="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                           </a:t>
            </a:r>
          </a:p>
          <a:p>
            <a:pPr algn="ctr">
              <a:defRPr/>
            </a:pPr>
            <a:r>
              <a:rPr lang="uk-UA" sz="2000" b="0" dirty="0" smtClean="0">
                <a:solidFill>
                  <a:schemeClr val="tx2">
                    <a:lumMod val="50000"/>
                  </a:schemeClr>
                </a:solidFill>
              </a:rPr>
              <a:t>де </a:t>
            </a:r>
            <a:r>
              <a:rPr lang="uk-UA" sz="2000" b="0" i="1" dirty="0" smtClean="0">
                <a:solidFill>
                  <a:schemeClr val="tx2">
                    <a:lumMod val="50000"/>
                  </a:schemeClr>
                </a:solidFill>
              </a:rPr>
              <a:t>А — </a:t>
            </a:r>
            <a:r>
              <a:rPr lang="uk-UA" sz="2000" b="0" dirty="0" smtClean="0">
                <a:solidFill>
                  <a:schemeClr val="tx2">
                    <a:lumMod val="50000"/>
                  </a:schemeClr>
                </a:solidFill>
              </a:rPr>
              <a:t>шукана величина,  </a:t>
            </a:r>
          </a:p>
          <a:p>
            <a:pPr algn="ctr">
              <a:defRPr/>
            </a:pPr>
            <a:r>
              <a:rPr lang="uk-UA" sz="2000" b="0" i="1" dirty="0" smtClean="0">
                <a:solidFill>
                  <a:schemeClr val="tx2">
                    <a:lumMod val="50000"/>
                  </a:schemeClr>
                </a:solidFill>
              </a:rPr>
              <a:t>А</a:t>
            </a:r>
            <a:r>
              <a:rPr lang="uk-UA" sz="2000" b="0" i="1" baseline="-25000" dirty="0" smtClean="0">
                <a:solidFill>
                  <a:schemeClr val="tx2">
                    <a:lumMod val="50000"/>
                  </a:schemeClr>
                </a:solidFill>
              </a:rPr>
              <a:t>0</a:t>
            </a:r>
            <a:r>
              <a:rPr lang="uk-UA" sz="2000" b="0" dirty="0" smtClean="0">
                <a:solidFill>
                  <a:schemeClr val="tx2">
                    <a:lumMod val="50000"/>
                  </a:schemeClr>
                </a:solidFill>
              </a:rPr>
              <a:t> — початковий вклад, </a:t>
            </a:r>
          </a:p>
          <a:p>
            <a:pPr algn="ctr">
              <a:defRPr/>
            </a:pPr>
            <a:r>
              <a:rPr lang="uk-UA" sz="2000" b="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000" b="0" i="1" dirty="0" smtClean="0">
                <a:solidFill>
                  <a:schemeClr val="tx2">
                    <a:lumMod val="50000"/>
                  </a:schemeClr>
                </a:solidFill>
              </a:rPr>
              <a:t>Р</a:t>
            </a:r>
            <a:r>
              <a:rPr lang="ru-RU" sz="2000" b="0" i="1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uk-UA" sz="2000" b="0" i="1" dirty="0" smtClean="0">
                <a:solidFill>
                  <a:schemeClr val="tx2">
                    <a:lumMod val="50000"/>
                  </a:schemeClr>
                </a:solidFill>
              </a:rPr>
              <a:t>—</a:t>
            </a:r>
            <a:r>
              <a:rPr lang="uk-UA" sz="2000" b="0" dirty="0" smtClean="0">
                <a:solidFill>
                  <a:schemeClr val="tx2">
                    <a:lumMod val="50000"/>
                  </a:schemeClr>
                </a:solidFill>
              </a:rPr>
              <a:t> річний відсоток, </a:t>
            </a:r>
          </a:p>
          <a:p>
            <a:pPr algn="ctr">
              <a:defRPr/>
            </a:pPr>
            <a:r>
              <a:rPr lang="uk-UA" sz="2000" b="0" dirty="0" smtClean="0">
                <a:solidFill>
                  <a:srgbClr val="C00000"/>
                </a:solidFill>
              </a:rPr>
              <a:t> </a:t>
            </a:r>
            <a:r>
              <a:rPr lang="en-US" sz="2000" i="1" dirty="0" smtClean="0">
                <a:solidFill>
                  <a:srgbClr val="C00000"/>
                </a:solidFill>
              </a:rPr>
              <a:t>t</a:t>
            </a:r>
            <a:r>
              <a:rPr lang="ru-RU" sz="2000" i="1" dirty="0" smtClean="0">
                <a:solidFill>
                  <a:srgbClr val="C00000"/>
                </a:solidFill>
              </a:rPr>
              <a:t> </a:t>
            </a:r>
            <a:r>
              <a:rPr lang="ru-RU" sz="2000" b="0" i="1" dirty="0" smtClean="0">
                <a:solidFill>
                  <a:srgbClr val="C00000"/>
                </a:solidFill>
              </a:rPr>
              <a:t> </a:t>
            </a:r>
            <a:r>
              <a:rPr lang="uk-UA" sz="2000" b="0" dirty="0" smtClean="0">
                <a:solidFill>
                  <a:srgbClr val="C00000"/>
                </a:solidFill>
              </a:rPr>
              <a:t> </a:t>
            </a:r>
            <a:r>
              <a:rPr lang="uk-UA" sz="2000" b="0" dirty="0" smtClean="0">
                <a:solidFill>
                  <a:schemeClr val="tx2">
                    <a:lumMod val="50000"/>
                  </a:schemeClr>
                </a:solidFill>
              </a:rPr>
              <a:t>—  розрахунковий термін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71625" y="1357313"/>
            <a:ext cx="6000750" cy="1357312"/>
          </a:xfrm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r>
              <a:rPr lang="en-US" dirty="0" smtClean="0"/>
              <a:t>   </a:t>
            </a: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Приріст капіталу в банку здійснюється за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законом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tx2">
                    <a:lumMod val="50000"/>
                  </a:schemeClr>
                </a:solidFill>
              </a:rPr>
              <a:t>природного зростання. Всім відома формула складних відсотків:</a:t>
            </a:r>
          </a:p>
          <a:p>
            <a:pPr>
              <a:buFontTx/>
              <a:buNone/>
              <a:defRPr/>
            </a:pPr>
            <a:endParaRPr lang="ru-RU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3714750" y="4857750"/>
            <a:ext cx="1552575" cy="14287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428750" y="2214563"/>
            <a:ext cx="5715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= А</a:t>
            </a:r>
            <a:r>
              <a:rPr lang="uk-UA" sz="3600" b="1" i="1" baseline="-25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+р/</a:t>
            </a:r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100)</a:t>
            </a:r>
            <a:r>
              <a:rPr lang="en-US" sz="3600" b="1" i="1" baseline="30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7" name="Picture 2" descr="C:\Users\Вiта\Desktop\анимации для презентаций\4801_60\Деньги\money1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3214688"/>
            <a:ext cx="1820863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286625" y="5929313"/>
            <a:ext cx="1262063" cy="3381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uk-UA" sz="1600" dirty="0"/>
              <a:t>Дослідники</a:t>
            </a:r>
            <a:endParaRPr lang="ru-RU" sz="16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6" descr="&amp;Kcy;&amp;acy;&amp;rcy;&amp;tcy;&amp;icy;&amp;ncy;&amp;kcy;&amp;icy; &amp;pcy;&amp;ocy; &amp;zcy;&amp;acy;&amp;pcy;&amp;rcy;&amp;ocy;&amp;scy;&amp;ucy; &amp;pcy;&amp;icy;&amp;rcy;&amp;acy;&amp;mcy;&amp;icy;&amp;dcy;&amp;ycy; &amp;mcy;&amp;acy;&amp;jcy;&amp;yacy; &amp;fcy;&amp;ocy;&amp;tcy;&amp;ocy;&amp;gcy;&amp;rcy;&amp;acy;&amp;fcy;&amp;icy;&amp;icy;"/>
          <p:cNvSpPr>
            <a:spLocks noChangeAspect="1" noChangeArrowheads="1"/>
          </p:cNvSpPr>
          <p:nvPr/>
        </p:nvSpPr>
        <p:spPr bwMode="auto">
          <a:xfrm>
            <a:off x="3743325" y="2843213"/>
            <a:ext cx="16573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27" name="AutoShape 8" descr="&amp;Kcy;&amp;acy;&amp;rcy;&amp;tcy;&amp;icy;&amp;ncy;&amp;kcy;&amp;icy; &amp;pcy;&amp;ocy; &amp;zcy;&amp;acy;&amp;pcy;&amp;rcy;&amp;ocy;&amp;scy;&amp;ucy; &amp;pcy;&amp;icy;&amp;rcy;&amp;acy;&amp;mcy;&amp;icy;&amp;dcy;&amp;ycy; &amp;mcy;&amp;acy;&amp;jcy;&amp;yacy; &amp;fcy;&amp;ocy;&amp;tcy;&amp;ocy;&amp;gcy;&amp;rcy;&amp;acy;&amp;fcy;&amp;icy;&amp;icy;"/>
          <p:cNvSpPr>
            <a:spLocks noChangeAspect="1" noChangeArrowheads="1"/>
          </p:cNvSpPr>
          <p:nvPr/>
        </p:nvSpPr>
        <p:spPr bwMode="auto">
          <a:xfrm>
            <a:off x="3743325" y="2843213"/>
            <a:ext cx="16573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28" name="Picture 12" descr="yak-zibrati-kubik-rubika-u-viglyadi-piramid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2143125"/>
            <a:ext cx="3143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14" descr="piramidaparis1280x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2181225"/>
            <a:ext cx="3000375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28860" y="857232"/>
            <a:ext cx="4572000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Площа бічної поверхні  правильної піраміди</a:t>
            </a:r>
            <a:endParaRPr lang="ru-RU" sz="2400" dirty="0"/>
          </a:p>
        </p:txBody>
      </p:sp>
      <p:pic>
        <p:nvPicPr>
          <p:cNvPr id="52233" name="Picture 10" descr="chich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75" y="4143375"/>
            <a:ext cx="32448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Люда\Pictures\QIP Shot\QIP Shot - Screen 0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00"/>
            <a:ext cx="914400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Люда\Pictures\QIP Shot\QIP Shot - Screen 0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Люда\Pictures\QIP Shot\QIP Shot - Screen 1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3306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4755" name="Picture 3" descr="C:\Users\Люда\Pictures\QIP Shot\QIP Shot - Screen 101.png"/>
          <p:cNvPicPr>
            <a:picLocks noChangeAspect="1" noChangeArrowheads="1"/>
          </p:cNvPicPr>
          <p:nvPr/>
        </p:nvPicPr>
        <p:blipFill>
          <a:blip r:embed="rId3"/>
          <a:srcRect r="1612"/>
          <a:stretch>
            <a:fillRect/>
          </a:stretch>
        </p:blipFill>
        <p:spPr bwMode="auto">
          <a:xfrm>
            <a:off x="4714875" y="0"/>
            <a:ext cx="4429125" cy="3357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4756" name="Picture 4" descr="C:\Users\Люда\Pictures\QIP Shot\QIP Shot - Screen 10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3"/>
            <a:ext cx="4643438" cy="3500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4757" name="Picture 5" descr="C:\Users\Люда\Pictures\QIP Shot\QIP Shot - Screen 10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30750" y="3357563"/>
            <a:ext cx="4413250" cy="3500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>
    <p:pull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Люда\Pictures\QIP Shot\QIP Shot - Screen 1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3571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5779" name="Picture 3" descr="C:\Users\Люда\Pictures\QIP Shot\QIP Shot - Screen 106.png"/>
          <p:cNvPicPr>
            <a:picLocks noChangeAspect="1" noChangeArrowheads="1"/>
          </p:cNvPicPr>
          <p:nvPr/>
        </p:nvPicPr>
        <p:blipFill>
          <a:blip r:embed="rId3"/>
          <a:srcRect r="3225"/>
          <a:stretch>
            <a:fillRect/>
          </a:stretch>
        </p:blipFill>
        <p:spPr bwMode="auto">
          <a:xfrm>
            <a:off x="4572000" y="0"/>
            <a:ext cx="4572000" cy="3570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5780" name="Picture 4" descr="C:\Users\Люда\Pictures\QIP Shot\QIP Shot - Screen 10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3313"/>
            <a:ext cx="4572000" cy="3214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5781" name="Picture 5" descr="C:\Users\Люда\Pictures\QIP Shot\QIP Shot - Screen 11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643313"/>
            <a:ext cx="4572000" cy="3214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>
    <p:pull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Люда\Pictures\QIP Shot\QIP Shot - Screen 03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 descr="C:\Users\Люда\Pictures\QIP Shot\QIP Shot - Screen 03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286125"/>
            <a:ext cx="18573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C:\Users\Люда\Pictures\QIP Shot\QIP Shot - Screen 03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0" y="5500688"/>
            <a:ext cx="9334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Люда\Pictures\QIP Shot\QIP Shot - Screen 04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113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Люда\Pictures\QIP Shot\QIP Shot - Screen 03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638"/>
            <a:ext cx="9144000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8175" y="404813"/>
            <a:ext cx="6119813" cy="417671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400" dirty="0" err="1" smtClean="0"/>
              <a:t>Зміни</a:t>
            </a:r>
            <a:r>
              <a:rPr lang="ru-RU" sz="2400" dirty="0" smtClean="0"/>
              <a:t> в </a:t>
            </a:r>
            <a:r>
              <a:rPr lang="ru-RU" sz="2400" dirty="0" err="1" smtClean="0"/>
              <a:t>українській</a:t>
            </a:r>
            <a:r>
              <a:rPr lang="ru-RU" sz="2400" dirty="0" smtClean="0"/>
              <a:t> </a:t>
            </a:r>
            <a:r>
              <a:rPr lang="ru-RU" sz="2400" dirty="0" err="1" smtClean="0"/>
              <a:t>системі</a:t>
            </a:r>
            <a:r>
              <a:rPr lang="ru-RU" sz="2400" dirty="0" smtClean="0"/>
              <a:t> </a:t>
            </a:r>
            <a:r>
              <a:rPr lang="ru-RU" sz="2400" dirty="0" err="1" smtClean="0"/>
              <a:t>освіти</a:t>
            </a:r>
            <a:r>
              <a:rPr lang="ru-RU" sz="2400" dirty="0" smtClean="0"/>
              <a:t>  </a:t>
            </a:r>
            <a:r>
              <a:rPr lang="ru-RU" sz="2400" dirty="0" err="1" smtClean="0"/>
              <a:t>висувають</a:t>
            </a:r>
            <a:r>
              <a:rPr lang="ru-RU" sz="2400" dirty="0" smtClean="0"/>
              <a:t> </a:t>
            </a:r>
            <a:r>
              <a:rPr lang="ru-RU" sz="2400" dirty="0" err="1" smtClean="0"/>
              <a:t>нові</a:t>
            </a:r>
            <a:r>
              <a:rPr lang="ru-RU" sz="2400" dirty="0" smtClean="0"/>
              <a:t> </a:t>
            </a:r>
            <a:r>
              <a:rPr lang="ru-RU" sz="2400" dirty="0" err="1" smtClean="0"/>
              <a:t>вимоги</a:t>
            </a:r>
            <a:r>
              <a:rPr lang="ru-RU" sz="2400" dirty="0" smtClean="0"/>
              <a:t> до </a:t>
            </a:r>
            <a:r>
              <a:rPr lang="ru-RU" sz="2400" dirty="0" err="1" smtClean="0"/>
              <a:t>рівня</a:t>
            </a:r>
            <a:r>
              <a:rPr lang="ru-RU" sz="2400" dirty="0" smtClean="0"/>
              <a:t> </a:t>
            </a:r>
            <a:r>
              <a:rPr lang="ru-RU" sz="2400" dirty="0" err="1" smtClean="0"/>
              <a:t>професійної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кваліфікації</a:t>
            </a:r>
            <a:r>
              <a:rPr lang="ru-RU" sz="2400" dirty="0" smtClean="0"/>
              <a:t> та </a:t>
            </a:r>
            <a:r>
              <a:rPr lang="ru-RU" sz="2400" dirty="0" err="1" smtClean="0"/>
              <a:t>компетентності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вчителів</a:t>
            </a:r>
            <a:r>
              <a:rPr lang="ru-RU" sz="2400" dirty="0" smtClean="0"/>
              <a:t>.</a:t>
            </a:r>
          </a:p>
          <a:p>
            <a:pPr>
              <a:defRPr/>
            </a:pPr>
            <a:endParaRPr lang="ru-RU" sz="2400" dirty="0" smtClean="0"/>
          </a:p>
          <a:p>
            <a:pPr>
              <a:defRPr/>
            </a:pPr>
            <a:r>
              <a:rPr lang="ru-RU" sz="2400" dirty="0" err="1" smtClean="0"/>
              <a:t>Сучасний</a:t>
            </a:r>
            <a:r>
              <a:rPr lang="ru-RU" sz="2400" dirty="0" smtClean="0"/>
              <a:t> учитель повинен перенести   акцент у </a:t>
            </a:r>
            <a:r>
              <a:rPr lang="ru-RU" sz="2400" dirty="0" err="1" smtClean="0"/>
              <a:t>процесі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навчання</a:t>
            </a:r>
            <a:r>
              <a:rPr lang="ru-RU" sz="2400" dirty="0" smtClean="0"/>
              <a:t> з </a:t>
            </a:r>
            <a:r>
              <a:rPr lang="ru-RU" sz="2400" dirty="0" err="1" smtClean="0"/>
              <a:t>викладання</a:t>
            </a:r>
            <a:r>
              <a:rPr lang="ru-RU" sz="2400" dirty="0" smtClean="0"/>
              <a:t> на </a:t>
            </a:r>
            <a:r>
              <a:rPr lang="ru-RU" sz="2400" dirty="0" err="1" smtClean="0"/>
              <a:t>навчання</a:t>
            </a:r>
            <a:r>
              <a:rPr lang="ru-RU" sz="2400" dirty="0" smtClean="0"/>
              <a:t>, </a:t>
            </a:r>
            <a:r>
              <a:rPr lang="ru-RU" sz="2400" dirty="0" err="1" smtClean="0"/>
              <a:t>організувати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саме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викладання</a:t>
            </a:r>
            <a:r>
              <a:rPr lang="ru-RU" sz="2400" dirty="0" smtClean="0"/>
              <a:t> не як </a:t>
            </a:r>
            <a:r>
              <a:rPr lang="ru-RU" sz="2400" dirty="0" err="1" smtClean="0"/>
              <a:t>трансляцію</a:t>
            </a:r>
            <a:r>
              <a:rPr lang="ru-RU" sz="2400" dirty="0" smtClean="0"/>
              <a:t>   </a:t>
            </a:r>
            <a:r>
              <a:rPr lang="uk-UA" sz="2400" dirty="0" smtClean="0"/>
              <a:t>інформації, а як </a:t>
            </a:r>
            <a:r>
              <a:rPr lang="uk-UA" sz="2400" dirty="0" err="1" smtClean="0"/>
              <a:t>фасилітацію</a:t>
            </a:r>
            <a:r>
              <a:rPr lang="uk-UA" sz="2400" dirty="0" smtClean="0"/>
              <a:t> (активізацію, забезпечення і підтримку) </a:t>
            </a:r>
            <a:r>
              <a:rPr lang="ru-RU" sz="2400" dirty="0" err="1" smtClean="0"/>
              <a:t>процесів</a:t>
            </a:r>
            <a:r>
              <a:rPr lang="ru-RU" sz="2400" dirty="0" smtClean="0"/>
              <a:t> </a:t>
            </a:r>
            <a:r>
              <a:rPr lang="ru-RU" sz="2400" dirty="0" err="1" smtClean="0"/>
              <a:t>осмисленого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навчання</a:t>
            </a:r>
            <a:r>
              <a:rPr lang="ru-RU" sz="2400" dirty="0" smtClean="0"/>
              <a:t>, яке дозволить </a:t>
            </a:r>
            <a:r>
              <a:rPr lang="ru-RU" sz="2400" dirty="0" err="1" smtClean="0"/>
              <a:t>учням</a:t>
            </a:r>
            <a:r>
              <a:rPr lang="ru-RU" sz="2400" dirty="0" smtClean="0"/>
              <a:t> </a:t>
            </a:r>
            <a:r>
              <a:rPr lang="ru-RU" sz="2400" dirty="0" err="1" smtClean="0"/>
              <a:t>досягнути</a:t>
            </a:r>
            <a:r>
              <a:rPr lang="ru-RU" sz="2400" dirty="0" smtClean="0"/>
              <a:t> </a:t>
            </a:r>
            <a:r>
              <a:rPr lang="uk-UA" sz="2400" dirty="0" smtClean="0"/>
              <a:t>очікуваних результатів навчання.</a:t>
            </a:r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Люда\Pictures\QIP Shot\QIP Shot - Screen 03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163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ъект 2"/>
          <p:cNvSpPr txBox="1">
            <a:spLocks/>
          </p:cNvSpPr>
          <p:nvPr/>
        </p:nvSpPr>
        <p:spPr bwMode="auto">
          <a:xfrm>
            <a:off x="1833563" y="333375"/>
            <a:ext cx="55467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>
              <a:spcBef>
                <a:spcPct val="20000"/>
              </a:spcBef>
            </a:pPr>
            <a:r>
              <a:rPr lang="uk-UA" sz="2400">
                <a:solidFill>
                  <a:schemeClr val="tx1"/>
                </a:solidFill>
              </a:rPr>
              <a:t>    Наскрізні змістові лінії є засобом інтеграції навчального змісту, оскільки вони спільні для всіх навчальних предметів, і корелюються з  ключовими компетентностями.</a:t>
            </a:r>
          </a:p>
        </p:txBody>
      </p:sp>
      <p:sp>
        <p:nvSpPr>
          <p:cNvPr id="61443" name="Прямоугольник 6"/>
          <p:cNvSpPr>
            <a:spLocks noChangeArrowheads="1"/>
          </p:cNvSpPr>
          <p:nvPr/>
        </p:nvSpPr>
        <p:spPr bwMode="auto">
          <a:xfrm>
            <a:off x="2051050" y="4040188"/>
            <a:ext cx="66976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uk-UA" sz="2400"/>
              <a:t>     Професіоналізм педагога, його налаштованість на  самовдосконалення, самоосвіту, саморозвиток напряму впливає на формування компетентностей та успішності учнів і є вирішальним фактором забезпечення якості освіти.</a:t>
            </a:r>
          </a:p>
        </p:txBody>
      </p:sp>
      <p:pic>
        <p:nvPicPr>
          <p:cNvPr id="61444" name="Picture 10" descr="Безимени-2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2450" y="260350"/>
            <a:ext cx="792163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Прямоугольник 8"/>
          <p:cNvSpPr>
            <a:spLocks noChangeArrowheads="1"/>
          </p:cNvSpPr>
          <p:nvPr/>
        </p:nvSpPr>
        <p:spPr bwMode="auto">
          <a:xfrm>
            <a:off x="3132138" y="2435225"/>
            <a:ext cx="50403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uk-UA" sz="2400">
                <a:solidFill>
                  <a:srgbClr val="000000"/>
                </a:solidFill>
              </a:rPr>
              <a:t>      Очікувані результати</a:t>
            </a:r>
            <a:r>
              <a:rPr lang="ru-RU" sz="2400">
                <a:solidFill>
                  <a:srgbClr val="000000"/>
                </a:solidFill>
              </a:rPr>
              <a:t> </a:t>
            </a:r>
            <a:r>
              <a:rPr lang="uk-UA" sz="2400">
                <a:solidFill>
                  <a:srgbClr val="000000"/>
                </a:solidFill>
              </a:rPr>
              <a:t>навчально-пізнавальної</a:t>
            </a:r>
            <a:r>
              <a:rPr lang="ru-RU" sz="2400">
                <a:solidFill>
                  <a:srgbClr val="000000"/>
                </a:solidFill>
              </a:rPr>
              <a:t> </a:t>
            </a:r>
            <a:r>
              <a:rPr lang="uk-UA" sz="2400">
                <a:solidFill>
                  <a:srgbClr val="000000"/>
                </a:solidFill>
              </a:rPr>
              <a:t>діяльності учнів є головними </a:t>
            </a:r>
            <a:r>
              <a:rPr lang="ru-RU" sz="2400">
                <a:solidFill>
                  <a:srgbClr val="000000"/>
                </a:solidFill>
              </a:rPr>
              <a:t>при </a:t>
            </a:r>
            <a:r>
              <a:rPr lang="uk-UA" sz="2400">
                <a:solidFill>
                  <a:srgbClr val="000000"/>
                </a:solidFill>
              </a:rPr>
              <a:t>підготовці вчителя до уроку.</a:t>
            </a:r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713" y="404813"/>
            <a:ext cx="5913437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</a:t>
            </a:r>
            <a:r>
              <a:rPr lang="ru-RU" sz="2400" dirty="0" err="1">
                <a:latin typeface="+mn-lt"/>
              </a:rPr>
              <a:t>Із</a:t>
            </a:r>
            <a:r>
              <a:rPr lang="ru-RU" sz="2400" dirty="0">
                <a:latin typeface="+mn-lt"/>
              </a:rPr>
              <a:t> метою </a:t>
            </a:r>
            <a:r>
              <a:rPr lang="ru-RU" sz="2400" dirty="0" err="1">
                <a:latin typeface="+mn-lt"/>
              </a:rPr>
              <a:t>інтеграції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err="1">
                <a:latin typeface="+mn-lt"/>
              </a:rPr>
              <a:t>навчальних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err="1">
                <a:latin typeface="+mn-lt"/>
              </a:rPr>
              <a:t>предметів</a:t>
            </a:r>
            <a:r>
              <a:rPr lang="ru-RU" sz="2400" dirty="0">
                <a:latin typeface="+mn-lt"/>
              </a:rPr>
              <a:t> і </a:t>
            </a:r>
            <a:r>
              <a:rPr lang="ru-RU" sz="2400" dirty="0" err="1">
                <a:latin typeface="+mn-lt"/>
              </a:rPr>
              <a:t>предметних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err="1">
                <a:latin typeface="+mn-lt"/>
              </a:rPr>
              <a:t>циклів</a:t>
            </a:r>
            <a:r>
              <a:rPr lang="ru-RU" sz="2400" dirty="0">
                <a:latin typeface="+mn-lt"/>
              </a:rPr>
              <a:t>, </a:t>
            </a:r>
            <a:r>
              <a:rPr lang="ru-RU" sz="2400" dirty="0" err="1">
                <a:latin typeface="+mn-lt"/>
              </a:rPr>
              <a:t>формування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err="1">
                <a:latin typeface="+mn-lt"/>
              </a:rPr>
              <a:t>ключових</a:t>
            </a:r>
            <a:r>
              <a:rPr lang="ru-RU" sz="2400" dirty="0">
                <a:latin typeface="+mn-lt"/>
              </a:rPr>
              <a:t> та </a:t>
            </a:r>
            <a:r>
              <a:rPr lang="ru-RU" sz="2400" dirty="0" err="1">
                <a:latin typeface="+mn-lt"/>
              </a:rPr>
              <a:t>міжпредметних</a:t>
            </a:r>
            <a:r>
              <a:rPr lang="ru-RU" sz="2400" dirty="0">
                <a:latin typeface="+mn-lt"/>
              </a:rPr>
              <a:t> компетентностей введено </a:t>
            </a:r>
            <a:r>
              <a:rPr lang="ru-RU" sz="2400" b="1" dirty="0" err="1">
                <a:solidFill>
                  <a:srgbClr val="FF0000"/>
                </a:solidFill>
                <a:latin typeface="+mn-lt"/>
              </a:rPr>
              <a:t>наскрізні</a:t>
            </a:r>
            <a:r>
              <a:rPr 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+mn-lt"/>
              </a:rPr>
              <a:t>змістові</a:t>
            </a:r>
            <a:r>
              <a:rPr 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+mn-lt"/>
              </a:rPr>
              <a:t>лінії</a:t>
            </a:r>
            <a:r>
              <a:rPr lang="ru-RU" sz="2400" b="1" dirty="0">
                <a:solidFill>
                  <a:srgbClr val="FF0000"/>
                </a:solidFill>
                <a:latin typeface="+mn-lt"/>
              </a:rPr>
              <a:t>:</a:t>
            </a:r>
          </a:p>
          <a:p>
            <a:pPr algn="l"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7030A0"/>
                </a:solidFill>
                <a:latin typeface="+mn-lt"/>
              </a:rPr>
              <a:t>«</a:t>
            </a:r>
            <a:r>
              <a:rPr lang="ru-RU" sz="2400" b="1" i="1" dirty="0" err="1">
                <a:solidFill>
                  <a:srgbClr val="7030A0"/>
                </a:solidFill>
                <a:latin typeface="+mn-lt"/>
              </a:rPr>
              <a:t>Екологічна</a:t>
            </a:r>
            <a:r>
              <a:rPr lang="ru-RU" sz="2400" b="1" i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+mn-lt"/>
              </a:rPr>
              <a:t>безпека</a:t>
            </a:r>
            <a:r>
              <a:rPr lang="ru-RU" sz="2400" b="1" i="1" dirty="0">
                <a:solidFill>
                  <a:srgbClr val="7030A0"/>
                </a:solidFill>
                <a:latin typeface="+mn-lt"/>
              </a:rPr>
              <a:t> та </a:t>
            </a:r>
            <a:r>
              <a:rPr lang="ru-RU" sz="2400" b="1" i="1" dirty="0" err="1">
                <a:solidFill>
                  <a:srgbClr val="7030A0"/>
                </a:solidFill>
                <a:latin typeface="+mn-lt"/>
              </a:rPr>
              <a:t>сталий</a:t>
            </a:r>
            <a:r>
              <a:rPr lang="ru-RU" sz="2400" b="1" i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+mn-lt"/>
              </a:rPr>
              <a:t>розвиток</a:t>
            </a:r>
            <a:r>
              <a:rPr lang="ru-RU" sz="2400" b="1" i="1" dirty="0">
                <a:solidFill>
                  <a:srgbClr val="7030A0"/>
                </a:solidFill>
                <a:latin typeface="+mn-lt"/>
              </a:rPr>
              <a:t>», </a:t>
            </a:r>
          </a:p>
          <a:p>
            <a:pPr algn="l"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7030A0"/>
                </a:solidFill>
                <a:latin typeface="+mn-lt"/>
              </a:rPr>
              <a:t>«Громадянська відповідальність»,</a:t>
            </a:r>
          </a:p>
          <a:p>
            <a:pPr algn="l"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7030A0"/>
                </a:solidFill>
                <a:latin typeface="+mn-lt"/>
              </a:rPr>
              <a:t>«Здоров’я і безпека», </a:t>
            </a:r>
          </a:p>
          <a:p>
            <a:pPr algn="l"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7030A0"/>
                </a:solidFill>
                <a:latin typeface="+mn-lt"/>
              </a:rPr>
              <a:t>«Підприємливість </a:t>
            </a:r>
            <a:r>
              <a:rPr lang="ru-RU" sz="2400" b="1" i="1" dirty="0">
                <a:solidFill>
                  <a:srgbClr val="7030A0"/>
                </a:solidFill>
                <a:latin typeface="+mn-lt"/>
              </a:rPr>
              <a:t>та </a:t>
            </a:r>
            <a:r>
              <a:rPr lang="ru-RU" sz="2400" b="1" i="1" dirty="0" err="1">
                <a:solidFill>
                  <a:srgbClr val="7030A0"/>
                </a:solidFill>
                <a:latin typeface="+mn-lt"/>
              </a:rPr>
              <a:t>фінансова</a:t>
            </a:r>
            <a:r>
              <a:rPr lang="ru-RU" sz="2400" b="1" i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ru-RU" sz="2400" b="1" i="1" dirty="0" err="1">
                <a:solidFill>
                  <a:srgbClr val="7030A0"/>
                </a:solidFill>
                <a:latin typeface="+mn-lt"/>
              </a:rPr>
              <a:t>грамотність</a:t>
            </a:r>
            <a:r>
              <a:rPr lang="ru-RU" sz="2400" b="1" i="1" dirty="0">
                <a:solidFill>
                  <a:srgbClr val="7030A0"/>
                </a:solidFill>
                <a:latin typeface="+mn-lt"/>
              </a:rPr>
              <a:t>»,</a:t>
            </a:r>
          </a:p>
        </p:txBody>
      </p:sp>
      <p:sp>
        <p:nvSpPr>
          <p:cNvPr id="15364" name="Прямоугольник 6"/>
          <p:cNvSpPr>
            <a:spLocks noChangeArrowheads="1"/>
          </p:cNvSpPr>
          <p:nvPr/>
        </p:nvSpPr>
        <p:spPr bwMode="auto">
          <a:xfrm>
            <a:off x="2051050" y="4549775"/>
            <a:ext cx="69135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/>
              <a:t>які реалізуються під час вивчення певних розділів та тем через підбір відповідної інформації, дидактичних матеріалів та використання різних методів навчання, реалізації проектів і досліджень. </a:t>
            </a:r>
            <a:endParaRPr lang="uk-UA" sz="2400"/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944563" y="260350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7030A0"/>
                </a:solidFill>
              </a:rPr>
              <a:t>«Екологічна безпека та </a:t>
            </a:r>
            <a:br>
              <a:rPr lang="ru-RU" sz="2800" b="1" smtClean="0">
                <a:solidFill>
                  <a:srgbClr val="7030A0"/>
                </a:solidFill>
              </a:rPr>
            </a:br>
            <a:r>
              <a:rPr lang="ru-RU" sz="2800" b="1" smtClean="0">
                <a:solidFill>
                  <a:srgbClr val="7030A0"/>
                </a:solidFill>
              </a:rPr>
              <a:t>сталий розвиток»</a:t>
            </a:r>
            <a:endParaRPr lang="uk-UA" sz="2800" b="1" smtClean="0">
              <a:solidFill>
                <a:srgbClr val="7030A0"/>
              </a:solidFill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1692275" y="1600200"/>
            <a:ext cx="5832475" cy="4525963"/>
          </a:xfrm>
        </p:spPr>
        <p:txBody>
          <a:bodyPr/>
          <a:lstStyle/>
          <a:p>
            <a:r>
              <a:rPr lang="uk-UA" sz="2400" smtClean="0"/>
              <a:t>формування в учнів соціальної активності, відповідальності та екологічної свідомості, готовності брати участь у вирішенні питань збереження довкілля і розвитку суспільства, усвідомлення важливості сталого розвитку</a:t>
            </a:r>
          </a:p>
          <a:p>
            <a:r>
              <a:rPr lang="uk-UA" sz="2400" smtClean="0"/>
              <a:t>для майбутніх поколінь.</a:t>
            </a:r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4954</TotalTime>
  <Words>779</Words>
  <Application>Microsoft Office PowerPoint</Application>
  <PresentationFormat>Экран (4:3)</PresentationFormat>
  <Paragraphs>68</Paragraphs>
  <Slides>62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4" baseType="lpstr">
      <vt:lpstr>Оформление по умолчанию</vt:lpstr>
      <vt:lpstr>Слайд</vt:lpstr>
      <vt:lpstr>Методичні  матеріали    Реалізація наскрізних ліній  на уроках математики та  позакласних заходах  в 10-11 класах    Чорнобай Людмили Григоріївни,  вчителя математики Луганського обласного  ліцею з посиленою військово-фізичною підготовкою  «Кадетський корпус імені героїв Молодої гвардії»     </vt:lpstr>
      <vt:lpstr>Від предметоцентризму  до дитиноцентризму </vt:lpstr>
      <vt:lpstr>Слайд 3</vt:lpstr>
      <vt:lpstr>Слайд 4</vt:lpstr>
      <vt:lpstr>Ключові компетентності</vt:lpstr>
      <vt:lpstr>Слайд 6</vt:lpstr>
      <vt:lpstr>Слайд 7</vt:lpstr>
      <vt:lpstr>«Екологічна безпека та  сталий розвиток»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"Громадянська відповідальність"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"Здоров'я і безпека" 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"Підприємливість та  фінансова грамотність"</vt:lpstr>
      <vt:lpstr>Слайд 49</vt:lpstr>
      <vt:lpstr>Слайд 50</vt:lpstr>
      <vt:lpstr>Приріст капіталу в банку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</vt:vector>
  </TitlesOfParts>
  <Company>Семья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Люда</cp:lastModifiedBy>
  <cp:revision>139</cp:revision>
  <dcterms:created xsi:type="dcterms:W3CDTF">2011-07-01T08:53:23Z</dcterms:created>
  <dcterms:modified xsi:type="dcterms:W3CDTF">2020-12-28T15:40:14Z</dcterms:modified>
</cp:coreProperties>
</file>