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9" r:id="rId7"/>
    <p:sldId id="266" r:id="rId8"/>
    <p:sldId id="258" r:id="rId9"/>
    <p:sldId id="267" r:id="rId10"/>
    <p:sldId id="262" r:id="rId11"/>
    <p:sldId id="263" r:id="rId12"/>
    <p:sldId id="264" r:id="rId13"/>
    <p:sldId id="265" r:id="rId14"/>
    <p:sldId id="268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>
        <p:scale>
          <a:sx n="51" d="100"/>
          <a:sy n="51" d="100"/>
        </p:scale>
        <p:origin x="-1464" y="-5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39961" y="1670947"/>
            <a:ext cx="6912078" cy="1665082"/>
          </a:xfrm>
        </p:spPr>
        <p:txBody>
          <a:bodyPr anchor="b"/>
          <a:lstStyle>
            <a:lvl1pPr algn="ctr">
              <a:defRPr sz="6000" b="1" cap="none" spc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953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204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093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980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447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847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191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429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795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817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654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39004-3F11-41D3-A52B-E15EF87FD4EC}" type="datetimeFigureOut">
              <a:rPr lang="ru-RU" smtClean="0"/>
              <a:t>23.07.2022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A2F2A-8D97-4A7A-8690-5EDA074A4B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241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3jbfL0zUYo&amp;ab_channel=CreativeTeacher" TargetMode="External"/><Relationship Id="rId2" Type="http://schemas.openxmlformats.org/officeDocument/2006/relationships/hyperlink" Target="https://www.youtube.com/watch?v=nWK56OV5CBQ&amp;ab_channel=CreativeTeacher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youtube.com/watch?v=RT7WwloHUqA&amp;ab_channel=NinelZhylyutova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jpg"/><Relationship Id="rId7" Type="http://schemas.openxmlformats.org/officeDocument/2006/relationships/image" Target="../media/image2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fif"/><Relationship Id="rId5" Type="http://schemas.openxmlformats.org/officeDocument/2006/relationships/image" Target="../media/image31.jp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ircenter.gov.ua/static-pages/useful_materials" TargetMode="External"/><Relationship Id="rId3" Type="http://schemas.openxmlformats.org/officeDocument/2006/relationships/hyperlink" Target="http://posibnyk.nus.org.ua/" TargetMode="External"/><Relationship Id="rId7" Type="http://schemas.openxmlformats.org/officeDocument/2006/relationships/hyperlink" Target="https://ircenter.gov.ua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us.org.ua/articles/yak-otsinyuvaty-ditej-z-osoblyvymy-osvitnimy-potrebamy/" TargetMode="External"/><Relationship Id="rId5" Type="http://schemas.openxmlformats.org/officeDocument/2006/relationships/hyperlink" Target="https://nus.org.ua/articles/inklyuzyvne-navchannya-u-shkoli-kroky-do-uspishnogo-pochatku/" TargetMode="External"/><Relationship Id="rId4" Type="http://schemas.openxmlformats.org/officeDocument/2006/relationships/hyperlink" Target="https://nus.org.ua/tags/129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28392" y="4012162"/>
            <a:ext cx="5673012" cy="1978091"/>
          </a:xfrm>
        </p:spPr>
        <p:txBody>
          <a:bodyPr>
            <a:noAutofit/>
          </a:bodyPr>
          <a:lstStyle/>
          <a:p>
            <a:r>
              <a:rPr lang="uk-UA" sz="3200" b="1" dirty="0" smtClean="0"/>
              <a:t>Лахман Т. В. </a:t>
            </a:r>
            <a:r>
              <a:rPr lang="uk-UA" sz="3200" dirty="0" err="1" smtClean="0"/>
              <a:t>–вчителька</a:t>
            </a:r>
            <a:r>
              <a:rPr lang="uk-UA" sz="3200" dirty="0" smtClean="0"/>
              <a:t> початкових класів </a:t>
            </a:r>
          </a:p>
          <a:p>
            <a:r>
              <a:rPr lang="uk-UA" sz="3200" dirty="0" smtClean="0"/>
              <a:t>Хмельницького </a:t>
            </a:r>
            <a:r>
              <a:rPr lang="uk-UA" sz="3200" dirty="0" err="1" smtClean="0"/>
              <a:t>навчально-</a:t>
            </a:r>
            <a:endParaRPr lang="uk-UA" sz="3200" dirty="0" smtClean="0"/>
          </a:p>
          <a:p>
            <a:r>
              <a:rPr lang="uk-UA" sz="3200" dirty="0" smtClean="0"/>
              <a:t>виховного комплексу №4</a:t>
            </a:r>
            <a:endParaRPr lang="ru-RU" sz="3200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61256" y="485192"/>
            <a:ext cx="11930743" cy="3135086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5000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Як </a:t>
            </a:r>
            <a:r>
              <a:rPr lang="ru-RU" sz="5000" dirty="0" err="1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підтримати</a:t>
            </a:r>
            <a:r>
              <a:rPr lang="ru-RU" sz="5000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5000" dirty="0" err="1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учнів</a:t>
            </a:r>
            <a:r>
              <a:rPr lang="ru-RU" sz="5000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з ООП. </a:t>
            </a:r>
            <a:r>
              <a:rPr lang="ru-RU" sz="5000" dirty="0" err="1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Адаптації</a:t>
            </a:r>
            <a:r>
              <a:rPr lang="ru-RU" sz="5000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5000" dirty="0" err="1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середовища</a:t>
            </a:r>
            <a:r>
              <a:rPr lang="ru-RU" sz="5000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, </a:t>
            </a:r>
            <a:r>
              <a:rPr lang="ru-RU" sz="5000" dirty="0" err="1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стратегій</a:t>
            </a:r>
            <a:r>
              <a:rPr lang="ru-RU" sz="5000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, </a:t>
            </a:r>
            <a:r>
              <a:rPr lang="ru-RU" sz="5000" dirty="0" err="1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завдань</a:t>
            </a:r>
            <a:r>
              <a:rPr lang="ru-RU" sz="5000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і </a:t>
            </a:r>
            <a:r>
              <a:rPr lang="ru-RU" sz="5000" dirty="0" err="1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оцінювання</a:t>
            </a:r>
            <a:endParaRPr lang="ru-RU" sz="5000" b="1" dirty="0">
              <a:ln/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3" t="16697" r="31362" b="14286"/>
          <a:stretch/>
        </p:blipFill>
        <p:spPr>
          <a:xfrm>
            <a:off x="716728" y="3620278"/>
            <a:ext cx="2381036" cy="25565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42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7277"/>
            <a:ext cx="12055151" cy="837483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ЩО ТАКЕ АДАПТАЦІЇ У НАВЧАННІ </a:t>
            </a:r>
            <a:br>
              <a:rPr lang="uk-UA" sz="36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uk-UA" sz="36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І НАВІЩО ВОНИ ПОТРІБНІ</a:t>
            </a:r>
            <a:endParaRPr lang="ru-RU" sz="3600" b="1" dirty="0">
              <a:ln/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596" y="1194318"/>
            <a:ext cx="11949404" cy="5292361"/>
          </a:xfrm>
          <a:noFill/>
          <a:ln>
            <a:solidFill>
              <a:schemeClr val="accent2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ru-RU" b="1" dirty="0" err="1"/>
              <a:t>Адаптації</a:t>
            </a:r>
            <a:r>
              <a:rPr lang="ru-RU" dirty="0"/>
              <a:t> та </a:t>
            </a:r>
            <a:r>
              <a:rPr lang="ru-RU" b="1" dirty="0" err="1"/>
              <a:t>модифікації</a:t>
            </a:r>
            <a:r>
              <a:rPr lang="ru-RU" dirty="0"/>
              <a:t> </a:t>
            </a:r>
            <a:r>
              <a:rPr lang="ru-RU" dirty="0" err="1"/>
              <a:t>спрямовані</a:t>
            </a:r>
            <a:r>
              <a:rPr lang="ru-RU" dirty="0"/>
              <a:t>, </a:t>
            </a:r>
            <a:r>
              <a:rPr lang="ru-RU" dirty="0" err="1"/>
              <a:t>насамперед</a:t>
            </a:r>
            <a:r>
              <a:rPr lang="ru-RU" dirty="0"/>
              <a:t>, на </a:t>
            </a:r>
            <a:r>
              <a:rPr lang="ru-RU" dirty="0" err="1"/>
              <a:t>корекцію</a:t>
            </a:r>
            <a:r>
              <a:rPr lang="ru-RU" dirty="0"/>
              <a:t> </a:t>
            </a:r>
            <a:r>
              <a:rPr lang="ru-RU" dirty="0" err="1"/>
              <a:t>поведінкових</a:t>
            </a:r>
            <a:r>
              <a:rPr lang="ru-RU" dirty="0"/>
              <a:t> </a:t>
            </a:r>
            <a:r>
              <a:rPr lang="ru-RU" dirty="0" err="1"/>
              <a:t>особливостей</a:t>
            </a:r>
            <a:r>
              <a:rPr lang="ru-RU" dirty="0"/>
              <a:t> </a:t>
            </a:r>
            <a:r>
              <a:rPr lang="ru-RU" dirty="0" err="1"/>
              <a:t>дитини</a:t>
            </a:r>
            <a:r>
              <a:rPr lang="ru-RU" dirty="0"/>
              <a:t> з ООП та </a:t>
            </a:r>
            <a:r>
              <a:rPr lang="ru-RU" b="1" dirty="0" err="1"/>
              <a:t>надання</a:t>
            </a:r>
            <a:r>
              <a:rPr lang="ru-RU" b="1" dirty="0"/>
              <a:t> </a:t>
            </a:r>
            <a:r>
              <a:rPr lang="ru-RU" b="1" dirty="0" err="1"/>
              <a:t>їй</a:t>
            </a:r>
            <a:r>
              <a:rPr lang="ru-RU" b="1" dirty="0"/>
              <a:t> </a:t>
            </a:r>
            <a:r>
              <a:rPr lang="ru-RU" b="1" dirty="0" err="1"/>
              <a:t>якісних</a:t>
            </a:r>
            <a:r>
              <a:rPr lang="ru-RU" b="1" dirty="0"/>
              <a:t> </a:t>
            </a:r>
            <a:r>
              <a:rPr lang="ru-RU" b="1" dirty="0" err="1"/>
              <a:t>освітніх</a:t>
            </a:r>
            <a:r>
              <a:rPr lang="ru-RU" b="1" dirty="0"/>
              <a:t> </a:t>
            </a:r>
            <a:r>
              <a:rPr lang="ru-RU" b="1" dirty="0" err="1"/>
              <a:t>послуг</a:t>
            </a:r>
            <a:r>
              <a:rPr lang="ru-RU" b="1" dirty="0"/>
              <a:t> </a:t>
            </a:r>
            <a:r>
              <a:rPr lang="ru-RU" dirty="0"/>
              <a:t>(</a:t>
            </a:r>
            <a:r>
              <a:rPr lang="ru-RU" dirty="0" err="1"/>
              <a:t>розуміння</a:t>
            </a:r>
            <a:r>
              <a:rPr lang="ru-RU" dirty="0"/>
              <a:t> нею </a:t>
            </a:r>
            <a:r>
              <a:rPr lang="ru-RU" dirty="0" err="1"/>
              <a:t>матеріалу</a:t>
            </a:r>
            <a:r>
              <a:rPr lang="ru-RU" dirty="0"/>
              <a:t>,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освітніх</a:t>
            </a:r>
            <a:r>
              <a:rPr lang="ru-RU" dirty="0"/>
              <a:t> </a:t>
            </a:r>
            <a:r>
              <a:rPr lang="ru-RU" dirty="0" err="1"/>
              <a:t>навичок</a:t>
            </a:r>
            <a:r>
              <a:rPr lang="ru-RU" dirty="0"/>
              <a:t>, </a:t>
            </a:r>
            <a:r>
              <a:rPr lang="ru-RU" dirty="0" err="1"/>
              <a:t>стимулювання</a:t>
            </a:r>
            <a:r>
              <a:rPr lang="ru-RU" dirty="0"/>
              <a:t> </a:t>
            </a:r>
            <a:r>
              <a:rPr lang="ru-RU" dirty="0" err="1"/>
              <a:t>уваги</a:t>
            </a:r>
            <a:r>
              <a:rPr lang="ru-RU" dirty="0"/>
              <a:t> та </a:t>
            </a:r>
            <a:r>
              <a:rPr lang="ru-RU" dirty="0" err="1"/>
              <a:t>надання</a:t>
            </a:r>
            <a:r>
              <a:rPr lang="ru-RU" dirty="0"/>
              <a:t> </a:t>
            </a:r>
            <a:r>
              <a:rPr lang="ru-RU" dirty="0" err="1"/>
              <a:t>можливостей</a:t>
            </a:r>
            <a:r>
              <a:rPr lang="ru-RU" dirty="0"/>
              <a:t> </a:t>
            </a:r>
            <a:r>
              <a:rPr lang="ru-RU" dirty="0" err="1"/>
              <a:t>демонструвати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знання</a:t>
            </a:r>
            <a:r>
              <a:rPr lang="ru-RU" dirty="0"/>
              <a:t>), а </a:t>
            </a:r>
            <a:r>
              <a:rPr lang="ru-RU" dirty="0" err="1"/>
              <a:t>також</a:t>
            </a:r>
            <a:r>
              <a:rPr lang="ru-RU" dirty="0"/>
              <a:t> на </a:t>
            </a:r>
            <a:r>
              <a:rPr lang="ru-RU" b="1" dirty="0" err="1"/>
              <a:t>соціальну</a:t>
            </a:r>
            <a:r>
              <a:rPr lang="ru-RU" b="1" dirty="0"/>
              <a:t> </a:t>
            </a:r>
            <a:r>
              <a:rPr lang="ru-RU" b="1" dirty="0" err="1"/>
              <a:t>адаптацію</a:t>
            </a:r>
            <a:r>
              <a:rPr lang="ru-RU" b="1" dirty="0"/>
              <a:t> </a:t>
            </a:r>
            <a:r>
              <a:rPr lang="ru-RU" b="1" dirty="0" err="1"/>
              <a:t>дитини</a:t>
            </a:r>
            <a:r>
              <a:rPr lang="ru-RU" b="1" dirty="0"/>
              <a:t> в </a:t>
            </a:r>
            <a:r>
              <a:rPr lang="ru-RU" b="1" dirty="0" err="1"/>
              <a:t>освітньому</a:t>
            </a:r>
            <a:r>
              <a:rPr lang="ru-RU" b="1" dirty="0"/>
              <a:t> </a:t>
            </a:r>
            <a:r>
              <a:rPr lang="ru-RU" b="1" dirty="0" err="1"/>
              <a:t>середовищі</a:t>
            </a:r>
            <a:r>
              <a:rPr lang="ru-RU" dirty="0" smtClean="0"/>
              <a:t>.</a:t>
            </a:r>
          </a:p>
          <a:p>
            <a:pPr marL="0" indent="0" algn="ctr">
              <a:buNone/>
            </a:pPr>
            <a:r>
              <a:rPr lang="ru-RU" b="1" dirty="0" smtClean="0"/>
              <a:t>      </a:t>
            </a:r>
            <a:r>
              <a:rPr lang="ru-RU" b="1" dirty="0" err="1" smtClean="0"/>
              <a:t>Адаптації</a:t>
            </a:r>
            <a:r>
              <a:rPr lang="ru-RU" b="1" dirty="0" smtClean="0"/>
              <a:t> </a:t>
            </a:r>
            <a:r>
              <a:rPr lang="ru-RU" b="1" dirty="0"/>
              <a:t>для </a:t>
            </a:r>
            <a:r>
              <a:rPr lang="ru-RU" b="1" dirty="0" err="1"/>
              <a:t>дитини</a:t>
            </a:r>
            <a:r>
              <a:rPr lang="ru-RU" b="1" dirty="0"/>
              <a:t> з </a:t>
            </a:r>
            <a:r>
              <a:rPr lang="ru-RU" b="1" dirty="0" smtClean="0"/>
              <a:t>ООП треба </a:t>
            </a:r>
            <a:r>
              <a:rPr lang="ru-RU" b="1" dirty="0" err="1"/>
              <a:t>проводити</a:t>
            </a:r>
            <a:r>
              <a:rPr lang="ru-RU" b="1" dirty="0"/>
              <a:t> </a:t>
            </a:r>
            <a:endParaRPr lang="ru-RU" b="1" dirty="0" smtClean="0"/>
          </a:p>
          <a:p>
            <a:pPr marL="0" indent="0" algn="ctr">
              <a:buNone/>
            </a:pPr>
            <a:r>
              <a:rPr lang="ru-RU" b="1" dirty="0" err="1" smtClean="0"/>
              <a:t>паралельно</a:t>
            </a:r>
            <a:r>
              <a:rPr lang="ru-RU" b="1" dirty="0" smtClean="0"/>
              <a:t> </a:t>
            </a:r>
            <a:r>
              <a:rPr lang="ru-RU" b="1" dirty="0"/>
              <a:t>в </a:t>
            </a:r>
            <a:r>
              <a:rPr lang="ru-RU" b="1" dirty="0" err="1"/>
              <a:t>кількох</a:t>
            </a:r>
            <a:r>
              <a:rPr lang="ru-RU" b="1" dirty="0"/>
              <a:t> </a:t>
            </a:r>
            <a:r>
              <a:rPr lang="ru-RU" b="1" dirty="0" err="1"/>
              <a:t>напрямах</a:t>
            </a:r>
            <a:r>
              <a:rPr lang="ru-RU" b="1" dirty="0"/>
              <a:t>:</a:t>
            </a:r>
            <a:endParaRPr lang="ru-RU" dirty="0"/>
          </a:p>
          <a:p>
            <a:pPr marL="0" indent="0">
              <a:buNone/>
            </a:pPr>
            <a:r>
              <a:rPr lang="ru-RU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</a:t>
            </a:r>
            <a:r>
              <a:rPr lang="ru-RU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пристосування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середовища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психолого-</a:t>
            </a:r>
            <a:r>
              <a:rPr lang="ru-RU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педагогічні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стратегії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</a:t>
            </a:r>
            <a:r>
              <a:rPr lang="ru-RU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навчальні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матеріали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завдання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система 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критерії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оцінювання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644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127" y="279919"/>
            <a:ext cx="10998634" cy="877077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ПРИСТОСУВАННЯ СЕРЕДОВИЩА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159" y="1101012"/>
            <a:ext cx="11271380" cy="5385667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uk-UA" b="1" dirty="0" smtClean="0"/>
              <a:t>Зонування простору </a:t>
            </a:r>
            <a:r>
              <a:rPr lang="uk-UA" dirty="0" smtClean="0"/>
              <a:t>( осередок групової роботи, осередок сенсорного розвантаження, осередок для індивідуальної роботи, ресурсна кімната )</a:t>
            </a:r>
          </a:p>
          <a:p>
            <a:pPr marL="514350" indent="-514350">
              <a:buAutoNum type="arabicPeriod"/>
            </a:pPr>
            <a:r>
              <a:rPr lang="ru-RU" dirty="0"/>
              <a:t> </a:t>
            </a:r>
            <a:r>
              <a:rPr lang="ru-RU" b="1" dirty="0" err="1" smtClean="0"/>
              <a:t>Розміщення</a:t>
            </a:r>
            <a:r>
              <a:rPr lang="ru-RU" b="1" dirty="0" smtClean="0"/>
              <a:t> </a:t>
            </a:r>
            <a:r>
              <a:rPr lang="ru-RU" b="1" dirty="0"/>
              <a:t>в </a:t>
            </a:r>
            <a:r>
              <a:rPr lang="ru-RU" b="1" dirty="0" err="1"/>
              <a:t>класі</a:t>
            </a:r>
            <a:r>
              <a:rPr lang="ru-RU" dirty="0"/>
              <a:t>, </a:t>
            </a:r>
            <a:r>
              <a:rPr lang="ru-RU" dirty="0" err="1"/>
              <a:t>відповідно</a:t>
            </a:r>
            <a:r>
              <a:rPr lang="ru-RU" dirty="0"/>
              <a:t> до потреб: </a:t>
            </a:r>
            <a:r>
              <a:rPr lang="ru-RU" dirty="0" err="1"/>
              <a:t>поруч</a:t>
            </a:r>
            <a:r>
              <a:rPr lang="ru-RU" dirty="0"/>
              <a:t> з учителем та </a:t>
            </a:r>
            <a:r>
              <a:rPr lang="ru-RU" dirty="0" err="1"/>
              <a:t>асистентом</a:t>
            </a:r>
            <a:r>
              <a:rPr lang="ru-RU" dirty="0"/>
              <a:t> </a:t>
            </a:r>
            <a:endParaRPr lang="uk-UA" dirty="0" smtClean="0"/>
          </a:p>
          <a:p>
            <a:pPr marL="514350" indent="-514350">
              <a:buAutoNum type="arabicPeriod"/>
            </a:pPr>
            <a:r>
              <a:rPr lang="uk-UA" b="1" dirty="0" smtClean="0"/>
              <a:t>Зміни навчального простору </a:t>
            </a:r>
            <a:r>
              <a:rPr lang="uk-UA" dirty="0" smtClean="0"/>
              <a:t>( пуфи, бокси, 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/>
              <a:t> </a:t>
            </a:r>
            <a:r>
              <a:rPr lang="en-US" dirty="0" smtClean="0"/>
              <a:t>                  </a:t>
            </a:r>
            <a:r>
              <a:rPr lang="uk-UA" dirty="0" smtClean="0"/>
              <a:t>м</a:t>
            </a:r>
            <a:r>
              <a:rPr lang="en-US" dirty="0" smtClean="0"/>
              <a:t>’</a:t>
            </a:r>
            <a:r>
              <a:rPr lang="uk-UA" dirty="0" smtClean="0"/>
              <a:t>які подушки тощо)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1159" y="2852274"/>
            <a:ext cx="2450841" cy="16338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216" y="3650300"/>
            <a:ext cx="3253432" cy="23139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7" t="25306" r="23516" b="15374"/>
          <a:stretch/>
        </p:blipFill>
        <p:spPr>
          <a:xfrm>
            <a:off x="0" y="3773113"/>
            <a:ext cx="2556588" cy="30848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" t="31019" r="16499" b="28709"/>
          <a:stretch/>
        </p:blipFill>
        <p:spPr>
          <a:xfrm>
            <a:off x="2808434" y="4486168"/>
            <a:ext cx="3348012" cy="2182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35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548881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Праймінг</a:t>
            </a:r>
            <a:r>
              <a:rPr lang="ru-RU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для </a:t>
            </a:r>
            <a:r>
              <a:rPr lang="ru-RU" b="1" dirty="0" err="1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стабілізації</a:t>
            </a:r>
            <a:r>
              <a:rPr lang="ru-RU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поведінки</a:t>
            </a:r>
            <a:r>
              <a:rPr lang="ru-RU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b="1" dirty="0" err="1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учнів</a:t>
            </a:r>
            <a:r>
              <a:rPr lang="ru-RU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з ООП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952" y="1418254"/>
            <a:ext cx="11812554" cy="5068426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/>
              <a:t>Праймінг</a:t>
            </a:r>
            <a:r>
              <a:rPr lang="ru-RU" dirty="0"/>
              <a:t> – </a:t>
            </a:r>
            <a:r>
              <a:rPr lang="ru-RU" dirty="0" err="1"/>
              <a:t>це</a:t>
            </a:r>
            <a:r>
              <a:rPr lang="ru-RU" dirty="0"/>
              <a:t> метод </a:t>
            </a:r>
            <a:r>
              <a:rPr lang="ru-RU" dirty="0" err="1"/>
              <a:t>підготовки</a:t>
            </a:r>
            <a:r>
              <a:rPr lang="ru-RU" dirty="0"/>
              <a:t> </a:t>
            </a:r>
            <a:r>
              <a:rPr lang="ru-RU" dirty="0" err="1"/>
              <a:t>дитини</a:t>
            </a:r>
            <a:r>
              <a:rPr lang="ru-RU" dirty="0"/>
              <a:t> з ООП до </a:t>
            </a:r>
            <a:r>
              <a:rPr lang="ru-RU" dirty="0" err="1"/>
              <a:t>певної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, яку вона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завершити</a:t>
            </a:r>
            <a:r>
              <a:rPr lang="ru-RU" dirty="0"/>
              <a:t>. За </a:t>
            </a:r>
            <a:r>
              <a:rPr lang="ru-RU" dirty="0" err="1"/>
              <a:t>цією</a:t>
            </a:r>
            <a:r>
              <a:rPr lang="ru-RU" dirty="0"/>
              <a:t> методикою </a:t>
            </a:r>
            <a:r>
              <a:rPr lang="ru-RU" b="1" dirty="0" err="1"/>
              <a:t>дитину</a:t>
            </a:r>
            <a:r>
              <a:rPr lang="ru-RU" b="1" dirty="0"/>
              <a:t> </a:t>
            </a:r>
            <a:r>
              <a:rPr lang="ru-RU" b="1" dirty="0" err="1"/>
              <a:t>заздалегідь</a:t>
            </a:r>
            <a:r>
              <a:rPr lang="ru-RU" b="1" dirty="0"/>
              <a:t> </a:t>
            </a:r>
            <a:r>
              <a:rPr lang="ru-RU" b="1" dirty="0" err="1"/>
              <a:t>готують</a:t>
            </a:r>
            <a:r>
              <a:rPr lang="ru-RU" b="1" dirty="0"/>
              <a:t> до </a:t>
            </a:r>
            <a:r>
              <a:rPr lang="ru-RU" b="1" dirty="0" err="1"/>
              <a:t>певної</a:t>
            </a:r>
            <a:r>
              <a:rPr lang="ru-RU" b="1" dirty="0"/>
              <a:t> </a:t>
            </a:r>
            <a:r>
              <a:rPr lang="ru-RU" b="1" dirty="0" err="1"/>
              <a:t>ситуації</a:t>
            </a:r>
            <a:r>
              <a:rPr lang="ru-RU" b="1" dirty="0"/>
              <a:t>:</a:t>
            </a:r>
            <a:r>
              <a:rPr lang="ru-RU" dirty="0"/>
              <a:t> </a:t>
            </a:r>
            <a:r>
              <a:rPr lang="ru-RU" dirty="0" err="1"/>
              <a:t>показують</a:t>
            </a:r>
            <a:r>
              <a:rPr lang="ru-RU" dirty="0"/>
              <a:t> </a:t>
            </a:r>
            <a:r>
              <a:rPr lang="ru-RU" dirty="0" err="1"/>
              <a:t>схожі</a:t>
            </a:r>
            <a:r>
              <a:rPr lang="ru-RU" dirty="0"/>
              <a:t> </a:t>
            </a:r>
            <a:r>
              <a:rPr lang="ru-RU" dirty="0" err="1"/>
              <a:t>матеріали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будуть</a:t>
            </a:r>
            <a:r>
              <a:rPr lang="ru-RU" dirty="0"/>
              <a:t> </a:t>
            </a:r>
            <a:r>
              <a:rPr lang="ru-RU" dirty="0" err="1"/>
              <a:t>використовуватися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виконання</a:t>
            </a:r>
            <a:r>
              <a:rPr lang="ru-RU" dirty="0"/>
              <a:t> </a:t>
            </a:r>
            <a:r>
              <a:rPr lang="ru-RU" dirty="0" err="1"/>
              <a:t>завдання</a:t>
            </a:r>
            <a:r>
              <a:rPr lang="ru-RU" dirty="0"/>
              <a:t>, </a:t>
            </a:r>
            <a:r>
              <a:rPr lang="ru-RU" dirty="0" err="1"/>
              <a:t>пояснюють</a:t>
            </a:r>
            <a:r>
              <a:rPr lang="ru-RU" dirty="0"/>
              <a:t> </a:t>
            </a:r>
            <a:r>
              <a:rPr lang="ru-RU" dirty="0" err="1"/>
              <a:t>послідовність</a:t>
            </a:r>
            <a:r>
              <a:rPr lang="ru-RU" dirty="0"/>
              <a:t> </a:t>
            </a:r>
            <a:r>
              <a:rPr lang="ru-RU" dirty="0" err="1"/>
              <a:t>майбутніх</a:t>
            </a:r>
            <a:r>
              <a:rPr lang="ru-RU" dirty="0"/>
              <a:t> </a:t>
            </a:r>
            <a:r>
              <a:rPr lang="ru-RU" dirty="0" err="1"/>
              <a:t>подій</a:t>
            </a:r>
            <a:r>
              <a:rPr lang="ru-RU" dirty="0"/>
              <a:t> і правил,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будуть</a:t>
            </a:r>
            <a:r>
              <a:rPr lang="ru-RU" dirty="0"/>
              <a:t> </a:t>
            </a:r>
            <a:r>
              <a:rPr lang="ru-RU" dirty="0" err="1"/>
              <a:t>діяти</a:t>
            </a:r>
            <a:r>
              <a:rPr lang="ru-RU" dirty="0"/>
              <a:t>, </a:t>
            </a:r>
            <a:r>
              <a:rPr lang="ru-RU" dirty="0" err="1"/>
              <a:t>знайомлять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людьми,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будуть</a:t>
            </a:r>
            <a:r>
              <a:rPr lang="ru-RU" dirty="0"/>
              <a:t> у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задіяні</a:t>
            </a:r>
            <a:r>
              <a:rPr lang="ru-RU" dirty="0"/>
              <a:t>. </a:t>
            </a:r>
            <a:r>
              <a:rPr lang="ru-RU" dirty="0" err="1"/>
              <a:t>Проте</a:t>
            </a:r>
            <a:r>
              <a:rPr lang="ru-RU" dirty="0"/>
              <a:t> </a:t>
            </a:r>
            <a:r>
              <a:rPr lang="ru-RU" dirty="0" err="1"/>
              <a:t>така</a:t>
            </a:r>
            <a:r>
              <a:rPr lang="ru-RU" dirty="0"/>
              <a:t> </a:t>
            </a:r>
            <a:r>
              <a:rPr lang="ru-RU" dirty="0" err="1"/>
              <a:t>підготовка</a:t>
            </a:r>
            <a:r>
              <a:rPr lang="ru-RU" dirty="0"/>
              <a:t> </a:t>
            </a:r>
            <a:r>
              <a:rPr lang="ru-RU" b="1" dirty="0"/>
              <a:t>не </a:t>
            </a:r>
            <a:r>
              <a:rPr lang="ru-RU" b="1" dirty="0" err="1" smtClean="0"/>
              <a:t>передбачає</a:t>
            </a:r>
            <a:r>
              <a:rPr lang="ru-RU" b="1" dirty="0" smtClean="0"/>
              <a:t> </a:t>
            </a:r>
            <a:r>
              <a:rPr lang="ru-RU" b="1" dirty="0" err="1"/>
              <a:t>навчання</a:t>
            </a:r>
            <a:r>
              <a:rPr lang="ru-RU" b="1" dirty="0"/>
              <a:t>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dirty="0" err="1"/>
              <a:t>проходження</a:t>
            </a:r>
            <a:r>
              <a:rPr lang="ru-RU" b="1" dirty="0"/>
              <a:t> </a:t>
            </a:r>
            <a:r>
              <a:rPr lang="ru-RU" b="1" dirty="0" err="1"/>
              <a:t>досвіду</a:t>
            </a:r>
            <a:r>
              <a:rPr lang="ru-RU" b="1" dirty="0"/>
              <a:t> </a:t>
            </a:r>
            <a:r>
              <a:rPr lang="ru-RU" b="1" dirty="0" err="1"/>
              <a:t>заздалегідь</a:t>
            </a:r>
            <a:r>
              <a:rPr lang="ru-RU" b="1" dirty="0" smtClean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265" y="3835657"/>
            <a:ext cx="2255133" cy="30223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511" y="3835652"/>
            <a:ext cx="2408431" cy="30223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3" b="4441"/>
          <a:stretch/>
        </p:blipFill>
        <p:spPr>
          <a:xfrm>
            <a:off x="5057193" y="3835649"/>
            <a:ext cx="2130224" cy="3022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68962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ПСИХОЛОГО-ПЕДАГОГІЧНІ АДАПТАЦІЇ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596" y="858416"/>
            <a:ext cx="11644604" cy="5628263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/>
              <a:t>Основне</a:t>
            </a:r>
            <a:r>
              <a:rPr lang="ru-RU" b="1" dirty="0"/>
              <a:t> </a:t>
            </a:r>
            <a:r>
              <a:rPr lang="ru-RU" b="1" dirty="0" err="1"/>
              <a:t>завдання</a:t>
            </a:r>
            <a:r>
              <a:rPr lang="ru-RU" b="1" dirty="0"/>
              <a:t> </a:t>
            </a:r>
            <a:r>
              <a:rPr lang="ru-RU" dirty="0" err="1"/>
              <a:t>фахівців</a:t>
            </a:r>
            <a:r>
              <a:rPr lang="ru-RU" dirty="0"/>
              <a:t> у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напрямі</a:t>
            </a:r>
            <a:r>
              <a:rPr lang="ru-RU" dirty="0"/>
              <a:t> – </a:t>
            </a:r>
            <a:r>
              <a:rPr lang="ru-RU" dirty="0" err="1"/>
              <a:t>організувати</a:t>
            </a:r>
            <a:r>
              <a:rPr lang="ru-RU" dirty="0"/>
              <a:t> для </a:t>
            </a:r>
            <a:r>
              <a:rPr lang="ru-RU" dirty="0" err="1"/>
              <a:t>дитини</a:t>
            </a:r>
            <a:r>
              <a:rPr lang="ru-RU" dirty="0"/>
              <a:t> з ООП </a:t>
            </a:r>
            <a:r>
              <a:rPr lang="ru-RU" dirty="0" err="1"/>
              <a:t>зрозуміле</a:t>
            </a:r>
            <a:r>
              <a:rPr lang="ru-RU" dirty="0"/>
              <a:t> та </a:t>
            </a:r>
            <a:r>
              <a:rPr lang="ru-RU" dirty="0" err="1"/>
              <a:t>чітко</a:t>
            </a:r>
            <a:r>
              <a:rPr lang="ru-RU" dirty="0"/>
              <a:t> </a:t>
            </a:r>
            <a:r>
              <a:rPr lang="ru-RU" dirty="0" err="1"/>
              <a:t>визначене</a:t>
            </a:r>
            <a:r>
              <a:rPr lang="ru-RU" dirty="0"/>
              <a:t> </a:t>
            </a:r>
            <a:r>
              <a:rPr lang="ru-RU" dirty="0" err="1"/>
              <a:t>середовище</a:t>
            </a:r>
            <a:r>
              <a:rPr lang="ru-RU" dirty="0"/>
              <a:t>, у </a:t>
            </a:r>
            <a:r>
              <a:rPr lang="ru-RU" dirty="0" err="1"/>
              <a:t>якому</a:t>
            </a:r>
            <a:r>
              <a:rPr lang="ru-RU" dirty="0"/>
              <a:t> вона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почуватися</a:t>
            </a:r>
            <a:r>
              <a:rPr lang="ru-RU" dirty="0"/>
              <a:t> </a:t>
            </a:r>
            <a:r>
              <a:rPr lang="ru-RU" dirty="0" err="1"/>
              <a:t>захищеною</a:t>
            </a:r>
            <a:r>
              <a:rPr lang="ru-RU" dirty="0"/>
              <a:t> та </a:t>
            </a:r>
            <a:r>
              <a:rPr lang="ru-RU" dirty="0" err="1"/>
              <a:t>працювати</a:t>
            </a:r>
            <a:r>
              <a:rPr lang="ru-RU" dirty="0"/>
              <a:t> у </a:t>
            </a:r>
            <a:r>
              <a:rPr lang="ru-RU" dirty="0" err="1"/>
              <a:t>своєму</a:t>
            </a:r>
            <a:r>
              <a:rPr lang="ru-RU" dirty="0"/>
              <a:t> </a:t>
            </a:r>
            <a:r>
              <a:rPr lang="ru-RU" dirty="0" err="1"/>
              <a:t>режимі</a:t>
            </a:r>
            <a:r>
              <a:rPr lang="ru-RU" dirty="0"/>
              <a:t> й </a:t>
            </a:r>
            <a:r>
              <a:rPr lang="ru-RU" dirty="0" err="1"/>
              <a:t>відповідно</a:t>
            </a:r>
            <a:r>
              <a:rPr lang="ru-RU" dirty="0"/>
              <a:t> до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здібностей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забезпечити</a:t>
            </a:r>
            <a:r>
              <a:rPr lang="ru-RU" dirty="0"/>
              <a:t> </a:t>
            </a:r>
            <a:r>
              <a:rPr lang="ru-RU" dirty="0" err="1"/>
              <a:t>комунікацію</a:t>
            </a:r>
            <a:r>
              <a:rPr lang="ru-RU" dirty="0"/>
              <a:t> з </a:t>
            </a:r>
            <a:r>
              <a:rPr lang="ru-RU" dirty="0" err="1"/>
              <a:t>рештою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у </a:t>
            </a:r>
            <a:r>
              <a:rPr lang="ru-RU" dirty="0" err="1"/>
              <a:t>колективі</a:t>
            </a:r>
            <a:r>
              <a:rPr lang="ru-RU" dirty="0" smtClean="0"/>
              <a:t>.</a:t>
            </a: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0070C0"/>
                </a:solidFill>
              </a:rPr>
              <a:t>Налагодження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комунікації</a:t>
            </a:r>
            <a:r>
              <a:rPr lang="ru-RU" b="1" dirty="0" smtClean="0">
                <a:solidFill>
                  <a:srgbClr val="0070C0"/>
                </a:solidFill>
              </a:rPr>
              <a:t> з </a:t>
            </a:r>
            <a:r>
              <a:rPr lang="ru-RU" b="1" dirty="0" err="1" smtClean="0">
                <a:solidFill>
                  <a:srgbClr val="0070C0"/>
                </a:solidFill>
              </a:rPr>
              <a:t>однокласниками</a:t>
            </a:r>
            <a:endParaRPr lang="ru-RU" b="1" dirty="0" smtClean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0070C0"/>
                </a:solidFill>
              </a:rPr>
              <a:t>Візуальний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розклад</a:t>
            </a:r>
            <a:r>
              <a:rPr lang="ru-RU" b="1" dirty="0" smtClean="0">
                <a:solidFill>
                  <a:srgbClr val="0070C0"/>
                </a:solidFill>
              </a:rPr>
              <a:t>  та план </a:t>
            </a:r>
            <a:r>
              <a:rPr lang="ru-RU" b="1" dirty="0" err="1" smtClean="0">
                <a:solidFill>
                  <a:srgbClr val="0070C0"/>
                </a:solidFill>
              </a:rPr>
              <a:t>уроків</a:t>
            </a:r>
            <a:r>
              <a:rPr lang="ru-RU" b="1" dirty="0" smtClean="0">
                <a:solidFill>
                  <a:srgbClr val="0070C0"/>
                </a:solidFill>
              </a:rPr>
              <a:t> на </a:t>
            </a:r>
            <a:r>
              <a:rPr lang="ru-RU" b="1" dirty="0" err="1" smtClean="0">
                <a:solidFill>
                  <a:srgbClr val="0070C0"/>
                </a:solidFill>
              </a:rPr>
              <a:t>тиждень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</a:rPr>
              <a:t>та конкретно у </a:t>
            </a:r>
            <a:r>
              <a:rPr lang="ru-RU" b="1" dirty="0" err="1" smtClean="0">
                <a:solidFill>
                  <a:srgbClr val="0070C0"/>
                </a:solidFill>
              </a:rPr>
              <a:t>певний</a:t>
            </a:r>
            <a:r>
              <a:rPr lang="ru-RU" b="1" dirty="0" smtClean="0">
                <a:solidFill>
                  <a:srgbClr val="0070C0"/>
                </a:solidFill>
              </a:rPr>
              <a:t> день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0070C0"/>
                </a:solidFill>
              </a:rPr>
              <a:t>Рутини</a:t>
            </a:r>
            <a:r>
              <a:rPr lang="ru-RU" b="1" dirty="0" smtClean="0">
                <a:solidFill>
                  <a:srgbClr val="0070C0"/>
                </a:solidFill>
              </a:rPr>
              <a:t> уроку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0070C0"/>
                </a:solidFill>
              </a:rPr>
              <a:t>Рутини</a:t>
            </a:r>
            <a:r>
              <a:rPr lang="ru-RU" b="1" dirty="0" smtClean="0">
                <a:solidFill>
                  <a:srgbClr val="0070C0"/>
                </a:solidFill>
              </a:rPr>
              <a:t> перерви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err="1" smtClean="0">
                <a:solidFill>
                  <a:srgbClr val="0070C0"/>
                </a:solidFill>
              </a:rPr>
              <a:t>Візуальна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інструкція</a:t>
            </a:r>
            <a:r>
              <a:rPr lang="ru-RU" b="1" dirty="0" smtClean="0">
                <a:solidFill>
                  <a:srgbClr val="0070C0"/>
                </a:solidFill>
              </a:rPr>
              <a:t> правил </a:t>
            </a:r>
            <a:r>
              <a:rPr lang="ru-RU" b="1" dirty="0" err="1" smtClean="0">
                <a:solidFill>
                  <a:srgbClr val="0070C0"/>
                </a:solidFill>
              </a:rPr>
              <a:t>поведінки</a:t>
            </a:r>
            <a:endParaRPr lang="ru-RU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9871" y="4404050"/>
            <a:ext cx="2566987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717" y="2431338"/>
            <a:ext cx="2630283" cy="19727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177" y="5370545"/>
            <a:ext cx="2426445" cy="161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4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59838"/>
            <a:ext cx="11980506" cy="4721290"/>
          </a:xfrm>
        </p:spPr>
        <p:txBody>
          <a:bodyPr>
            <a:noAutofit/>
          </a:bodyPr>
          <a:lstStyle/>
          <a:p>
            <a:pPr algn="l"/>
            <a:r>
              <a:rPr lang="ru-RU" b="1" dirty="0" smtClean="0"/>
              <a:t>1. </a:t>
            </a:r>
            <a:r>
              <a:rPr lang="ru-RU" b="1" dirty="0" err="1" smtClean="0"/>
              <a:t>Допомога</a:t>
            </a:r>
            <a:r>
              <a:rPr lang="ru-RU" b="1" dirty="0" smtClean="0"/>
              <a:t> </a:t>
            </a:r>
            <a:r>
              <a:rPr lang="ru-RU" b="1" dirty="0" err="1"/>
              <a:t>однокласникам</a:t>
            </a:r>
            <a:r>
              <a:rPr lang="ru-RU" b="1" dirty="0"/>
              <a:t> в </a:t>
            </a:r>
            <a:r>
              <a:rPr lang="ru-RU" b="1" dirty="0" err="1"/>
              <a:t>розумінні</a:t>
            </a:r>
            <a:r>
              <a:rPr lang="ru-RU" b="1" dirty="0"/>
              <a:t> і </a:t>
            </a:r>
            <a:r>
              <a:rPr lang="ru-RU" b="1" dirty="0" err="1"/>
              <a:t>прийнятті</a:t>
            </a:r>
            <a:r>
              <a:rPr lang="ru-RU" b="1" dirty="0"/>
              <a:t> </a:t>
            </a:r>
            <a:r>
              <a:rPr lang="ru-RU" b="1" dirty="0" err="1"/>
              <a:t>дитини</a:t>
            </a:r>
            <a:r>
              <a:rPr lang="ru-RU" b="1" dirty="0"/>
              <a:t> з </a:t>
            </a:r>
            <a:r>
              <a:rPr lang="ru-RU" b="1" dirty="0" smtClean="0"/>
              <a:t>ООП (перегляд </a:t>
            </a:r>
            <a:r>
              <a:rPr lang="ru-RU" b="1" dirty="0" err="1" smtClean="0"/>
              <a:t>мультфільму</a:t>
            </a:r>
            <a:r>
              <a:rPr lang="ru-RU" b="1" dirty="0" smtClean="0"/>
              <a:t>, </a:t>
            </a:r>
            <a:r>
              <a:rPr lang="ru-RU" b="1" dirty="0" err="1" smtClean="0"/>
              <a:t>бесіда</a:t>
            </a:r>
            <a:r>
              <a:rPr lang="ru-RU" b="1" dirty="0" smtClean="0"/>
              <a:t> про </a:t>
            </a:r>
            <a:r>
              <a:rPr lang="ru-RU" b="1" dirty="0" err="1" smtClean="0"/>
              <a:t>кольори</a:t>
            </a:r>
            <a:r>
              <a:rPr lang="ru-RU" b="1" dirty="0" smtClean="0"/>
              <a:t> веселки та </a:t>
            </a:r>
            <a:r>
              <a:rPr lang="ru-RU" b="1" dirty="0" err="1" smtClean="0"/>
              <a:t>створення</a:t>
            </a:r>
            <a:r>
              <a:rPr lang="ru-RU" b="1" dirty="0" smtClean="0"/>
              <a:t>  «</a:t>
            </a:r>
            <a:r>
              <a:rPr lang="ru-RU" b="1" dirty="0" err="1" smtClean="0"/>
              <a:t>Веселкового</a:t>
            </a:r>
            <a:r>
              <a:rPr lang="ru-RU" b="1" dirty="0"/>
              <a:t> </a:t>
            </a:r>
            <a:r>
              <a:rPr lang="ru-RU" b="1" dirty="0" err="1" smtClean="0"/>
              <a:t>нашого</a:t>
            </a:r>
            <a:r>
              <a:rPr lang="ru-RU" b="1" dirty="0" smtClean="0"/>
              <a:t> </a:t>
            </a:r>
            <a:r>
              <a:rPr lang="ru-RU" b="1" dirty="0" err="1" smtClean="0"/>
              <a:t>класу</a:t>
            </a:r>
            <a:r>
              <a:rPr lang="ru-RU" b="1" dirty="0" smtClean="0"/>
              <a:t>»)</a:t>
            </a:r>
            <a:endParaRPr lang="ru-RU" b="1" dirty="0"/>
          </a:p>
          <a:p>
            <a:pPr algn="l"/>
            <a:r>
              <a:rPr lang="ru-RU" b="1" dirty="0" smtClean="0"/>
              <a:t>2.Позиція  </a:t>
            </a:r>
            <a:r>
              <a:rPr lang="ru-RU" b="1" dirty="0" err="1"/>
              <a:t>вчителя</a:t>
            </a:r>
            <a:r>
              <a:rPr lang="ru-RU" b="1" dirty="0"/>
              <a:t>, </a:t>
            </a:r>
            <a:r>
              <a:rPr lang="ru-RU" b="1" dirty="0" err="1"/>
              <a:t>його</a:t>
            </a:r>
            <a:r>
              <a:rPr lang="ru-RU" b="1" dirty="0"/>
              <a:t> </a:t>
            </a:r>
            <a:r>
              <a:rPr lang="ru-RU" b="1" dirty="0" err="1" smtClean="0"/>
              <a:t>налаштованість</a:t>
            </a:r>
            <a:r>
              <a:rPr lang="ru-RU" b="1" dirty="0" smtClean="0"/>
              <a:t> на </a:t>
            </a:r>
            <a:r>
              <a:rPr lang="ru-RU" b="1" dirty="0" err="1" smtClean="0"/>
              <a:t>прийняття</a:t>
            </a:r>
            <a:r>
              <a:rPr lang="ru-RU" b="1" dirty="0" smtClean="0"/>
              <a:t>  та </a:t>
            </a:r>
            <a:r>
              <a:rPr lang="ru-RU" b="1" dirty="0" err="1" smtClean="0"/>
              <a:t>підтримку</a:t>
            </a:r>
            <a:r>
              <a:rPr lang="ru-RU" b="1" dirty="0" smtClean="0"/>
              <a:t>, </a:t>
            </a:r>
            <a:r>
              <a:rPr lang="ru-RU" b="1" dirty="0" err="1" smtClean="0"/>
              <a:t>допомогу</a:t>
            </a:r>
            <a:r>
              <a:rPr lang="ru-RU" b="1" dirty="0"/>
              <a:t>, </a:t>
            </a:r>
            <a:r>
              <a:rPr lang="ru-RU" b="1" dirty="0" err="1" smtClean="0"/>
              <a:t>повагу</a:t>
            </a:r>
            <a:r>
              <a:rPr lang="ru-RU" b="1" dirty="0" smtClean="0"/>
              <a:t>  </a:t>
            </a:r>
            <a:r>
              <a:rPr lang="ru-RU" b="1" dirty="0" err="1" smtClean="0"/>
              <a:t>дитини</a:t>
            </a:r>
            <a:r>
              <a:rPr lang="ru-RU" b="1" dirty="0" smtClean="0"/>
              <a:t>  з ООП</a:t>
            </a:r>
            <a:endParaRPr lang="ru-RU" b="1" dirty="0"/>
          </a:p>
          <a:p>
            <a:pPr algn="l"/>
            <a:r>
              <a:rPr lang="ru-RU" b="1" dirty="0" smtClean="0"/>
              <a:t>3. </a:t>
            </a:r>
            <a:r>
              <a:rPr lang="ru-RU" b="1" dirty="0" err="1"/>
              <a:t>І</a:t>
            </a:r>
            <a:r>
              <a:rPr lang="ru-RU" b="1" dirty="0" err="1" smtClean="0"/>
              <a:t>нтенсивність</a:t>
            </a:r>
            <a:r>
              <a:rPr lang="ru-RU" b="1" dirty="0" smtClean="0"/>
              <a:t> </a:t>
            </a:r>
            <a:r>
              <a:rPr lang="ru-RU" b="1" dirty="0" err="1"/>
              <a:t>контактів</a:t>
            </a:r>
            <a:r>
              <a:rPr lang="ru-RU" b="1" dirty="0"/>
              <a:t> з </a:t>
            </a:r>
            <a:r>
              <a:rPr lang="ru-RU" b="1" dirty="0" err="1"/>
              <a:t>іншими</a:t>
            </a:r>
            <a:r>
              <a:rPr lang="ru-RU" b="1" dirty="0"/>
              <a:t> </a:t>
            </a:r>
            <a:r>
              <a:rPr lang="ru-RU" b="1" dirty="0" err="1"/>
              <a:t>учнями</a:t>
            </a:r>
            <a:r>
              <a:rPr lang="ru-RU" b="1" dirty="0"/>
              <a:t> повинна бути строго </a:t>
            </a:r>
            <a:r>
              <a:rPr lang="ru-RU" b="1" dirty="0" err="1"/>
              <a:t>дозованою</a:t>
            </a:r>
            <a:r>
              <a:rPr lang="ru-RU" b="1" dirty="0"/>
              <a:t>;</a:t>
            </a:r>
          </a:p>
          <a:p>
            <a:pPr algn="l"/>
            <a:r>
              <a:rPr lang="ru-RU" b="1" dirty="0" smtClean="0"/>
              <a:t>4.Спілкування </a:t>
            </a:r>
            <a:r>
              <a:rPr lang="ru-RU" b="1" dirty="0"/>
              <a:t>з </a:t>
            </a:r>
            <a:r>
              <a:rPr lang="ru-RU" b="1" dirty="0" err="1"/>
              <a:t>однокласниками</a:t>
            </a:r>
            <a:r>
              <a:rPr lang="ru-RU" b="1" dirty="0"/>
              <a:t> повинно бути </a:t>
            </a:r>
            <a:r>
              <a:rPr lang="ru-RU" b="1" dirty="0" err="1"/>
              <a:t>чітко</a:t>
            </a:r>
            <a:r>
              <a:rPr lang="ru-RU" b="1" dirty="0"/>
              <a:t> </a:t>
            </a:r>
            <a:r>
              <a:rPr lang="ru-RU" b="1" dirty="0" err="1"/>
              <a:t>організованим</a:t>
            </a:r>
            <a:r>
              <a:rPr lang="ru-RU" b="1" dirty="0"/>
              <a:t> в рамках стереотипу уроку </a:t>
            </a:r>
            <a:r>
              <a:rPr lang="ru-RU" b="1" dirty="0" smtClean="0"/>
              <a:t>( парна </a:t>
            </a:r>
            <a:r>
              <a:rPr lang="ru-RU" b="1" dirty="0" err="1" smtClean="0"/>
              <a:t>чи</a:t>
            </a:r>
            <a:r>
              <a:rPr lang="ru-RU" b="1" dirty="0" smtClean="0"/>
              <a:t> </a:t>
            </a:r>
            <a:r>
              <a:rPr lang="ru-RU" b="1" dirty="0" err="1" smtClean="0"/>
              <a:t>групова</a:t>
            </a:r>
            <a:r>
              <a:rPr lang="ru-RU" b="1" dirty="0" smtClean="0"/>
              <a:t> робота) і перерви, </a:t>
            </a:r>
          </a:p>
          <a:p>
            <a:pPr algn="l"/>
            <a:r>
              <a:rPr lang="ru-RU" b="1" dirty="0"/>
              <a:t> </a:t>
            </a:r>
            <a:r>
              <a:rPr lang="ru-RU" b="1" dirty="0" smtClean="0"/>
              <a:t>                </a:t>
            </a:r>
            <a:r>
              <a:rPr lang="ru-RU" b="1" dirty="0" err="1" smtClean="0"/>
              <a:t>включення</a:t>
            </a:r>
            <a:r>
              <a:rPr lang="ru-RU" b="1" dirty="0" smtClean="0"/>
              <a:t> </a:t>
            </a:r>
            <a:r>
              <a:rPr lang="ru-RU" b="1" dirty="0" err="1" smtClean="0"/>
              <a:t>дитини</a:t>
            </a:r>
            <a:r>
              <a:rPr lang="ru-RU" b="1" dirty="0" smtClean="0"/>
              <a:t> з ООП в заходи </a:t>
            </a:r>
            <a:r>
              <a:rPr lang="ru-RU" b="1" dirty="0" err="1" smtClean="0"/>
              <a:t>позакласної</a:t>
            </a:r>
            <a:r>
              <a:rPr lang="ru-RU" b="1" dirty="0" smtClean="0"/>
              <a:t> </a:t>
            </a:r>
            <a:r>
              <a:rPr lang="ru-RU" b="1" dirty="0" err="1" smtClean="0"/>
              <a:t>роботи</a:t>
            </a:r>
            <a:endParaRPr lang="ru-RU" b="1" dirty="0"/>
          </a:p>
          <a:p>
            <a:pPr algn="l"/>
            <a:r>
              <a:rPr lang="ru-RU" b="1" dirty="0"/>
              <a:t>	</a:t>
            </a:r>
            <a:r>
              <a:rPr lang="ru-RU" b="1" dirty="0" smtClean="0"/>
              <a:t>5.Не </a:t>
            </a:r>
            <a:r>
              <a:rPr lang="ru-RU" b="1" dirty="0" err="1"/>
              <a:t>допускати</a:t>
            </a:r>
            <a:r>
              <a:rPr lang="ru-RU" b="1" dirty="0"/>
              <a:t> </a:t>
            </a:r>
            <a:r>
              <a:rPr lang="ru-RU" b="1" dirty="0" err="1"/>
              <a:t>виникнення</a:t>
            </a:r>
            <a:r>
              <a:rPr lang="ru-RU" b="1" dirty="0"/>
              <a:t> </a:t>
            </a:r>
            <a:r>
              <a:rPr lang="ru-RU" b="1" dirty="0" err="1"/>
              <a:t>стійких</a:t>
            </a:r>
            <a:r>
              <a:rPr lang="ru-RU" b="1" dirty="0"/>
              <a:t> </a:t>
            </a:r>
            <a:r>
              <a:rPr lang="ru-RU" b="1" dirty="0" err="1"/>
              <a:t>конфліктів</a:t>
            </a:r>
            <a:r>
              <a:rPr lang="ru-RU" b="1" dirty="0"/>
              <a:t>;</a:t>
            </a:r>
          </a:p>
          <a:p>
            <a:pPr algn="l"/>
            <a:endParaRPr lang="ru-RU" sz="2000" b="1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597159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l"/>
            <a:r>
              <a:rPr lang="ru-RU" sz="3600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Налагодження</a:t>
            </a:r>
            <a:r>
              <a:rPr lang="ru-RU" sz="36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3600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комунікації</a:t>
            </a:r>
            <a:r>
              <a:rPr lang="ru-RU" sz="36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з </a:t>
            </a:r>
            <a:r>
              <a:rPr lang="ru-RU" sz="3600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однокласниками</a:t>
            </a:r>
            <a:endParaRPr lang="ru-RU" sz="3600" b="1" dirty="0">
              <a:ln/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833257"/>
            <a:ext cx="3115757" cy="20247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6410" y="2964802"/>
            <a:ext cx="2265590" cy="30207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732" y="3738724"/>
            <a:ext cx="2061677" cy="27489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756" y="4833257"/>
            <a:ext cx="2726567" cy="20247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323" y="4161454"/>
            <a:ext cx="2022409" cy="269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98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836505" y="0"/>
            <a:ext cx="7000669" cy="68579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 smtClean="0">
                <a:ln w="0"/>
                <a:solidFill>
                  <a:schemeClr val="tx1"/>
                </a:solidFill>
              </a:rPr>
              <a:t>	</a:t>
            </a:r>
            <a:r>
              <a:rPr lang="uk-UA" sz="2800" dirty="0" smtClean="0">
                <a:ln w="0"/>
                <a:solidFill>
                  <a:schemeClr val="tx1"/>
                </a:solidFill>
              </a:rPr>
              <a:t>1.</a:t>
            </a:r>
            <a:r>
              <a:rPr lang="ru-RU" sz="2800" b="1" dirty="0" err="1" smtClean="0">
                <a:ln w="0"/>
                <a:solidFill>
                  <a:schemeClr val="tx1"/>
                </a:solidFill>
              </a:rPr>
              <a:t>Дітям</a:t>
            </a:r>
            <a:r>
              <a:rPr lang="ru-RU" sz="2800" b="1" dirty="0" smtClean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з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особливими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освітніми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потребами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надзвичайно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важливо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мати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чіткий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покроковий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“план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дій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”: коли вони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знають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розуміють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що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за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чим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буде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виконуватися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це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дає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їм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змогу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почуватися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впевненіше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. </a:t>
            </a:r>
            <a:endParaRPr lang="ru-RU" sz="2800" b="1" dirty="0" smtClean="0">
              <a:ln w="0"/>
              <a:solidFill>
                <a:schemeClr val="tx1"/>
              </a:solidFill>
            </a:endParaRPr>
          </a:p>
          <a:p>
            <a:r>
              <a:rPr lang="ru-RU" sz="2800" b="1" dirty="0" smtClean="0">
                <a:ln w="0"/>
                <a:solidFill>
                  <a:schemeClr val="tx1"/>
                </a:solidFill>
              </a:rPr>
              <a:t>2.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</a:t>
            </a:r>
            <a:r>
              <a:rPr lang="ru-RU" sz="2800" b="1" dirty="0" err="1" smtClean="0">
                <a:ln w="0"/>
                <a:solidFill>
                  <a:schemeClr val="tx1"/>
                </a:solidFill>
              </a:rPr>
              <a:t>аздалегідь</a:t>
            </a:r>
            <a:r>
              <a:rPr lang="ru-RU" sz="2800" b="1" dirty="0" smtClean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попереджати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дитину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з ООП про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зміну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розкладу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чи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незаплановані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активності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та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мінімізувати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періоди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очікування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виконання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наступних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завдань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Змушена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бездіяльність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нерозуміння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подальших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дій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можуть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призводити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до </a:t>
            </a:r>
            <a:endParaRPr lang="ru-RU" sz="2800" b="1" dirty="0" smtClean="0">
              <a:ln w="0"/>
              <a:solidFill>
                <a:schemeClr val="tx1"/>
              </a:solidFill>
            </a:endParaRPr>
          </a:p>
          <a:p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ln w="0"/>
                <a:solidFill>
                  <a:schemeClr val="tx1"/>
                </a:solidFill>
              </a:rPr>
              <a:t>     </a:t>
            </a:r>
            <a:r>
              <a:rPr lang="ru-RU" sz="2800" b="1" dirty="0" err="1" smtClean="0">
                <a:ln w="0"/>
                <a:solidFill>
                  <a:schemeClr val="tx1"/>
                </a:solidFill>
              </a:rPr>
              <a:t>додаткового</a:t>
            </a:r>
            <a:r>
              <a:rPr lang="ru-RU" sz="2800" b="1" dirty="0" smtClean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збудження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і,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відповідно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, </a:t>
            </a:r>
            <a:r>
              <a:rPr lang="ru-RU" sz="2800" b="1" dirty="0" smtClean="0">
                <a:ln w="0"/>
                <a:solidFill>
                  <a:schemeClr val="tx1"/>
                </a:solidFill>
              </a:rPr>
              <a:t>  </a:t>
            </a:r>
          </a:p>
          <a:p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ln w="0"/>
                <a:solidFill>
                  <a:schemeClr val="tx1"/>
                </a:solidFill>
              </a:rPr>
              <a:t>                    </a:t>
            </a:r>
            <a:r>
              <a:rPr lang="ru-RU" sz="2800" b="1" dirty="0" err="1" smtClean="0">
                <a:ln w="0"/>
                <a:solidFill>
                  <a:schemeClr val="tx1"/>
                </a:solidFill>
              </a:rPr>
              <a:t>погіршення</a:t>
            </a:r>
            <a:r>
              <a:rPr lang="ru-RU" sz="2800" b="1" dirty="0" smtClean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поведінки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8563" y="2823785"/>
            <a:ext cx="2693437" cy="403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99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836505" y="0"/>
            <a:ext cx="7000669" cy="68579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 smtClean="0">
                <a:ln w="0"/>
                <a:solidFill>
                  <a:schemeClr val="tx1"/>
                </a:solidFill>
              </a:rPr>
              <a:t>	</a:t>
            </a:r>
            <a:r>
              <a:rPr lang="ru-RU" sz="3200" b="1" dirty="0" err="1">
                <a:ln w="0"/>
                <a:solidFill>
                  <a:schemeClr val="tx1"/>
                </a:solidFill>
              </a:rPr>
              <a:t>Зміна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ln w="0"/>
                <a:solidFill>
                  <a:schemeClr val="tx1"/>
                </a:solidFill>
              </a:rPr>
              <a:t>формату </a:t>
            </a:r>
            <a:r>
              <a:rPr lang="ru-RU" sz="3200" b="1" dirty="0" err="1" smtClean="0">
                <a:ln w="0"/>
                <a:solidFill>
                  <a:schemeClr val="tx1"/>
                </a:solidFill>
              </a:rPr>
              <a:t>завдань</a:t>
            </a:r>
            <a:endParaRPr lang="ru-RU" sz="3200" b="1" dirty="0" smtClean="0">
              <a:ln w="0"/>
              <a:solidFill>
                <a:schemeClr val="tx1"/>
              </a:solidFill>
            </a:endParaRPr>
          </a:p>
          <a:p>
            <a:r>
              <a:rPr lang="ru-RU" sz="3200" b="1" dirty="0" err="1" smtClean="0">
                <a:ln w="0"/>
                <a:solidFill>
                  <a:schemeClr val="tx1"/>
                </a:solidFill>
              </a:rPr>
              <a:t>Застосовування</a:t>
            </a:r>
            <a:r>
              <a:rPr lang="ru-RU" sz="3200" b="1" dirty="0" smtClean="0">
                <a:ln w="0"/>
                <a:solidFill>
                  <a:schemeClr val="tx1"/>
                </a:solidFill>
              </a:rPr>
              <a:t>  </a:t>
            </a:r>
            <a:r>
              <a:rPr lang="ru-RU" sz="3200" b="1" dirty="0" err="1" smtClean="0">
                <a:ln w="0"/>
                <a:solidFill>
                  <a:schemeClr val="tx1"/>
                </a:solidFill>
              </a:rPr>
              <a:t>нестандартних</a:t>
            </a:r>
            <a:r>
              <a:rPr lang="ru-RU" sz="3200" b="1" dirty="0" smtClean="0">
                <a:ln w="0"/>
                <a:solidFill>
                  <a:schemeClr val="tx1"/>
                </a:solidFill>
              </a:rPr>
              <a:t> </a:t>
            </a:r>
            <a:r>
              <a:rPr lang="ru-RU" sz="3200" b="1" dirty="0" err="1" smtClean="0">
                <a:ln w="0"/>
                <a:solidFill>
                  <a:schemeClr val="tx1"/>
                </a:solidFill>
              </a:rPr>
              <a:t>підходів</a:t>
            </a:r>
            <a:r>
              <a:rPr lang="ru-RU" sz="3200" b="1" dirty="0" smtClean="0">
                <a:ln w="0"/>
                <a:solidFill>
                  <a:schemeClr val="tx1"/>
                </a:solidFill>
              </a:rPr>
              <a:t> 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– </a:t>
            </a:r>
            <a:r>
              <a:rPr lang="ru-RU" sz="3200" b="1" dirty="0" err="1">
                <a:ln w="0"/>
                <a:solidFill>
                  <a:schemeClr val="tx1"/>
                </a:solidFill>
              </a:rPr>
              <a:t>комп’ютерні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3200" b="1" dirty="0" err="1">
                <a:ln w="0"/>
                <a:solidFill>
                  <a:schemeClr val="tx1"/>
                </a:solidFill>
              </a:rPr>
              <a:t>технології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, </a:t>
            </a:r>
            <a:r>
              <a:rPr lang="ru-RU" sz="3200" b="1" dirty="0" err="1">
                <a:ln w="0"/>
                <a:solidFill>
                  <a:schemeClr val="tx1"/>
                </a:solidFill>
              </a:rPr>
              <a:t>моделювання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3200" b="1" dirty="0" err="1">
                <a:ln w="0"/>
                <a:solidFill>
                  <a:schemeClr val="tx1"/>
                </a:solidFill>
              </a:rPr>
              <a:t>ситуацій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, </a:t>
            </a:r>
            <a:r>
              <a:rPr lang="ru-RU" sz="3200" b="1" dirty="0" err="1">
                <a:ln w="0"/>
                <a:solidFill>
                  <a:schemeClr val="tx1"/>
                </a:solidFill>
              </a:rPr>
              <a:t>картки-інструкції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 й </a:t>
            </a:r>
            <a:r>
              <a:rPr lang="ru-RU" sz="3200" b="1" dirty="0" err="1">
                <a:ln w="0"/>
                <a:solidFill>
                  <a:schemeClr val="tx1"/>
                </a:solidFill>
              </a:rPr>
              <a:t>картки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 з </a:t>
            </a:r>
            <a:r>
              <a:rPr lang="ru-RU" sz="3200" b="1" dirty="0" err="1">
                <a:ln w="0"/>
                <a:solidFill>
                  <a:schemeClr val="tx1"/>
                </a:solidFill>
              </a:rPr>
              <a:t>наочним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3200" b="1" dirty="0" err="1">
                <a:ln w="0"/>
                <a:solidFill>
                  <a:schemeClr val="tx1"/>
                </a:solidFill>
              </a:rPr>
              <a:t>матеріалом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3200" b="1" dirty="0" err="1">
                <a:ln w="0"/>
                <a:solidFill>
                  <a:schemeClr val="tx1"/>
                </a:solidFill>
              </a:rPr>
              <a:t>тощо</a:t>
            </a:r>
            <a:r>
              <a:rPr lang="ru-RU" sz="3200" b="1" dirty="0">
                <a:ln w="0"/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840" y="2388636"/>
            <a:ext cx="2373400" cy="33590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0" r="15392" b="22248"/>
          <a:stretch/>
        </p:blipFill>
        <p:spPr>
          <a:xfrm>
            <a:off x="3172407" y="3085196"/>
            <a:ext cx="2884515" cy="1965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86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985796" y="1"/>
            <a:ext cx="6867331" cy="6718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b="1" dirty="0" smtClean="0">
                <a:ln w="0"/>
                <a:solidFill>
                  <a:schemeClr val="tx1"/>
                </a:solidFill>
              </a:rPr>
              <a:t>Перерви</a:t>
            </a:r>
          </a:p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</a:rPr>
              <a:t>1.Розробити </a:t>
            </a:r>
            <a:r>
              <a:rPr lang="ru-RU" b="1" dirty="0">
                <a:ln w="0"/>
                <a:solidFill>
                  <a:schemeClr val="tx1"/>
                </a:solidFill>
              </a:rPr>
              <a:t>систему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додаткових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перерв</a:t>
            </a:r>
            <a:r>
              <a:rPr lang="ru-RU" b="1" dirty="0">
                <a:ln w="0"/>
                <a:solidFill>
                  <a:schemeClr val="tx1"/>
                </a:solidFill>
              </a:rPr>
              <a:t> у 2–5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хвилин</a:t>
            </a:r>
            <a:r>
              <a:rPr lang="ru-RU" b="1" dirty="0">
                <a:ln w="0"/>
                <a:solidFill>
                  <a:schemeClr val="tx1"/>
                </a:solidFill>
              </a:rPr>
              <a:t>,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наприклад</a:t>
            </a:r>
            <a:r>
              <a:rPr lang="ru-RU" b="1" dirty="0">
                <a:ln w="0"/>
                <a:solidFill>
                  <a:schemeClr val="tx1"/>
                </a:solidFill>
              </a:rPr>
              <a:t>,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кожні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чверть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години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під</a:t>
            </a:r>
            <a:r>
              <a:rPr lang="ru-RU" b="1" dirty="0">
                <a:ln w="0"/>
                <a:solidFill>
                  <a:schemeClr val="tx1"/>
                </a:solidFill>
              </a:rPr>
              <a:t> час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звичайного</a:t>
            </a:r>
            <a:r>
              <a:rPr lang="ru-RU" b="1" dirty="0">
                <a:ln w="0"/>
                <a:solidFill>
                  <a:schemeClr val="tx1"/>
                </a:solidFill>
              </a:rPr>
              <a:t> уроку</a:t>
            </a:r>
            <a:r>
              <a:rPr lang="ru-RU" b="1" dirty="0" smtClean="0">
                <a:ln w="0"/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</a:rPr>
              <a:t>2.Надати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дитині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можливість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сповіщати</a:t>
            </a:r>
            <a:r>
              <a:rPr lang="ru-RU" b="1" dirty="0">
                <a:ln w="0"/>
                <a:solidFill>
                  <a:schemeClr val="tx1"/>
                </a:solidFill>
              </a:rPr>
              <a:t> про свою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втому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самостійно</a:t>
            </a:r>
            <a:r>
              <a:rPr lang="ru-RU" b="1" dirty="0">
                <a:ln w="0"/>
                <a:solidFill>
                  <a:schemeClr val="tx1"/>
                </a:solidFill>
              </a:rPr>
              <a:t>, але так,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щоби</a:t>
            </a:r>
            <a:r>
              <a:rPr lang="ru-RU" b="1" dirty="0">
                <a:ln w="0"/>
                <a:solidFill>
                  <a:schemeClr val="tx1"/>
                </a:solidFill>
              </a:rPr>
              <a:t> не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заважати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вчитися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решті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класу</a:t>
            </a:r>
            <a:r>
              <a:rPr lang="ru-RU" b="1" dirty="0">
                <a:ln w="0"/>
                <a:solidFill>
                  <a:schemeClr val="tx1"/>
                </a:solidFill>
              </a:rPr>
              <a:t>. У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цьому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можуть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допомогти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спеціальні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картки</a:t>
            </a:r>
            <a:r>
              <a:rPr lang="ru-RU" b="1" dirty="0">
                <a:ln w="0"/>
                <a:solidFill>
                  <a:schemeClr val="tx1"/>
                </a:solidFill>
              </a:rPr>
              <a:t> –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якщо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дитина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піднімає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таку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картку</a:t>
            </a:r>
            <a:r>
              <a:rPr lang="ru-RU" b="1" dirty="0">
                <a:ln w="0"/>
                <a:solidFill>
                  <a:schemeClr val="tx1"/>
                </a:solidFill>
              </a:rPr>
              <a:t>,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їй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можуть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надати</a:t>
            </a:r>
            <a:r>
              <a:rPr lang="ru-RU" b="1" dirty="0">
                <a:ln w="0"/>
                <a:solidFill>
                  <a:schemeClr val="tx1"/>
                </a:solidFill>
              </a:rPr>
              <a:t> перерву</a:t>
            </a:r>
            <a:r>
              <a:rPr lang="ru-RU" b="1" dirty="0" smtClean="0">
                <a:ln w="0"/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</a:rPr>
              <a:t>3.Перерв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може</a:t>
            </a:r>
            <a:r>
              <a:rPr lang="ru-RU" b="1" dirty="0">
                <a:ln w="0"/>
                <a:solidFill>
                  <a:schemeClr val="tx1"/>
                </a:solidFill>
              </a:rPr>
              <a:t> бути не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більше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трьох</a:t>
            </a:r>
            <a:r>
              <a:rPr lang="ru-RU" b="1" dirty="0">
                <a:ln w="0"/>
                <a:solidFill>
                  <a:schemeClr val="tx1"/>
                </a:solidFill>
              </a:rPr>
              <a:t> за урок,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щоби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дитина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вчилася</a:t>
            </a:r>
            <a:r>
              <a:rPr lang="ru-RU" b="1" dirty="0">
                <a:ln w="0"/>
                <a:solidFill>
                  <a:schemeClr val="tx1"/>
                </a:solidFill>
              </a:rPr>
              <a:t> не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зловживати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своїм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особливим</a:t>
            </a:r>
            <a:r>
              <a:rPr lang="ru-RU" b="1" dirty="0">
                <a:ln w="0"/>
                <a:solidFill>
                  <a:schemeClr val="tx1"/>
                </a:solidFill>
              </a:rPr>
              <a:t> становищем</a:t>
            </a:r>
            <a:r>
              <a:rPr lang="ru-RU" b="1" dirty="0" smtClean="0">
                <a:ln w="0"/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</a:rPr>
              <a:t>4.З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дитиною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має</a:t>
            </a:r>
            <a:r>
              <a:rPr lang="ru-RU" b="1" dirty="0">
                <a:ln w="0"/>
                <a:solidFill>
                  <a:schemeClr val="tx1"/>
                </a:solidFill>
              </a:rPr>
              <a:t> бути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чітко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обговорені</a:t>
            </a:r>
            <a:r>
              <a:rPr lang="ru-RU" b="1" dirty="0">
                <a:ln w="0"/>
                <a:solidFill>
                  <a:schemeClr val="tx1"/>
                </a:solidFill>
              </a:rPr>
              <a:t> та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оформлені</a:t>
            </a:r>
            <a:r>
              <a:rPr lang="ru-RU" b="1" dirty="0">
                <a:ln w="0"/>
                <a:solidFill>
                  <a:schemeClr val="tx1"/>
                </a:solidFill>
              </a:rPr>
              <a:t> у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візуальну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інструкцію</a:t>
            </a:r>
            <a:r>
              <a:rPr lang="ru-RU" b="1" dirty="0">
                <a:ln w="0"/>
                <a:solidFill>
                  <a:schemeClr val="tx1"/>
                </a:solidFill>
              </a:rPr>
              <a:t> правила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поведінки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впродовж</a:t>
            </a:r>
            <a:r>
              <a:rPr lang="ru-RU" b="1" dirty="0">
                <a:ln w="0"/>
                <a:solidFill>
                  <a:schemeClr val="tx1"/>
                </a:solidFill>
              </a:rPr>
              <a:t> таких невеликих </a:t>
            </a:r>
            <a:endParaRPr lang="ru-RU" b="1" dirty="0" smtClean="0">
              <a:ln w="0"/>
              <a:solidFill>
                <a:schemeClr val="tx1"/>
              </a:solidFill>
            </a:endParaRPr>
          </a:p>
          <a:p>
            <a:pPr algn="ctr"/>
            <a:r>
              <a:rPr lang="ru-RU" b="1" dirty="0" err="1" smtClean="0">
                <a:ln w="0"/>
                <a:solidFill>
                  <a:schemeClr val="tx1"/>
                </a:solidFill>
              </a:rPr>
              <a:t>перерв</a:t>
            </a:r>
            <a:r>
              <a:rPr lang="ru-RU" b="1" dirty="0">
                <a:ln w="0"/>
                <a:solidFill>
                  <a:schemeClr val="tx1"/>
                </a:solidFill>
              </a:rPr>
              <a:t>, з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огляду</a:t>
            </a:r>
            <a:r>
              <a:rPr lang="ru-RU" b="1" dirty="0">
                <a:ln w="0"/>
                <a:solidFill>
                  <a:schemeClr val="tx1"/>
                </a:solidFill>
              </a:rPr>
              <a:t> на </a:t>
            </a:r>
            <a:r>
              <a:rPr lang="ru-RU" b="1" dirty="0" err="1">
                <a:ln w="0"/>
                <a:solidFill>
                  <a:schemeClr val="tx1"/>
                </a:solidFill>
              </a:rPr>
              <a:t>її</a:t>
            </a:r>
            <a:r>
              <a:rPr lang="ru-RU" b="1" dirty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ln w="0"/>
                <a:solidFill>
                  <a:schemeClr val="tx1"/>
                </a:solidFill>
              </a:rPr>
              <a:t>індивідуальні</a:t>
            </a:r>
            <a:endParaRPr lang="ru-RU" b="1" dirty="0" smtClean="0">
              <a:ln w="0"/>
              <a:solidFill>
                <a:schemeClr val="tx1"/>
              </a:solidFill>
            </a:endParaRPr>
          </a:p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</a:rPr>
              <a:t> потреби. </a:t>
            </a:r>
            <a:endParaRPr lang="ru-RU" b="1" dirty="0">
              <a:ln w="0"/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6" y="67806"/>
            <a:ext cx="2223837" cy="14810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8049" y="3345358"/>
            <a:ext cx="2423723" cy="351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37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2161" y="0"/>
            <a:ext cx="10046110" cy="64866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b="1" dirty="0" smtClean="0"/>
              <a:t>                                        </a:t>
            </a:r>
            <a:r>
              <a:rPr lang="uk-UA" b="1" dirty="0" err="1" smtClean="0"/>
              <a:t>Скріншот</a:t>
            </a:r>
            <a:r>
              <a:rPr lang="uk-UA" b="1" dirty="0" smtClean="0"/>
              <a:t> зі статті Ольги </a:t>
            </a:r>
            <a:r>
              <a:rPr lang="uk-UA" b="1" dirty="0" err="1" smtClean="0"/>
              <a:t>Малікової</a:t>
            </a:r>
            <a:r>
              <a:rPr lang="pl-PL" b="1" dirty="0" smtClean="0"/>
              <a:t> 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728" y="0"/>
            <a:ext cx="7966092" cy="5393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93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65109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8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АДАПТАЦІЇ </a:t>
            </a:r>
            <a:r>
              <a:rPr lang="ru-RU" sz="2800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НАВЧАЛЬНИХ МАТЕРІАЛІВ ТА ЗАВДАНЬ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46450"/>
            <a:ext cx="12192000" cy="574023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b="1" dirty="0" err="1" smtClean="0"/>
              <a:t>Усі</a:t>
            </a:r>
            <a:r>
              <a:rPr lang="ru-RU" b="1" dirty="0" smtClean="0"/>
              <a:t> </a:t>
            </a:r>
            <a:r>
              <a:rPr lang="ru-RU" b="1" dirty="0" err="1"/>
              <a:t>матеріали</a:t>
            </a:r>
            <a:r>
              <a:rPr lang="ru-RU" b="1" dirty="0"/>
              <a:t> </a:t>
            </a:r>
            <a:r>
              <a:rPr lang="ru-RU" b="1" dirty="0" err="1"/>
              <a:t>мають</a:t>
            </a:r>
            <a:r>
              <a:rPr lang="ru-RU" b="1" dirty="0"/>
              <a:t> </a:t>
            </a:r>
            <a:r>
              <a:rPr lang="ru-RU" b="1" dirty="0" err="1"/>
              <a:t>містити</a:t>
            </a:r>
            <a:r>
              <a:rPr lang="ru-RU" b="1" dirty="0"/>
              <a:t> не </a:t>
            </a:r>
            <a:r>
              <a:rPr lang="ru-RU" b="1" dirty="0" err="1"/>
              <a:t>лише</a:t>
            </a:r>
            <a:r>
              <a:rPr lang="ru-RU" b="1" dirty="0"/>
              <a:t> </a:t>
            </a:r>
            <a:r>
              <a:rPr lang="ru-RU" b="1" dirty="0" err="1"/>
              <a:t>текстову</a:t>
            </a:r>
            <a:r>
              <a:rPr lang="ru-RU" b="1" dirty="0"/>
              <a:t> </a:t>
            </a:r>
            <a:r>
              <a:rPr lang="ru-RU" b="1" dirty="0" err="1"/>
              <a:t>частину</a:t>
            </a:r>
            <a:r>
              <a:rPr lang="ru-RU" b="1" dirty="0"/>
              <a:t>, але і </a:t>
            </a:r>
            <a:r>
              <a:rPr lang="ru-RU" b="1" dirty="0" err="1"/>
              <a:t>яскраві</a:t>
            </a:r>
            <a:r>
              <a:rPr lang="ru-RU" b="1" dirty="0"/>
              <a:t> картинки, </a:t>
            </a:r>
            <a:r>
              <a:rPr lang="ru-RU" b="1" dirty="0" err="1"/>
              <a:t>фотографії</a:t>
            </a:r>
            <a:r>
              <a:rPr lang="ru-RU" b="1" dirty="0"/>
              <a:t>, </a:t>
            </a:r>
            <a:r>
              <a:rPr lang="ru-RU" b="1" dirty="0" err="1"/>
              <a:t>схеми</a:t>
            </a:r>
            <a:r>
              <a:rPr lang="ru-RU" b="1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Коли </a:t>
            </a:r>
            <a:r>
              <a:rPr lang="ru-RU" b="1" dirty="0" err="1"/>
              <a:t>відомо</a:t>
            </a:r>
            <a:r>
              <a:rPr lang="ru-RU" b="1" dirty="0"/>
              <a:t> про </a:t>
            </a:r>
            <a:r>
              <a:rPr lang="ru-RU" b="1" dirty="0" err="1"/>
              <a:t>уподобання</a:t>
            </a:r>
            <a:r>
              <a:rPr lang="ru-RU" b="1" dirty="0"/>
              <a:t> та </a:t>
            </a:r>
            <a:r>
              <a:rPr lang="ru-RU" b="1" dirty="0" err="1"/>
              <a:t>зацікавлення</a:t>
            </a:r>
            <a:r>
              <a:rPr lang="ru-RU" b="1" dirty="0"/>
              <a:t> </a:t>
            </a:r>
            <a:r>
              <a:rPr lang="ru-RU" b="1" dirty="0" err="1"/>
              <a:t>дитини</a:t>
            </a:r>
            <a:r>
              <a:rPr lang="ru-RU" b="1" dirty="0"/>
              <a:t> з ООП, </a:t>
            </a:r>
            <a:r>
              <a:rPr lang="ru-RU" b="1" dirty="0" err="1"/>
              <a:t>варто</a:t>
            </a:r>
            <a:r>
              <a:rPr lang="ru-RU" b="1" dirty="0"/>
              <a:t> </a:t>
            </a:r>
            <a:r>
              <a:rPr lang="ru-RU" b="1" dirty="0" err="1"/>
              <a:t>використовувати</a:t>
            </a:r>
            <a:r>
              <a:rPr lang="ru-RU" b="1" dirty="0"/>
              <a:t> </a:t>
            </a:r>
            <a:r>
              <a:rPr lang="ru-RU" b="1" dirty="0" err="1"/>
              <a:t>образи</a:t>
            </a:r>
            <a:r>
              <a:rPr lang="ru-RU" b="1" dirty="0"/>
              <a:t>, характеристики та </a:t>
            </a:r>
            <a:r>
              <a:rPr lang="ru-RU" b="1" dirty="0" err="1"/>
              <a:t>предмети</a:t>
            </a:r>
            <a:r>
              <a:rPr lang="ru-RU" b="1" dirty="0"/>
              <a:t> з </a:t>
            </a:r>
            <a:r>
              <a:rPr lang="ru-RU" b="1" dirty="0" err="1"/>
              <a:t>цього</a:t>
            </a:r>
            <a:r>
              <a:rPr lang="ru-RU" b="1" dirty="0"/>
              <a:t> списку. </a:t>
            </a:r>
            <a:r>
              <a:rPr lang="ru-RU" b="1" dirty="0" err="1"/>
              <a:t>Наприклад</a:t>
            </a:r>
            <a:r>
              <a:rPr lang="ru-RU" b="1" dirty="0"/>
              <a:t>, </a:t>
            </a:r>
            <a:r>
              <a:rPr lang="ru-RU" b="1" dirty="0" err="1"/>
              <a:t>дитина</a:t>
            </a:r>
            <a:r>
              <a:rPr lang="ru-RU" b="1" dirty="0"/>
              <a:t> </a:t>
            </a:r>
            <a:r>
              <a:rPr lang="ru-RU" b="1" dirty="0" err="1"/>
              <a:t>цікавиться</a:t>
            </a:r>
            <a:r>
              <a:rPr lang="ru-RU" b="1" dirty="0"/>
              <a:t> птахами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/>
              <a:t>звірятками</a:t>
            </a:r>
            <a:r>
              <a:rPr lang="ru-RU" b="1" dirty="0"/>
              <a:t> – </a:t>
            </a:r>
            <a:r>
              <a:rPr lang="ru-RU" b="1" dirty="0" err="1"/>
              <a:t>отже</a:t>
            </a:r>
            <a:r>
              <a:rPr lang="ru-RU" b="1" dirty="0"/>
              <a:t>, у </a:t>
            </a:r>
            <a:r>
              <a:rPr lang="ru-RU" b="1" dirty="0" err="1"/>
              <a:t>візуальних</a:t>
            </a:r>
            <a:r>
              <a:rPr lang="ru-RU" b="1" dirty="0"/>
              <a:t> </a:t>
            </a:r>
            <a:r>
              <a:rPr lang="ru-RU" b="1" dirty="0" err="1"/>
              <a:t>матеріалах</a:t>
            </a:r>
            <a:r>
              <a:rPr lang="ru-RU" b="1" dirty="0"/>
              <a:t> треба </a:t>
            </a:r>
            <a:r>
              <a:rPr lang="ru-RU" b="1" dirty="0" err="1"/>
              <a:t>використовувати</a:t>
            </a:r>
            <a:r>
              <a:rPr lang="ru-RU" b="1" dirty="0"/>
              <a:t> </a:t>
            </a:r>
            <a:r>
              <a:rPr lang="ru-RU" b="1" dirty="0" err="1"/>
              <a:t>саме</a:t>
            </a:r>
            <a:r>
              <a:rPr lang="ru-RU" b="1" dirty="0"/>
              <a:t> </a:t>
            </a:r>
            <a:r>
              <a:rPr lang="ru-RU" b="1" dirty="0" err="1"/>
              <a:t>ці</a:t>
            </a:r>
            <a:r>
              <a:rPr lang="ru-RU" b="1" dirty="0"/>
              <a:t> </a:t>
            </a:r>
            <a:r>
              <a:rPr lang="ru-RU" b="1" dirty="0" err="1"/>
              <a:t>ілюстрації</a:t>
            </a:r>
            <a:r>
              <a:rPr lang="ru-RU" b="1" dirty="0"/>
              <a:t>. </a:t>
            </a:r>
            <a:r>
              <a:rPr lang="ru-RU" b="1" dirty="0" err="1"/>
              <a:t>Якщо</a:t>
            </a:r>
            <a:r>
              <a:rPr lang="ru-RU" b="1" dirty="0"/>
              <a:t> </a:t>
            </a:r>
            <a:r>
              <a:rPr lang="ru-RU" b="1" dirty="0" err="1"/>
              <a:t>серед</a:t>
            </a:r>
            <a:r>
              <a:rPr lang="ru-RU" b="1" dirty="0"/>
              <a:t> </a:t>
            </a:r>
            <a:r>
              <a:rPr lang="ru-RU" b="1" dirty="0" err="1"/>
              <a:t>уподобань</a:t>
            </a:r>
            <a:r>
              <a:rPr lang="ru-RU" b="1" dirty="0"/>
              <a:t> – </a:t>
            </a:r>
            <a:r>
              <a:rPr lang="ru-RU" b="1" dirty="0" err="1"/>
              <a:t>мультфільми</a:t>
            </a:r>
            <a:r>
              <a:rPr lang="ru-RU" b="1" dirty="0"/>
              <a:t>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dirty="0" err="1"/>
              <a:t>комп’ютерна</a:t>
            </a:r>
            <a:r>
              <a:rPr lang="ru-RU" b="1" dirty="0"/>
              <a:t> </a:t>
            </a:r>
            <a:r>
              <a:rPr lang="ru-RU" b="1" dirty="0" err="1"/>
              <a:t>гра</a:t>
            </a:r>
            <a:r>
              <a:rPr lang="ru-RU" b="1" dirty="0"/>
              <a:t>, то акцент </a:t>
            </a:r>
            <a:r>
              <a:rPr lang="ru-RU" b="1" dirty="0" err="1"/>
              <a:t>робиться</a:t>
            </a:r>
            <a:r>
              <a:rPr lang="ru-RU" b="1" dirty="0"/>
              <a:t> на героях та </a:t>
            </a:r>
            <a:r>
              <a:rPr lang="ru-RU" b="1" dirty="0" err="1"/>
              <a:t>їхніх</a:t>
            </a:r>
            <a:r>
              <a:rPr lang="ru-RU" b="1" dirty="0"/>
              <a:t> характеристиках </a:t>
            </a:r>
            <a:r>
              <a:rPr lang="ru-RU" b="1" dirty="0" err="1"/>
              <a:t>тощо</a:t>
            </a:r>
            <a:r>
              <a:rPr lang="ru-RU" b="1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err="1" smtClean="0"/>
              <a:t>Варто</a:t>
            </a:r>
            <a:r>
              <a:rPr lang="ru-RU" b="1" dirty="0" smtClean="0"/>
              <a:t> </a:t>
            </a:r>
            <a:r>
              <a:rPr lang="ru-RU" b="1" dirty="0" err="1"/>
              <a:t>надавати</a:t>
            </a:r>
            <a:r>
              <a:rPr lang="ru-RU" b="1" dirty="0"/>
              <a:t> </a:t>
            </a:r>
            <a:r>
              <a:rPr lang="ru-RU" b="1" dirty="0" err="1"/>
              <a:t>інформацію</a:t>
            </a:r>
            <a:r>
              <a:rPr lang="ru-RU" b="1" dirty="0"/>
              <a:t> в </a:t>
            </a:r>
            <a:r>
              <a:rPr lang="ru-RU" b="1" dirty="0" err="1"/>
              <a:t>такій</a:t>
            </a:r>
            <a:r>
              <a:rPr lang="ru-RU" b="1" dirty="0"/>
              <a:t> </a:t>
            </a:r>
            <a:r>
              <a:rPr lang="ru-RU" b="1" dirty="0" err="1"/>
              <a:t>формі</a:t>
            </a:r>
            <a:r>
              <a:rPr lang="ru-RU" b="1" dirty="0"/>
              <a:t>, яка </a:t>
            </a:r>
            <a:r>
              <a:rPr lang="ru-RU" b="1" dirty="0" err="1"/>
              <a:t>пускає</a:t>
            </a:r>
            <a:r>
              <a:rPr lang="ru-RU" b="1" dirty="0"/>
              <a:t> в </a:t>
            </a:r>
            <a:r>
              <a:rPr lang="ru-RU" b="1" dirty="0" err="1"/>
              <a:t>дію</a:t>
            </a:r>
            <a:r>
              <a:rPr lang="ru-RU" b="1" dirty="0"/>
              <a:t> </a:t>
            </a:r>
            <a:r>
              <a:rPr lang="ru-RU" b="1" dirty="0" err="1"/>
              <a:t>органи</a:t>
            </a:r>
            <a:r>
              <a:rPr lang="ru-RU" b="1" dirty="0"/>
              <a:t> </a:t>
            </a:r>
            <a:r>
              <a:rPr lang="ru-RU" b="1" dirty="0" err="1"/>
              <a:t>чуття</a:t>
            </a:r>
            <a:r>
              <a:rPr lang="ru-RU" b="1" dirty="0"/>
              <a:t>, </a:t>
            </a:r>
            <a:r>
              <a:rPr lang="ru-RU" b="1" dirty="0" err="1"/>
              <a:t>що</a:t>
            </a:r>
            <a:r>
              <a:rPr lang="ru-RU" b="1" dirty="0"/>
              <a:t> </a:t>
            </a:r>
            <a:r>
              <a:rPr lang="ru-RU" b="1" dirty="0" err="1"/>
              <a:t>найбільш</a:t>
            </a:r>
            <a:r>
              <a:rPr lang="ru-RU" b="1" dirty="0"/>
              <a:t> </a:t>
            </a:r>
            <a:r>
              <a:rPr lang="ru-RU" b="1" dirty="0" err="1"/>
              <a:t>розвинені</a:t>
            </a:r>
            <a:r>
              <a:rPr lang="ru-RU" b="1" dirty="0"/>
              <a:t> в </a:t>
            </a:r>
            <a:r>
              <a:rPr lang="ru-RU" b="1" dirty="0" err="1"/>
              <a:t>цієї</a:t>
            </a:r>
            <a:r>
              <a:rPr lang="ru-RU" b="1" dirty="0"/>
              <a:t> </a:t>
            </a:r>
            <a:r>
              <a:rPr lang="ru-RU" b="1" dirty="0" err="1"/>
              <a:t>дитини</a:t>
            </a:r>
            <a:r>
              <a:rPr lang="ru-RU" b="1" dirty="0"/>
              <a:t> </a:t>
            </a:r>
            <a:endParaRPr lang="ru-RU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err="1" smtClean="0"/>
              <a:t>Також</a:t>
            </a:r>
            <a:r>
              <a:rPr lang="ru-RU" b="1" dirty="0" smtClean="0"/>
              <a:t> </a:t>
            </a:r>
            <a:r>
              <a:rPr lang="ru-RU" b="1" dirty="0" err="1"/>
              <a:t>можна</a:t>
            </a:r>
            <a:r>
              <a:rPr lang="ru-RU" b="1" dirty="0"/>
              <a:t> </a:t>
            </a:r>
            <a:r>
              <a:rPr lang="ru-RU" b="1" dirty="0" err="1"/>
              <a:t>надавати</a:t>
            </a:r>
            <a:r>
              <a:rPr lang="ru-RU" b="1" dirty="0"/>
              <a:t> </a:t>
            </a:r>
            <a:r>
              <a:rPr lang="ru-RU" b="1" dirty="0" err="1"/>
              <a:t>такій</a:t>
            </a:r>
            <a:r>
              <a:rPr lang="ru-RU" b="1" dirty="0"/>
              <a:t> </a:t>
            </a:r>
            <a:r>
              <a:rPr lang="ru-RU" b="1" dirty="0" err="1"/>
              <a:t>дитині</a:t>
            </a:r>
            <a:r>
              <a:rPr lang="ru-RU" b="1" dirty="0"/>
              <a:t> </a:t>
            </a:r>
            <a:r>
              <a:rPr lang="ru-RU" b="1" dirty="0" err="1"/>
              <a:t>змогу</a:t>
            </a:r>
            <a:r>
              <a:rPr lang="ru-RU" b="1" dirty="0"/>
              <a:t> </a:t>
            </a:r>
            <a:r>
              <a:rPr lang="ru-RU" b="1" dirty="0" err="1"/>
              <a:t>обирати</a:t>
            </a:r>
            <a:r>
              <a:rPr lang="ru-RU" b="1" dirty="0"/>
              <a:t> методику </a:t>
            </a:r>
            <a:r>
              <a:rPr lang="ru-RU" b="1" dirty="0" err="1"/>
              <a:t>виконання</a:t>
            </a:r>
            <a:r>
              <a:rPr lang="ru-RU" b="1" dirty="0"/>
              <a:t> </a:t>
            </a:r>
            <a:r>
              <a:rPr lang="ru-RU" b="1" dirty="0" err="1" smtClean="0"/>
              <a:t>завдання</a:t>
            </a:r>
            <a:r>
              <a:rPr lang="ru-RU" b="1" dirty="0" smtClean="0"/>
              <a:t>: </a:t>
            </a:r>
            <a:r>
              <a:rPr lang="ru-RU" b="1" dirty="0" err="1"/>
              <a:t>писати</a:t>
            </a:r>
            <a:r>
              <a:rPr lang="ru-RU" b="1" dirty="0"/>
              <a:t> ручкою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dirty="0" err="1"/>
              <a:t>олівцем</a:t>
            </a:r>
            <a:r>
              <a:rPr lang="ru-RU" b="1" dirty="0"/>
              <a:t>, </a:t>
            </a:r>
            <a:r>
              <a:rPr lang="ru-RU" b="1" dirty="0" err="1"/>
              <a:t>відповідати</a:t>
            </a:r>
            <a:r>
              <a:rPr lang="ru-RU" b="1" dirty="0"/>
              <a:t> на </a:t>
            </a:r>
            <a:r>
              <a:rPr lang="ru-RU" b="1" dirty="0" err="1"/>
              <a:t>запитання</a:t>
            </a:r>
            <a:r>
              <a:rPr lang="ru-RU" b="1" dirty="0"/>
              <a:t> </a:t>
            </a:r>
            <a:r>
              <a:rPr lang="ru-RU" b="1" dirty="0" err="1"/>
              <a:t>усно</a:t>
            </a:r>
            <a:r>
              <a:rPr lang="ru-RU" b="1" dirty="0"/>
              <a:t>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dirty="0" err="1"/>
              <a:t>письмово</a:t>
            </a:r>
            <a:r>
              <a:rPr lang="ru-RU" b="1" dirty="0"/>
              <a:t>, </a:t>
            </a:r>
            <a:r>
              <a:rPr lang="ru-RU" b="1" dirty="0" err="1"/>
              <a:t>читати</a:t>
            </a:r>
            <a:r>
              <a:rPr lang="ru-RU" b="1" dirty="0"/>
              <a:t>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dirty="0" err="1" smtClean="0"/>
              <a:t>слухати</a:t>
            </a:r>
            <a:r>
              <a:rPr lang="ru-RU" b="1" dirty="0" smtClean="0"/>
              <a:t> </a:t>
            </a:r>
            <a:r>
              <a:rPr lang="ru-RU" b="1" dirty="0" err="1" smtClean="0"/>
              <a:t>тощо</a:t>
            </a:r>
            <a:r>
              <a:rPr lang="pl-PL" b="1" dirty="0" smtClean="0"/>
              <a:t>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80357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36913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СИСТЕМА ЗАОХОЧЕННЯ </a:t>
            </a:r>
            <a:r>
              <a:rPr lang="ru-RU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ТА </a:t>
            </a:r>
            <a:r>
              <a:rPr lang="ru-RU" b="1" dirty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КРИТЕРІЇ ОЦІНЮВАННЯ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8335"/>
            <a:ext cx="12192000" cy="5217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b="1" dirty="0" smtClean="0"/>
              <a:t>1.</a:t>
            </a:r>
            <a:r>
              <a:rPr lang="ru-RU" sz="3200" b="1" dirty="0" err="1" smtClean="0"/>
              <a:t>Дитина</a:t>
            </a:r>
            <a:r>
              <a:rPr lang="ru-RU" sz="3200" b="1" dirty="0" smtClean="0"/>
              <a:t> </a:t>
            </a:r>
            <a:r>
              <a:rPr lang="ru-RU" sz="3200" b="1" dirty="0" err="1"/>
              <a:t>має</a:t>
            </a:r>
            <a:r>
              <a:rPr lang="ru-RU" sz="3200" b="1" dirty="0"/>
              <a:t> </a:t>
            </a:r>
            <a:r>
              <a:rPr lang="ru-RU" sz="3200" b="1" dirty="0" err="1"/>
              <a:t>бачити</a:t>
            </a:r>
            <a:r>
              <a:rPr lang="ru-RU" sz="3200" b="1" dirty="0"/>
              <a:t> не </a:t>
            </a:r>
            <a:r>
              <a:rPr lang="ru-RU" sz="3200" b="1" dirty="0" err="1"/>
              <a:t>лише</a:t>
            </a:r>
            <a:r>
              <a:rPr lang="ru-RU" sz="3200" b="1" dirty="0"/>
              <a:t> </a:t>
            </a:r>
            <a:r>
              <a:rPr lang="ru-RU" sz="3200" b="1" dirty="0" err="1"/>
              <a:t>кінцевий</a:t>
            </a:r>
            <a:r>
              <a:rPr lang="ru-RU" sz="3200" b="1" dirty="0"/>
              <a:t> результат, але і </a:t>
            </a:r>
            <a:r>
              <a:rPr lang="ru-RU" sz="3200" b="1" dirty="0" err="1"/>
              <a:t>свої</a:t>
            </a:r>
            <a:r>
              <a:rPr lang="ru-RU" sz="3200" b="1" dirty="0"/>
              <a:t> </a:t>
            </a:r>
            <a:r>
              <a:rPr lang="ru-RU" sz="3200" b="1" dirty="0" err="1"/>
              <a:t>проміжні</a:t>
            </a:r>
            <a:r>
              <a:rPr lang="ru-RU" sz="3200" b="1" dirty="0"/>
              <a:t> </a:t>
            </a:r>
            <a:r>
              <a:rPr lang="ru-RU" sz="3200" b="1" dirty="0" err="1"/>
              <a:t>досягнення</a:t>
            </a:r>
            <a:r>
              <a:rPr lang="ru-RU" sz="3200" b="1" dirty="0"/>
              <a:t>. А </a:t>
            </a:r>
            <a:r>
              <a:rPr lang="ru-RU" sz="3200" b="1" dirty="0" err="1"/>
              <a:t>також</a:t>
            </a:r>
            <a:r>
              <a:rPr lang="ru-RU" sz="3200" b="1" dirty="0"/>
              <a:t> </a:t>
            </a:r>
            <a:r>
              <a:rPr lang="ru-RU" sz="3200" b="1" dirty="0" err="1"/>
              <a:t>розуміти</a:t>
            </a:r>
            <a:r>
              <a:rPr lang="ru-RU" sz="3200" b="1" dirty="0"/>
              <a:t>, </a:t>
            </a:r>
            <a:r>
              <a:rPr lang="ru-RU" sz="3200" b="1" dirty="0" err="1"/>
              <a:t>які</a:t>
            </a:r>
            <a:r>
              <a:rPr lang="ru-RU" sz="3200" b="1" dirty="0"/>
              <a:t> </a:t>
            </a:r>
            <a:r>
              <a:rPr lang="ru-RU" sz="3200" b="1" dirty="0" err="1"/>
              <a:t>її</a:t>
            </a:r>
            <a:r>
              <a:rPr lang="ru-RU" sz="3200" b="1" dirty="0"/>
              <a:t> </a:t>
            </a:r>
            <a:r>
              <a:rPr lang="ru-RU" sz="3200" b="1" dirty="0" err="1"/>
              <a:t>дії</a:t>
            </a:r>
            <a:r>
              <a:rPr lang="ru-RU" sz="3200" b="1" dirty="0"/>
              <a:t> </a:t>
            </a:r>
            <a:r>
              <a:rPr lang="ru-RU" sz="3200" b="1" dirty="0" err="1"/>
              <a:t>призводять</a:t>
            </a:r>
            <a:r>
              <a:rPr lang="ru-RU" sz="3200" b="1" dirty="0"/>
              <a:t> до </a:t>
            </a:r>
            <a:r>
              <a:rPr lang="ru-RU" sz="3200" b="1" dirty="0" err="1"/>
              <a:t>досягнення</a:t>
            </a:r>
            <a:r>
              <a:rPr lang="ru-RU" sz="3200" b="1" dirty="0"/>
              <a:t> </a:t>
            </a:r>
            <a:r>
              <a:rPr lang="ru-RU" sz="3200" b="1" dirty="0" err="1"/>
              <a:t>відповідної</a:t>
            </a:r>
            <a:r>
              <a:rPr lang="ru-RU" sz="3200" b="1" dirty="0"/>
              <a:t> мети</a:t>
            </a:r>
            <a:r>
              <a:rPr lang="ru-RU" sz="3200" b="1" dirty="0" smtClean="0"/>
              <a:t>.</a:t>
            </a:r>
          </a:p>
          <a:p>
            <a:pPr marL="0" indent="0">
              <a:buNone/>
            </a:pPr>
            <a:r>
              <a:rPr lang="ru-RU" sz="3200" b="1" dirty="0" smtClean="0"/>
              <a:t>2. </a:t>
            </a:r>
            <a:r>
              <a:rPr lang="ru-RU" sz="3200" b="1" dirty="0" err="1" smtClean="0"/>
              <a:t>Під</a:t>
            </a:r>
            <a:r>
              <a:rPr lang="ru-RU" sz="3200" b="1" dirty="0" smtClean="0"/>
              <a:t> </a:t>
            </a:r>
            <a:r>
              <a:rPr lang="ru-RU" sz="3200" b="1" dirty="0" err="1"/>
              <a:t>індивідуальні</a:t>
            </a:r>
            <a:r>
              <a:rPr lang="ru-RU" sz="3200" b="1" dirty="0"/>
              <a:t> потреби </a:t>
            </a:r>
            <a:r>
              <a:rPr lang="ru-RU" sz="3200" b="1" dirty="0" err="1"/>
              <a:t>дитини</a:t>
            </a:r>
            <a:r>
              <a:rPr lang="ru-RU" sz="3200" b="1" dirty="0"/>
              <a:t> </a:t>
            </a:r>
            <a:r>
              <a:rPr lang="ru-RU" sz="3200" b="1" dirty="0" err="1"/>
              <a:t>розробляють</a:t>
            </a:r>
            <a:r>
              <a:rPr lang="ru-RU" sz="3200" b="1" dirty="0"/>
              <a:t> </a:t>
            </a:r>
            <a:r>
              <a:rPr lang="ru-RU" sz="3200" b="1" dirty="0" err="1"/>
              <a:t>наочні</a:t>
            </a:r>
            <a:r>
              <a:rPr lang="ru-RU" sz="3200" b="1" dirty="0"/>
              <a:t> </a:t>
            </a:r>
            <a:r>
              <a:rPr lang="ru-RU" sz="3200" b="1" dirty="0" err="1"/>
              <a:t>таблиці</a:t>
            </a:r>
            <a:r>
              <a:rPr lang="ru-RU" sz="3200" b="1" dirty="0"/>
              <a:t> та </a:t>
            </a:r>
            <a:r>
              <a:rPr lang="ru-RU" sz="3200" b="1" dirty="0" err="1"/>
              <a:t>графіки</a:t>
            </a:r>
            <a:r>
              <a:rPr lang="ru-RU" sz="3200" b="1" dirty="0"/>
              <a:t> </a:t>
            </a:r>
            <a:r>
              <a:rPr lang="ru-RU" sz="3200" b="1" dirty="0" err="1"/>
              <a:t>досягнень</a:t>
            </a:r>
            <a:r>
              <a:rPr lang="ru-RU" sz="3200" b="1" dirty="0"/>
              <a:t> і </a:t>
            </a:r>
            <a:r>
              <a:rPr lang="ru-RU" sz="3200" b="1" dirty="0" err="1"/>
              <a:t>заповнюються</a:t>
            </a:r>
            <a:r>
              <a:rPr lang="ru-RU" sz="3200" b="1" dirty="0"/>
              <a:t> разом </a:t>
            </a:r>
            <a:r>
              <a:rPr lang="ru-RU" sz="3200" b="1" dirty="0" err="1"/>
              <a:t>із</a:t>
            </a:r>
            <a:r>
              <a:rPr lang="ru-RU" sz="3200" b="1" dirty="0"/>
              <a:t> </a:t>
            </a:r>
            <a:r>
              <a:rPr lang="ru-RU" sz="3200" b="1" dirty="0" err="1"/>
              <a:t>дитиною</a:t>
            </a:r>
            <a:r>
              <a:rPr lang="ru-RU" sz="3200" b="1" dirty="0"/>
              <a:t>: </a:t>
            </a:r>
            <a:r>
              <a:rPr lang="ru-RU" sz="3200" b="1" dirty="0" err="1"/>
              <a:t>зірочки</a:t>
            </a:r>
            <a:r>
              <a:rPr lang="ru-RU" sz="3200" b="1" dirty="0"/>
              <a:t>, смайлики, </a:t>
            </a:r>
            <a:r>
              <a:rPr lang="ru-RU" sz="3200" b="1" dirty="0" err="1"/>
              <a:t>наліпки</a:t>
            </a:r>
            <a:r>
              <a:rPr lang="ru-RU" sz="3200" b="1" dirty="0"/>
              <a:t>, картинки – усе </a:t>
            </a:r>
            <a:r>
              <a:rPr lang="ru-RU" sz="3200" b="1" dirty="0" err="1"/>
              <a:t>це</a:t>
            </a:r>
            <a:r>
              <a:rPr lang="ru-RU" sz="3200" b="1" dirty="0"/>
              <a:t> </a:t>
            </a:r>
            <a:r>
              <a:rPr lang="ru-RU" sz="3200" b="1" dirty="0" err="1"/>
              <a:t>можна</a:t>
            </a:r>
            <a:r>
              <a:rPr lang="ru-RU" sz="3200" b="1" dirty="0"/>
              <a:t> і треба </a:t>
            </a:r>
            <a:r>
              <a:rPr lang="ru-RU" sz="3200" b="1" dirty="0" err="1"/>
              <a:t>використовувати</a:t>
            </a:r>
            <a:r>
              <a:rPr lang="ru-RU" sz="3200" b="1" dirty="0"/>
              <a:t> </a:t>
            </a:r>
            <a:r>
              <a:rPr lang="ru-RU" sz="3200" b="1" dirty="0" err="1"/>
              <a:t>тоді</a:t>
            </a:r>
            <a:r>
              <a:rPr lang="ru-RU" sz="3200" b="1" dirty="0"/>
              <a:t>, коли є, за </a:t>
            </a:r>
            <a:r>
              <a:rPr lang="ru-RU" sz="3200" b="1" dirty="0" err="1"/>
              <a:t>що</a:t>
            </a:r>
            <a:r>
              <a:rPr lang="ru-RU" sz="3200" b="1" dirty="0"/>
              <a:t> </a:t>
            </a:r>
            <a:r>
              <a:rPr lang="ru-RU" sz="3200" b="1" dirty="0" err="1"/>
              <a:t>хвалити</a:t>
            </a:r>
            <a:r>
              <a:rPr lang="ru-RU" sz="3200" b="1" dirty="0"/>
              <a:t> </a:t>
            </a:r>
            <a:r>
              <a:rPr lang="ru-RU" sz="3200" b="1" dirty="0" err="1"/>
              <a:t>дитину</a:t>
            </a:r>
            <a:r>
              <a:rPr lang="ru-RU" sz="3200" b="1" dirty="0"/>
              <a:t> з ООП. </a:t>
            </a:r>
            <a:r>
              <a:rPr lang="ru-RU" sz="3200" b="1" dirty="0" err="1"/>
              <a:t>Це</a:t>
            </a:r>
            <a:r>
              <a:rPr lang="ru-RU" sz="3200" b="1" dirty="0"/>
              <a:t> </a:t>
            </a:r>
            <a:r>
              <a:rPr lang="ru-RU" sz="3200" b="1" dirty="0" err="1"/>
              <a:t>може</a:t>
            </a:r>
            <a:r>
              <a:rPr lang="ru-RU" sz="3200" b="1" dirty="0"/>
              <a:t> бути не </a:t>
            </a:r>
            <a:r>
              <a:rPr lang="ru-RU" sz="3200" b="1" dirty="0" err="1"/>
              <a:t>лише</a:t>
            </a:r>
            <a:r>
              <a:rPr lang="ru-RU" sz="3200" b="1" dirty="0"/>
              <a:t> </a:t>
            </a:r>
            <a:r>
              <a:rPr lang="ru-RU" sz="3200" b="1" dirty="0" err="1"/>
              <a:t>досягнення</a:t>
            </a:r>
            <a:r>
              <a:rPr lang="ru-RU" sz="3200" b="1" dirty="0"/>
              <a:t> в </a:t>
            </a:r>
            <a:r>
              <a:rPr lang="ru-RU" sz="3200" b="1" dirty="0" err="1"/>
              <a:t>навчанні</a:t>
            </a:r>
            <a:r>
              <a:rPr lang="ru-RU" sz="3200" b="1" dirty="0"/>
              <a:t>, але і </a:t>
            </a:r>
            <a:r>
              <a:rPr lang="ru-RU" sz="3200" b="1" dirty="0" err="1"/>
              <a:t>приклади</a:t>
            </a:r>
            <a:r>
              <a:rPr lang="ru-RU" sz="3200" b="1" dirty="0"/>
              <a:t> “</a:t>
            </a:r>
            <a:r>
              <a:rPr lang="ru-RU" sz="3200" b="1" dirty="0" err="1"/>
              <a:t>правильної</a:t>
            </a:r>
            <a:r>
              <a:rPr lang="ru-RU" sz="3200" b="1" dirty="0"/>
              <a:t>” </a:t>
            </a:r>
            <a:r>
              <a:rPr lang="ru-RU" sz="3200" b="1" dirty="0" err="1"/>
              <a:t>поведінки</a:t>
            </a:r>
            <a:r>
              <a:rPr lang="ru-RU" sz="3200" b="1" dirty="0"/>
              <a:t>, </a:t>
            </a:r>
            <a:r>
              <a:rPr lang="ru-RU" sz="3200" b="1" dirty="0" err="1"/>
              <a:t>дотримання</a:t>
            </a:r>
            <a:r>
              <a:rPr lang="ru-RU" sz="3200" b="1" dirty="0"/>
              <a:t> правил, </a:t>
            </a:r>
            <a:r>
              <a:rPr lang="ru-RU" sz="3200" b="1" dirty="0" err="1"/>
              <a:t>виконання</a:t>
            </a:r>
            <a:r>
              <a:rPr lang="ru-RU" sz="3200" b="1" dirty="0"/>
              <a:t> </a:t>
            </a:r>
            <a:r>
              <a:rPr lang="ru-RU" sz="3200" b="1" dirty="0" err="1"/>
              <a:t>завдання</a:t>
            </a:r>
            <a:r>
              <a:rPr lang="ru-RU" sz="3200" b="1" dirty="0"/>
              <a:t> </a:t>
            </a:r>
            <a:r>
              <a:rPr lang="ru-RU" sz="3200" b="1" dirty="0" err="1"/>
              <a:t>чи</a:t>
            </a:r>
            <a:r>
              <a:rPr lang="ru-RU" sz="3200" b="1" dirty="0"/>
              <a:t> </a:t>
            </a:r>
            <a:r>
              <a:rPr lang="ru-RU" sz="3200" b="1" dirty="0" err="1"/>
              <a:t>його</a:t>
            </a:r>
            <a:r>
              <a:rPr lang="ru-RU" sz="3200" b="1" dirty="0"/>
              <a:t> </a:t>
            </a:r>
            <a:r>
              <a:rPr lang="ru-RU" sz="3200" b="1" dirty="0" err="1"/>
              <a:t>частини</a:t>
            </a:r>
            <a:r>
              <a:rPr lang="ru-RU" sz="3200" b="1" dirty="0"/>
              <a:t> </a:t>
            </a:r>
            <a:r>
              <a:rPr lang="ru-RU" sz="3200" b="1" dirty="0" err="1"/>
              <a:t>вчасно</a:t>
            </a:r>
            <a:r>
              <a:rPr lang="ru-RU" sz="32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966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425959" y="0"/>
            <a:ext cx="7411215" cy="50150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2800" dirty="0" smtClean="0">
                <a:ln w="0"/>
                <a:solidFill>
                  <a:schemeClr val="tx1"/>
                </a:solidFill>
              </a:rPr>
              <a:t>	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За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кожне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правильне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та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вчасне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виконання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завдання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дитину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варто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заохочувати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приємними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дрібницями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–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додатковою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перервою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, переглядом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улюбленої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книги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чи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картинок,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можливістю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потримати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в руках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іграшку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дозволом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встати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чи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пройтись,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відвідати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ресурсну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кімнату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пострибати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на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батуті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тощо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. Головне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завдання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такої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додаткової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перерви –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дати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учню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можливість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релаксації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та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перезавантаження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для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подальшого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сприйняття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інформації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на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уроці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Натомість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жодні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з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цих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дій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не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мають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заважати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навчанню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ln w="0"/>
                <a:solidFill>
                  <a:schemeClr val="tx1"/>
                </a:solidFill>
              </a:rPr>
              <a:t>класу</a:t>
            </a:r>
            <a:r>
              <a:rPr lang="ru-RU" sz="2800" b="1" dirty="0">
                <a:ln w="0"/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000" y="3545632"/>
            <a:ext cx="2342735" cy="331236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90" b="15306"/>
          <a:stretch/>
        </p:blipFill>
        <p:spPr>
          <a:xfrm>
            <a:off x="0" y="4643940"/>
            <a:ext cx="3153747" cy="2214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33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5990253"/>
          </a:xfrm>
        </p:spPr>
        <p:txBody>
          <a:bodyPr>
            <a:noAutofit/>
          </a:bodyPr>
          <a:lstStyle/>
          <a:p>
            <a:endParaRPr lang="ru-RU" sz="3200" dirty="0" smtClean="0"/>
          </a:p>
          <a:p>
            <a:endParaRPr lang="ru-RU" sz="3200" dirty="0"/>
          </a:p>
          <a:p>
            <a:r>
              <a:rPr lang="ru-RU" sz="3200" b="1" dirty="0" err="1" smtClean="0"/>
              <a:t>Отже</a:t>
            </a:r>
            <a:r>
              <a:rPr lang="ru-RU" sz="3200" b="1" dirty="0"/>
              <a:t>, </a:t>
            </a:r>
            <a:r>
              <a:rPr lang="ru-RU" sz="3200" b="1" dirty="0" err="1"/>
              <a:t>адаптація</a:t>
            </a:r>
            <a:r>
              <a:rPr lang="ru-RU" sz="3200" b="1" dirty="0"/>
              <a:t> </a:t>
            </a:r>
            <a:r>
              <a:rPr lang="ru-RU" sz="3200" b="1" dirty="0" err="1"/>
              <a:t>дитини</a:t>
            </a:r>
            <a:r>
              <a:rPr lang="ru-RU" sz="3200" b="1" dirty="0"/>
              <a:t> з ООП – </a:t>
            </a:r>
            <a:r>
              <a:rPr lang="ru-RU" sz="3200" b="1" dirty="0" err="1"/>
              <a:t>складний</a:t>
            </a:r>
            <a:r>
              <a:rPr lang="ru-RU" sz="3200" b="1" dirty="0"/>
              <a:t>, але </a:t>
            </a:r>
            <a:r>
              <a:rPr lang="ru-RU" sz="3200" b="1" dirty="0" err="1"/>
              <a:t>креативний</a:t>
            </a:r>
            <a:r>
              <a:rPr lang="ru-RU" sz="3200" b="1" dirty="0"/>
              <a:t> і </a:t>
            </a:r>
            <a:r>
              <a:rPr lang="ru-RU" sz="3200" b="1" dirty="0" err="1"/>
              <a:t>цікавий</a:t>
            </a:r>
            <a:r>
              <a:rPr lang="ru-RU" sz="3200" b="1" dirty="0"/>
              <a:t> </a:t>
            </a:r>
            <a:r>
              <a:rPr lang="ru-RU" sz="3200" b="1" dirty="0" err="1"/>
              <a:t>процес</a:t>
            </a:r>
            <a:r>
              <a:rPr lang="ru-RU" sz="3200" b="1" dirty="0"/>
              <a:t>. Будь-яке </a:t>
            </a:r>
            <a:r>
              <a:rPr lang="ru-RU" sz="3200" b="1" dirty="0" err="1"/>
              <a:t>рішення</a:t>
            </a:r>
            <a:r>
              <a:rPr lang="ru-RU" sz="3200" b="1" dirty="0"/>
              <a:t> </a:t>
            </a:r>
            <a:r>
              <a:rPr lang="ru-RU" sz="3200" b="1" dirty="0" err="1"/>
              <a:t>може</a:t>
            </a:r>
            <a:r>
              <a:rPr lang="ru-RU" sz="3200" b="1" dirty="0"/>
              <a:t> стати </a:t>
            </a:r>
            <a:r>
              <a:rPr lang="ru-RU" sz="3200" b="1" dirty="0" err="1"/>
              <a:t>визначальним</a:t>
            </a:r>
            <a:r>
              <a:rPr lang="ru-RU" sz="3200" b="1" dirty="0"/>
              <a:t> на </a:t>
            </a:r>
            <a:r>
              <a:rPr lang="ru-RU" sz="3200" b="1" dirty="0" err="1"/>
              <a:t>цьому</a:t>
            </a:r>
            <a:r>
              <a:rPr lang="ru-RU" sz="3200" b="1" dirty="0"/>
              <a:t> шляху. </a:t>
            </a:r>
            <a:r>
              <a:rPr lang="ru-RU" sz="3200" b="1" dirty="0" err="1"/>
              <a:t>Варто</a:t>
            </a:r>
            <a:r>
              <a:rPr lang="ru-RU" sz="3200" b="1" dirty="0"/>
              <a:t> </a:t>
            </a:r>
            <a:r>
              <a:rPr lang="ru-RU" sz="3200" b="1" dirty="0" err="1"/>
              <a:t>пам’ятати</a:t>
            </a:r>
            <a:r>
              <a:rPr lang="ru-RU" sz="3200" b="1" dirty="0"/>
              <a:t>, </a:t>
            </a:r>
            <a:r>
              <a:rPr lang="ru-RU" sz="3200" b="1" dirty="0" err="1"/>
              <a:t>що</a:t>
            </a:r>
            <a:r>
              <a:rPr lang="ru-RU" sz="3200" b="1" dirty="0"/>
              <a:t> </a:t>
            </a:r>
            <a:r>
              <a:rPr lang="ru-RU" sz="3200" b="1" dirty="0" err="1"/>
              <a:t>варіативність</a:t>
            </a:r>
            <a:r>
              <a:rPr lang="ru-RU" sz="3200" b="1" dirty="0"/>
              <a:t> і </a:t>
            </a:r>
            <a:r>
              <a:rPr lang="ru-RU" sz="3200" b="1" dirty="0" err="1"/>
              <a:t>гнучкість</a:t>
            </a:r>
            <a:r>
              <a:rPr lang="ru-RU" sz="3200" b="1" dirty="0"/>
              <a:t> – основа </a:t>
            </a:r>
            <a:r>
              <a:rPr lang="ru-RU" sz="3200" b="1" dirty="0" err="1"/>
              <a:t>успішності</a:t>
            </a:r>
            <a:r>
              <a:rPr lang="ru-RU" sz="3200" b="1" dirty="0"/>
              <a:t> </a:t>
            </a:r>
            <a:r>
              <a:rPr lang="ru-RU" sz="3200" b="1" dirty="0" err="1"/>
              <a:t>цієї</a:t>
            </a:r>
            <a:r>
              <a:rPr lang="ru-RU" sz="3200" b="1" dirty="0"/>
              <a:t> </a:t>
            </a:r>
            <a:r>
              <a:rPr lang="ru-RU" sz="3200" b="1" dirty="0" err="1" smtClean="0"/>
              <a:t>справи</a:t>
            </a:r>
            <a:r>
              <a:rPr lang="ru-RU" sz="3200" b="1" dirty="0" smtClean="0"/>
              <a:t>, але </a:t>
            </a:r>
            <a:r>
              <a:rPr lang="ru-RU" sz="3200" b="1" dirty="0" err="1" smtClean="0"/>
              <a:t>потрібно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пам’ятати</a:t>
            </a:r>
            <a:r>
              <a:rPr lang="ru-RU" sz="3200" b="1" dirty="0" smtClean="0"/>
              <a:t>: перш </a:t>
            </a:r>
            <a:r>
              <a:rPr lang="ru-RU" sz="3200" b="1" dirty="0" err="1"/>
              <a:t>ніж</a:t>
            </a:r>
            <a:r>
              <a:rPr lang="ru-RU" sz="3200" b="1" dirty="0"/>
              <a:t> </a:t>
            </a:r>
            <a:r>
              <a:rPr lang="ru-RU" sz="3200" b="1" dirty="0" err="1"/>
              <a:t>вдатися</a:t>
            </a:r>
            <a:r>
              <a:rPr lang="ru-RU" sz="3200" b="1" dirty="0"/>
              <a:t> до </a:t>
            </a:r>
            <a:r>
              <a:rPr lang="ru-RU" sz="3200" b="1" dirty="0" err="1"/>
              <a:t>адаптації</a:t>
            </a:r>
            <a:r>
              <a:rPr lang="ru-RU" sz="3200" b="1" dirty="0"/>
              <a:t> </a:t>
            </a:r>
            <a:r>
              <a:rPr lang="ru-RU" sz="3200" b="1" dirty="0" err="1"/>
              <a:t>середовища</a:t>
            </a:r>
            <a:r>
              <a:rPr lang="ru-RU" sz="3200" b="1" dirty="0"/>
              <a:t>, </a:t>
            </a:r>
            <a:r>
              <a:rPr lang="ru-RU" sz="3200" b="1" dirty="0" err="1"/>
              <a:t>потрібно</a:t>
            </a:r>
            <a:r>
              <a:rPr lang="ru-RU" sz="3200" b="1" dirty="0"/>
              <a:t> </a:t>
            </a:r>
            <a:r>
              <a:rPr lang="ru-RU" sz="3200" b="1" dirty="0" err="1"/>
              <a:t>зрозуміти</a:t>
            </a:r>
            <a:r>
              <a:rPr lang="ru-RU" sz="3200" b="1" dirty="0"/>
              <a:t> й </a:t>
            </a:r>
            <a:r>
              <a:rPr lang="ru-RU" sz="3200" b="1" dirty="0" err="1"/>
              <a:t>визначити</a:t>
            </a:r>
            <a:r>
              <a:rPr lang="ru-RU" sz="3200" b="1" dirty="0"/>
              <a:t> </a:t>
            </a:r>
            <a:r>
              <a:rPr lang="ru-RU" sz="3200" b="1" dirty="0" err="1"/>
              <a:t>індивідуальні</a:t>
            </a:r>
            <a:r>
              <a:rPr lang="ru-RU" sz="3200" b="1" dirty="0"/>
              <a:t> потреби </a:t>
            </a:r>
            <a:r>
              <a:rPr lang="ru-RU" sz="3200" b="1" dirty="0" err="1"/>
              <a:t>дитини</a:t>
            </a:r>
            <a:r>
              <a:rPr lang="ru-RU" sz="3200" b="1" dirty="0"/>
              <a:t> з ООП.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3" t="16697" r="31362" b="14286"/>
          <a:stretch/>
        </p:blipFill>
        <p:spPr>
          <a:xfrm>
            <a:off x="716728" y="3620278"/>
            <a:ext cx="2381036" cy="25565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67025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425959" y="0"/>
            <a:ext cx="7411215" cy="50150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2800" dirty="0" smtClean="0">
                <a:ln w="0"/>
                <a:solidFill>
                  <a:schemeClr val="tx1"/>
                </a:solidFill>
              </a:rPr>
              <a:t>	</a:t>
            </a:r>
            <a:r>
              <a:rPr lang="uk-UA" b="1" dirty="0" smtClean="0">
                <a:ln w="0"/>
                <a:solidFill>
                  <a:schemeClr val="tx1"/>
                </a:solidFill>
              </a:rPr>
              <a:t>З </a:t>
            </a:r>
            <a:r>
              <a:rPr lang="ru-RU" b="1" dirty="0" smtClean="0">
                <a:ln w="0"/>
                <a:solidFill>
                  <a:schemeClr val="tx1"/>
                </a:solidFill>
              </a:rPr>
              <a:t>ВЛАСНОГО ДОСВІДУ:</a:t>
            </a:r>
          </a:p>
          <a:p>
            <a:pPr marL="514350" indent="-514350" algn="ctr">
              <a:buAutoNum type="arabicPeriod"/>
            </a:pPr>
            <a:r>
              <a:rPr lang="ru-RU" b="1" dirty="0" err="1" smtClean="0">
                <a:ln w="0"/>
                <a:solidFill>
                  <a:schemeClr val="tx1"/>
                </a:solidFill>
              </a:rPr>
              <a:t>Праймінг</a:t>
            </a:r>
            <a:endParaRPr lang="ru-RU" b="1" dirty="0" smtClean="0">
              <a:ln w="0"/>
              <a:solidFill>
                <a:schemeClr val="tx1"/>
              </a:solidFill>
            </a:endParaRPr>
          </a:p>
          <a:p>
            <a:pPr marL="514350" indent="-514350" algn="ctr">
              <a:buAutoNum type="arabicPeriod"/>
            </a:pPr>
            <a:r>
              <a:rPr lang="ru-RU" b="1" dirty="0" err="1" smtClean="0">
                <a:ln w="0"/>
                <a:solidFill>
                  <a:schemeClr val="tx1"/>
                </a:solidFill>
              </a:rPr>
              <a:t>Тісний</a:t>
            </a:r>
            <a:r>
              <a:rPr lang="ru-RU" b="1" dirty="0" smtClean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ln w="0"/>
                <a:solidFill>
                  <a:schemeClr val="tx1"/>
                </a:solidFill>
              </a:rPr>
              <a:t>зв</a:t>
            </a:r>
            <a:r>
              <a:rPr lang="en-US" b="1" dirty="0" smtClean="0">
                <a:ln w="0"/>
                <a:solidFill>
                  <a:schemeClr val="tx1"/>
                </a:solidFill>
              </a:rPr>
              <a:t>’</a:t>
            </a:r>
            <a:r>
              <a:rPr lang="ru-RU" b="1" dirty="0" err="1" smtClean="0">
                <a:ln w="0"/>
                <a:solidFill>
                  <a:schemeClr val="tx1"/>
                </a:solidFill>
              </a:rPr>
              <a:t>язок</a:t>
            </a:r>
            <a:r>
              <a:rPr lang="ru-RU" b="1" dirty="0" smtClean="0">
                <a:ln w="0"/>
                <a:solidFill>
                  <a:schemeClr val="tx1"/>
                </a:solidFill>
              </a:rPr>
              <a:t> з мамою</a:t>
            </a:r>
          </a:p>
          <a:p>
            <a:pPr marL="514350" indent="-514350" algn="ctr">
              <a:buAutoNum type="arabicPeriod"/>
            </a:pPr>
            <a:r>
              <a:rPr lang="ru-RU" b="1" dirty="0" err="1" smtClean="0">
                <a:ln w="0"/>
                <a:solidFill>
                  <a:schemeClr val="tx1"/>
                </a:solidFill>
              </a:rPr>
              <a:t>Навчальний</a:t>
            </a:r>
            <a:r>
              <a:rPr lang="ru-RU" b="1" dirty="0" smtClean="0">
                <a:ln w="0"/>
                <a:solidFill>
                  <a:schemeClr val="tx1"/>
                </a:solidFill>
              </a:rPr>
              <a:t> контент «</a:t>
            </a:r>
            <a:r>
              <a:rPr lang="ru-RU" b="1" dirty="0" err="1" smtClean="0">
                <a:ln w="0"/>
                <a:solidFill>
                  <a:schemeClr val="tx1"/>
                </a:solidFill>
              </a:rPr>
              <a:t>Країна</a:t>
            </a:r>
            <a:r>
              <a:rPr lang="ru-RU" b="1" dirty="0" smtClean="0">
                <a:ln w="0"/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ln w="0"/>
                <a:solidFill>
                  <a:schemeClr val="tx1"/>
                </a:solidFill>
              </a:rPr>
              <a:t>мрій</a:t>
            </a:r>
            <a:r>
              <a:rPr lang="ru-RU" b="1" dirty="0" smtClean="0">
                <a:ln w="0"/>
                <a:solidFill>
                  <a:schemeClr val="tx1"/>
                </a:solidFill>
              </a:rPr>
              <a:t>»</a:t>
            </a:r>
            <a:endParaRPr lang="en-US" b="1" dirty="0" smtClean="0">
              <a:ln w="0"/>
              <a:solidFill>
                <a:schemeClr val="tx1"/>
              </a:solidFill>
            </a:endParaRPr>
          </a:p>
          <a:p>
            <a:pPr marL="514350" indent="-514350" algn="ctr">
              <a:buAutoNum type="arabicPeriod"/>
            </a:pPr>
            <a:r>
              <a:rPr lang="uk-UA" b="1" dirty="0" err="1" smtClean="0">
                <a:ln w="0"/>
                <a:solidFill>
                  <a:schemeClr val="tx1"/>
                </a:solidFill>
              </a:rPr>
              <a:t>Нейрогімнастика</a:t>
            </a:r>
            <a:endParaRPr lang="uk-UA" b="1" dirty="0" smtClean="0">
              <a:ln w="0"/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ln w="0"/>
                <a:solidFill>
                  <a:schemeClr val="tx1"/>
                </a:solidFill>
                <a:hlinkClick r:id="rId2"/>
              </a:rPr>
              <a:t>https://</a:t>
            </a:r>
            <a:r>
              <a:rPr lang="en-US" b="1" dirty="0" smtClean="0">
                <a:ln w="0"/>
                <a:solidFill>
                  <a:schemeClr val="tx1"/>
                </a:solidFill>
                <a:hlinkClick r:id="rId2"/>
              </a:rPr>
              <a:t>www.youtube.com/watch?v=nWK56OV5CBQ&amp;ab_channel=CreativeTeacher</a:t>
            </a:r>
            <a:endParaRPr lang="uk-UA" b="1" dirty="0" smtClean="0">
              <a:ln w="0"/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ln w="0"/>
                <a:solidFill>
                  <a:schemeClr val="tx1"/>
                </a:solidFill>
                <a:hlinkClick r:id="rId3"/>
              </a:rPr>
              <a:t>https://</a:t>
            </a:r>
            <a:r>
              <a:rPr lang="en-US" b="1" dirty="0" smtClean="0">
                <a:ln w="0"/>
                <a:solidFill>
                  <a:schemeClr val="tx1"/>
                </a:solidFill>
                <a:hlinkClick r:id="rId3"/>
              </a:rPr>
              <a:t>www.youtube.com/watch?v=H3jbfL0zUYo&amp;ab_channel=CreativeTeacher</a:t>
            </a:r>
            <a:endParaRPr lang="uk-UA" b="1" dirty="0" smtClean="0">
              <a:ln w="0"/>
              <a:solidFill>
                <a:schemeClr val="tx1"/>
              </a:solidFill>
            </a:endParaRPr>
          </a:p>
          <a:p>
            <a:pPr algn="ctr"/>
            <a:r>
              <a:rPr lang="uk-UA" b="1" dirty="0" smtClean="0">
                <a:ln w="0"/>
                <a:solidFill>
                  <a:schemeClr val="tx1"/>
                </a:solidFill>
              </a:rPr>
              <a:t>5. Пальчикова гімнастика</a:t>
            </a:r>
          </a:p>
          <a:p>
            <a:pPr algn="ctr"/>
            <a:r>
              <a:rPr lang="en-US" b="1" dirty="0">
                <a:ln w="0"/>
                <a:solidFill>
                  <a:schemeClr val="tx1"/>
                </a:solidFill>
                <a:hlinkClick r:id="rId4"/>
              </a:rPr>
              <a:t>https://</a:t>
            </a:r>
            <a:r>
              <a:rPr lang="en-US" b="1" dirty="0" smtClean="0">
                <a:ln w="0"/>
                <a:solidFill>
                  <a:schemeClr val="tx1"/>
                </a:solidFill>
                <a:hlinkClick r:id="rId4"/>
              </a:rPr>
              <a:t>www.youtube.com/watch?v=RT7WwloHUqA&amp;ab_channel=NinelZhylyutova</a:t>
            </a:r>
            <a:endParaRPr lang="uk-UA" b="1" dirty="0" smtClean="0">
              <a:ln w="0"/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ln w="0"/>
                <a:solidFill>
                  <a:schemeClr val="tx1"/>
                </a:solidFill>
              </a:rPr>
              <a:t>https://www.youtube.com/watch?v=F6yLsYcyuNI&amp;ab_channel=NinelZhylyutova</a:t>
            </a:r>
            <a:endParaRPr lang="ru-RU" b="1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697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250302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Картки</a:t>
            </a:r>
            <a:r>
              <a:rPr lang="ru-RU" sz="32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для </a:t>
            </a:r>
            <a:r>
              <a:rPr lang="ru-RU" sz="3200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формувального</a:t>
            </a:r>
            <a:r>
              <a:rPr lang="ru-RU" sz="32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3200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оцінювання</a:t>
            </a:r>
            <a:r>
              <a:rPr lang="ru-RU" sz="32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:</a:t>
            </a:r>
            <a:br>
              <a:rPr lang="ru-RU" sz="32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sz="32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(з </a:t>
            </a:r>
            <a:r>
              <a:rPr lang="ru-RU" sz="3200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групи</a:t>
            </a:r>
            <a:r>
              <a:rPr lang="en-US" sz="32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</a:t>
            </a:r>
            <a:r>
              <a:rPr lang="ru-RU" sz="32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en-US" sz="32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Facebook</a:t>
            </a:r>
            <a:r>
              <a:rPr lang="uk-UA" sz="32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«Лінгвістичні </a:t>
            </a:r>
            <a:r>
              <a:rPr lang="uk-UA" sz="3200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смаколики</a:t>
            </a:r>
            <a:r>
              <a:rPr lang="uk-UA" sz="32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»)</a:t>
            </a:r>
            <a:endParaRPr lang="ru-RU" sz="3200" b="1" dirty="0">
              <a:ln/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6996"/>
            <a:ext cx="12192000" cy="53296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err="1" smtClean="0"/>
              <a:t>Рівні</a:t>
            </a:r>
            <a:r>
              <a:rPr lang="ru-RU" b="1" dirty="0" smtClean="0"/>
              <a:t> шуму у </a:t>
            </a:r>
            <a:r>
              <a:rPr lang="ru-RU" b="1" dirty="0" err="1" smtClean="0"/>
              <a:t>класі</a:t>
            </a:r>
            <a:r>
              <a:rPr lang="ru-RU" b="1" dirty="0" smtClean="0"/>
              <a:t>:        </a:t>
            </a:r>
            <a:r>
              <a:rPr lang="ru-RU" b="1" dirty="0" err="1" smtClean="0"/>
              <a:t>Картки</a:t>
            </a:r>
            <a:r>
              <a:rPr lang="ru-RU" b="1" dirty="0" smtClean="0"/>
              <a:t> </a:t>
            </a:r>
            <a:r>
              <a:rPr lang="ru-RU" b="1" dirty="0" err="1" smtClean="0"/>
              <a:t>самооцінювання</a:t>
            </a:r>
            <a:r>
              <a:rPr lang="ru-RU" b="1" dirty="0" smtClean="0"/>
              <a:t>                              </a:t>
            </a:r>
            <a:r>
              <a:rPr lang="ru-RU" b="1" dirty="0" err="1" smtClean="0"/>
              <a:t>Заохочувальні</a:t>
            </a:r>
            <a:r>
              <a:rPr lang="ru-RU" b="1" dirty="0" smtClean="0"/>
              <a:t> </a:t>
            </a:r>
          </a:p>
          <a:p>
            <a:pPr marL="0" indent="0">
              <a:buNone/>
            </a:pPr>
            <a:r>
              <a:rPr lang="ru-RU" b="1" dirty="0"/>
              <a:t> </a:t>
            </a:r>
            <a:r>
              <a:rPr lang="ru-RU" b="1" dirty="0" smtClean="0"/>
              <a:t>                                            </a:t>
            </a:r>
            <a:r>
              <a:rPr lang="ru-RU" b="1" dirty="0" err="1" smtClean="0"/>
              <a:t>роботи</a:t>
            </a:r>
            <a:r>
              <a:rPr lang="ru-RU" b="1" dirty="0" smtClean="0"/>
              <a:t>:                                                                 </a:t>
            </a:r>
            <a:r>
              <a:rPr lang="ru-RU" b="1" dirty="0" err="1" smtClean="0"/>
              <a:t>браслети</a:t>
            </a:r>
            <a:r>
              <a:rPr lang="ru-RU" b="1" dirty="0" smtClean="0"/>
              <a:t>:</a:t>
            </a:r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866121"/>
            <a:ext cx="3057803" cy="35829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052" y="2985796"/>
            <a:ext cx="2069187" cy="38722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386" y="2967134"/>
            <a:ext cx="2070071" cy="38722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85"/>
          <a:stretch/>
        </p:blipFill>
        <p:spPr>
          <a:xfrm>
            <a:off x="7738469" y="2852312"/>
            <a:ext cx="1964269" cy="398236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816" y="2557493"/>
            <a:ext cx="2436184" cy="428184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402" y="1586204"/>
            <a:ext cx="4154050" cy="1380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3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"/>
            <a:ext cx="12192000" cy="727786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Використані</a:t>
            </a:r>
            <a:r>
              <a:rPr lang="ru-RU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джерела</a:t>
            </a:r>
            <a:r>
              <a:rPr lang="ru-RU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:</a:t>
            </a:r>
            <a:endParaRPr lang="ru-RU" b="1" dirty="0">
              <a:ln/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71804"/>
            <a:ext cx="12192000" cy="449735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 smtClean="0"/>
              <a:t>1. </a:t>
            </a:r>
            <a:r>
              <a:rPr lang="ru-RU" dirty="0" smtClean="0"/>
              <a:t>ІНКЛЮЗИВНЕ </a:t>
            </a:r>
            <a:r>
              <a:rPr lang="ru-RU" dirty="0"/>
              <a:t>НАВЧАННЯ В ЗАКЛАДАХ ЗАГАЛЬНОЇ СЕРЕДНЬОЇ </a:t>
            </a:r>
            <a:r>
              <a:rPr lang="ru-RU" dirty="0" smtClean="0"/>
              <a:t>ОСВІТИ</a:t>
            </a:r>
            <a:endParaRPr lang="ru-RU" dirty="0"/>
          </a:p>
          <a:p>
            <a:pPr marL="0" indent="0">
              <a:buNone/>
            </a:pPr>
            <a:r>
              <a:rPr lang="ru-RU" dirty="0" err="1" smtClean="0"/>
              <a:t>Керівництво</a:t>
            </a:r>
            <a:r>
              <a:rPr lang="ru-RU" dirty="0" smtClean="0"/>
              <a:t> </a:t>
            </a:r>
            <a:r>
              <a:rPr lang="ru-RU" dirty="0"/>
              <a:t>для </a:t>
            </a:r>
            <a:r>
              <a:rPr lang="ru-RU" dirty="0" err="1"/>
              <a:t>тренерів</a:t>
            </a:r>
            <a:r>
              <a:rPr lang="uk-UA" dirty="0" smtClean="0"/>
              <a:t> -</a:t>
            </a:r>
            <a:r>
              <a:rPr lang="en-US" dirty="0" smtClean="0"/>
              <a:t> </a:t>
            </a:r>
            <a:r>
              <a:rPr lang="en-US" dirty="0">
                <a:hlinkClick r:id="rId3"/>
              </a:rPr>
              <a:t>http://posibnyk.nus.org.ua</a:t>
            </a:r>
            <a:r>
              <a:rPr lang="en-US" dirty="0" smtClean="0">
                <a:hlinkClick r:id="rId3"/>
              </a:rPr>
              <a:t>/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2. Інклюзія </a:t>
            </a:r>
            <a:r>
              <a:rPr lang="uk-UA" dirty="0" err="1" smtClean="0"/>
              <a:t>–статті</a:t>
            </a:r>
            <a:r>
              <a:rPr lang="uk-UA" dirty="0" smtClean="0"/>
              <a:t> - </a:t>
            </a:r>
            <a:r>
              <a:rPr lang="en-US" dirty="0">
                <a:hlinkClick r:id="rId4"/>
              </a:rPr>
              <a:t>https://nus.org.ua/tags/129</a:t>
            </a:r>
            <a:r>
              <a:rPr lang="en-US" dirty="0" smtClean="0">
                <a:hlinkClick r:id="rId4"/>
              </a:rPr>
              <a:t>/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3 Інклюзивне навчання у школі : кроки до успішного початку                                                                                                                 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://nus.org.ua/articles/inklyuzyvne-navchannya-u-shkoli-kroky-do-uspishnogo-pochatku</a:t>
            </a:r>
            <a:r>
              <a:rPr lang="en-US" dirty="0" smtClean="0">
                <a:hlinkClick r:id="rId5"/>
              </a:rPr>
              <a:t>/</a:t>
            </a:r>
            <a:endParaRPr lang="uk-UA" dirty="0"/>
          </a:p>
          <a:p>
            <a:pPr marL="0" indent="0">
              <a:buNone/>
            </a:pPr>
            <a:r>
              <a:rPr lang="ru-RU" dirty="0" smtClean="0"/>
              <a:t>4</a:t>
            </a:r>
            <a:r>
              <a:rPr lang="ru-RU" dirty="0" smtClean="0"/>
              <a:t>. Як </a:t>
            </a:r>
            <a:r>
              <a:rPr lang="ru-RU" dirty="0" err="1"/>
              <a:t>оцінювати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з </a:t>
            </a:r>
            <a:r>
              <a:rPr lang="ru-RU" dirty="0" err="1"/>
              <a:t>особливими</a:t>
            </a:r>
            <a:r>
              <a:rPr lang="ru-RU" dirty="0"/>
              <a:t> </a:t>
            </a:r>
            <a:r>
              <a:rPr lang="ru-RU" dirty="0" err="1"/>
              <a:t>освітніми</a:t>
            </a:r>
            <a:r>
              <a:rPr lang="ru-RU" dirty="0"/>
              <a:t> </a:t>
            </a:r>
            <a:r>
              <a:rPr lang="ru-RU" dirty="0" smtClean="0"/>
              <a:t>потребами-</a:t>
            </a:r>
            <a:r>
              <a:rPr lang="uk-UA" dirty="0" smtClean="0"/>
              <a:t> </a:t>
            </a:r>
            <a:r>
              <a:rPr lang="en-US" dirty="0" smtClean="0">
                <a:hlinkClick r:id="rId6"/>
              </a:rPr>
              <a:t>https</a:t>
            </a:r>
            <a:r>
              <a:rPr lang="en-US" dirty="0">
                <a:hlinkClick r:id="rId6"/>
              </a:rPr>
              <a:t>://nus.org.ua/articles/yak-otsinyuvaty-ditej-z-osoblyvymy-osvitnimy-potrebamy</a:t>
            </a:r>
            <a:r>
              <a:rPr lang="en-US" dirty="0" smtClean="0">
                <a:hlinkClick r:id="rId6"/>
              </a:rPr>
              <a:t>/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5. Портал ІРЦ - </a:t>
            </a:r>
            <a:r>
              <a:rPr lang="en-US" dirty="0" smtClean="0">
                <a:hlinkClick r:id="rId7"/>
              </a:rPr>
              <a:t>https</a:t>
            </a:r>
            <a:r>
              <a:rPr lang="en-US" dirty="0">
                <a:hlinkClick r:id="rId7"/>
              </a:rPr>
              <a:t>://ircenter.gov.ua</a:t>
            </a:r>
            <a:r>
              <a:rPr lang="en-US" dirty="0" smtClean="0">
                <a:hlinkClick r:id="rId7"/>
              </a:rPr>
              <a:t>/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6 Матеріали для батьків дітей з ООП </a:t>
            </a:r>
            <a:r>
              <a:rPr lang="en-US" dirty="0" smtClean="0">
                <a:hlinkClick r:id="rId8"/>
              </a:rPr>
              <a:t>https</a:t>
            </a:r>
            <a:r>
              <a:rPr lang="en-US" dirty="0">
                <a:hlinkClick r:id="rId8"/>
              </a:rPr>
              <a:t>://</a:t>
            </a:r>
            <a:r>
              <a:rPr lang="en-US" dirty="0" smtClean="0">
                <a:hlinkClick r:id="rId8"/>
              </a:rPr>
              <a:t>ircenter.gov.ua/static-pages/useful_materials</a:t>
            </a:r>
            <a:endParaRPr lang="uk-UA" dirty="0" smtClean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260584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886</Words>
  <Application>Microsoft Office PowerPoint</Application>
  <PresentationFormat>Произвольный</PresentationFormat>
  <Paragraphs>97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Office Theme</vt:lpstr>
      <vt:lpstr>Як підтримати учнів з ООП. Адаптації середовища, стратегій, завдань і оцінювання</vt:lpstr>
      <vt:lpstr>ЩО ТАКЕ АДАПТАЦІЇ У НАВЧАННІ  І НАВІЩО ВОНИ ПОТРІБНІ</vt:lpstr>
      <vt:lpstr>ПРИСТОСУВАННЯ СЕРЕДОВИЩА</vt:lpstr>
      <vt:lpstr>Праймінг для стабілізації  поведінки учнів з ООП</vt:lpstr>
      <vt:lpstr>ПСИХОЛОГО-ПЕДАГОГІЧНІ АДАПТАЦІЇ</vt:lpstr>
      <vt:lpstr>Налагодження комунікації з однокласниками</vt:lpstr>
      <vt:lpstr>Презентация PowerPoint</vt:lpstr>
      <vt:lpstr>Презентация PowerPoint</vt:lpstr>
      <vt:lpstr>Презентация PowerPoint</vt:lpstr>
      <vt:lpstr>Презентация PowerPoint</vt:lpstr>
      <vt:lpstr>АДАПТАЦІЇ НАВЧАЛЬНИХ МАТЕРІАЛІВ ТА ЗАВДАНЬ</vt:lpstr>
      <vt:lpstr>СИСТЕМА ЗАОХОЧЕННЯ  ТА КРИТЕРІЇ ОЦІНЮВАННЯ</vt:lpstr>
      <vt:lpstr>Презентация PowerPoint</vt:lpstr>
      <vt:lpstr>Презентация PowerPoint</vt:lpstr>
      <vt:lpstr>Презентация PowerPoint</vt:lpstr>
      <vt:lpstr>Картки для формувального оцінювання: (з групи   Facebook «Лінгвістичні смаколики»)</vt:lpstr>
      <vt:lpstr>Використані джерела: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Учетная запись Майкрософт</dc:creator>
  <cp:lastModifiedBy>user</cp:lastModifiedBy>
  <cp:revision>38</cp:revision>
  <cp:lastPrinted>2021-11-18T04:26:33Z</cp:lastPrinted>
  <dcterms:created xsi:type="dcterms:W3CDTF">2021-07-28T13:40:55Z</dcterms:created>
  <dcterms:modified xsi:type="dcterms:W3CDTF">2022-07-23T12:14:06Z</dcterms:modified>
</cp:coreProperties>
</file>