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8" r:id="rId1"/>
  </p:sldMasterIdLst>
  <p:sldIdLst>
    <p:sldId id="256" r:id="rId2"/>
    <p:sldId id="267" r:id="rId3"/>
    <p:sldId id="268" r:id="rId4"/>
    <p:sldId id="262" r:id="rId5"/>
    <p:sldId id="269" r:id="rId6"/>
    <p:sldId id="258" r:id="rId7"/>
    <p:sldId id="259" r:id="rId8"/>
    <p:sldId id="270" r:id="rId9"/>
    <p:sldId id="271" r:id="rId10"/>
    <p:sldId id="272" r:id="rId11"/>
    <p:sldId id="273" r:id="rId12"/>
  </p:sldIdLst>
  <p:sldSz cx="9144000" cy="6858000" type="screen4x3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164" y="-1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5" name="Подзаголовок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1" name="Дата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3611A63-FDF4-4C44-A1F1-2161F781A4EA}" type="datetimeFigureOut">
              <a:rPr lang="uk-UA" smtClean="0"/>
              <a:pPr/>
              <a:t>29.03.2024</a:t>
            </a:fld>
            <a:endParaRPr lang="uk-UA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11"/>
          </p:nvPr>
        </p:nvSpPr>
        <p:spPr>
          <a:xfrm>
            <a:off x="2819400" y="6557946"/>
            <a:ext cx="2927722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82348F9E-5ACB-4646-B5A2-9D3CA341947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611A63-FDF4-4C44-A1F1-2161F781A4EA}" type="datetimeFigureOut">
              <a:rPr lang="uk-UA" smtClean="0"/>
              <a:pPr/>
              <a:t>29.03.2024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348F9E-5ACB-4646-B5A2-9D3CA341947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24238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3611A63-FDF4-4C44-A1F1-2161F781A4EA}" type="datetimeFigureOut">
              <a:rPr lang="uk-UA" smtClean="0"/>
              <a:pPr/>
              <a:t>29.03.2024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735358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82348F9E-5ACB-4646-B5A2-9D3CA341947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611A63-FDF4-4C44-A1F1-2161F781A4EA}" type="datetimeFigureOut">
              <a:rPr lang="uk-UA" smtClean="0"/>
              <a:pPr/>
              <a:t>29.03.2024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348F9E-5ACB-4646-B5A2-9D3CA341947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611A63-FDF4-4C44-A1F1-2161F781A4EA}" type="datetimeFigureOut">
              <a:rPr lang="uk-UA" smtClean="0"/>
              <a:pPr/>
              <a:t>29.03.2024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348F9E-5ACB-4646-B5A2-9D3CA341947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611A63-FDF4-4C44-A1F1-2161F781A4EA}" type="datetimeFigureOut">
              <a:rPr lang="uk-UA" smtClean="0"/>
              <a:pPr/>
              <a:t>29.03.2024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348F9E-5ACB-4646-B5A2-9D3CA341947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3611A63-FDF4-4C44-A1F1-2161F781A4EA}" type="datetimeFigureOut">
              <a:rPr lang="uk-UA" smtClean="0"/>
              <a:pPr/>
              <a:t>29.03.2024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348F9E-5ACB-4646-B5A2-9D3CA341947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611A63-FDF4-4C44-A1F1-2161F781A4EA}" type="datetimeFigureOut">
              <a:rPr lang="uk-UA" smtClean="0"/>
              <a:pPr/>
              <a:t>29.03.2024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348F9E-5ACB-4646-B5A2-9D3CA341947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 rot="21240000">
            <a:off x="597968" y="100466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 rot="21420000">
            <a:off x="596706" y="998816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611A63-FDF4-4C44-A1F1-2161F781A4EA}" type="datetimeFigureOut">
              <a:rPr lang="uk-UA" smtClean="0"/>
              <a:pPr/>
              <a:t>29.03.2024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348F9E-5ACB-4646-B5A2-9D3CA341947B}" type="slidenum">
              <a:rPr lang="uk-UA" smtClean="0"/>
              <a:pPr/>
              <a:t>‹#›</a:t>
            </a:fld>
            <a:endParaRPr lang="uk-UA"/>
          </a:p>
        </p:txBody>
      </p:sp>
      <p:sp>
        <p:nvSpPr>
          <p:cNvPr id="10" name="Рисунок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3611A63-FDF4-4C44-A1F1-2161F781A4EA}" type="datetimeFigureOut">
              <a:rPr lang="uk-UA" smtClean="0"/>
              <a:pPr/>
              <a:t>29.03.2024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2348F9E-5ACB-4646-B5A2-9D3CA341947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3611A63-FDF4-4C44-A1F1-2161F781A4EA}" type="datetimeFigureOut">
              <a:rPr lang="uk-UA" smtClean="0"/>
              <a:pPr/>
              <a:t>29.03.2024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82348F9E-5ACB-4646-B5A2-9D3CA341947B}" type="slidenum">
              <a:rPr lang="uk-UA" smtClean="0"/>
              <a:pPr/>
              <a:t>‹#›</a:t>
            </a:fld>
            <a:endParaRPr 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 cstate="print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1" name="Текст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7" name="Дата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3611A63-FDF4-4C44-A1F1-2161F781A4EA}" type="datetimeFigureOut">
              <a:rPr lang="uk-UA" smtClean="0"/>
              <a:pPr/>
              <a:t>29.03.2024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uk-UA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82348F9E-5ACB-4646-B5A2-9D3CA341947B}" type="slidenum">
              <a:rPr lang="uk-UA" smtClean="0"/>
              <a:pPr/>
              <a:t>‹#›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09" r:id="rId1"/>
    <p:sldLayoutId id="2147484010" r:id="rId2"/>
    <p:sldLayoutId id="2147484011" r:id="rId3"/>
    <p:sldLayoutId id="2147484012" r:id="rId4"/>
    <p:sldLayoutId id="2147484013" r:id="rId5"/>
    <p:sldLayoutId id="2147484014" r:id="rId6"/>
    <p:sldLayoutId id="2147484015" r:id="rId7"/>
    <p:sldLayoutId id="2147484016" r:id="rId8"/>
    <p:sldLayoutId id="2147484017" r:id="rId9"/>
    <p:sldLayoutId id="2147484018" r:id="rId10"/>
    <p:sldLayoutId id="2147484019" r:id="rId11"/>
  </p:sldLayoutIdLst>
  <p:txStyles>
    <p:titleStyle>
      <a:lvl1pPr algn="l" rtl="0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l" rtl="0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l" rtl="0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l" rtl="0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l" rtl="0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nus.org.ua/articles/zmishane-navchannya-yak-organizuvaty-yakisnyj-osvitnij-protses-v-umovah-vijny/" TargetMode="External"/><Relationship Id="rId2" Type="http://schemas.openxmlformats.org/officeDocument/2006/relationships/hyperlink" Target="http://dlse.multycourse.com.ua/ua/page/19/116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naurok.com.ua/prezentaciya-mentalni-karti-ta-shlyahi-h-vikoristannya-v-navchalnomu-procesi-141145.html" TargetMode="External"/><Relationship Id="rId5" Type="http://schemas.openxmlformats.org/officeDocument/2006/relationships/hyperlink" Target="https://naurok.com.ua/prezentaciya-na-temu-suchasni-metodi-navchannya-31604.html" TargetMode="External"/><Relationship Id="rId4" Type="http://schemas.openxmlformats.org/officeDocument/2006/relationships/hyperlink" Target="https://op.ua/news/osvita-v-ukraini/metod-perevernutogo-klasu-noviy-pidhid-do-navchanny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915816" y="404664"/>
            <a:ext cx="5832648" cy="4881724"/>
          </a:xfrm>
        </p:spPr>
        <p:txBody>
          <a:bodyPr>
            <a:noAutofit/>
          </a:bodyPr>
          <a:lstStyle/>
          <a:p>
            <a:pPr algn="l"/>
            <a:r>
              <a:rPr lang="uk-UA" sz="3600" dirty="0" smtClean="0"/>
              <a:t>активізація пізнавальної і </a:t>
            </a:r>
            <a:r>
              <a:rPr lang="uk-UA" sz="3600" dirty="0" err="1" smtClean="0"/>
              <a:t>мисленнєвої</a:t>
            </a:r>
            <a:r>
              <a:rPr lang="uk-UA" sz="3600" dirty="0" smtClean="0"/>
              <a:t> діяльності учнів нової української школи під час змішаної форми </a:t>
            </a:r>
            <a:r>
              <a:rPr lang="uk-UA" sz="3600" dirty="0" smtClean="0"/>
              <a:t>навчання на уроках з курсу </a:t>
            </a:r>
            <a:r>
              <a:rPr lang="uk-UA" sz="3600" dirty="0" err="1" smtClean="0"/>
              <a:t>“Здоров’я</a:t>
            </a:r>
            <a:r>
              <a:rPr lang="uk-UA" sz="3600" dirty="0" smtClean="0"/>
              <a:t>, безпека та </a:t>
            </a:r>
            <a:r>
              <a:rPr lang="uk-UA" sz="3600" dirty="0" err="1" smtClean="0"/>
              <a:t>добробут”</a:t>
            </a:r>
            <a:endParaRPr lang="uk-UA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843808" y="5517232"/>
            <a:ext cx="5913444" cy="1101248"/>
          </a:xfrm>
        </p:spPr>
        <p:txBody>
          <a:bodyPr/>
          <a:lstStyle/>
          <a:p>
            <a:r>
              <a:rPr lang="uk-UA" dirty="0" smtClean="0"/>
              <a:t>Вчитель біології </a:t>
            </a:r>
            <a:r>
              <a:rPr lang="uk-UA" dirty="0" smtClean="0"/>
              <a:t>Криворізької гімназії </a:t>
            </a:r>
            <a:r>
              <a:rPr lang="uk-UA" dirty="0" smtClean="0"/>
              <a:t>№130</a:t>
            </a:r>
          </a:p>
          <a:p>
            <a:r>
              <a:rPr lang="uk-UA" dirty="0" smtClean="0"/>
              <a:t>Короткова Людмила Анатоліївна</a:t>
            </a:r>
            <a:endParaRPr lang="uk-UA" dirty="0"/>
          </a:p>
        </p:txBody>
      </p:sp>
      <p:pic>
        <p:nvPicPr>
          <p:cNvPr id="4" name="Picture 2" descr="C:\Users\User\Desktop\горох\1285902647_1262680370_questio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12776"/>
            <a:ext cx="2680633" cy="3754388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0" y="0"/>
            <a:ext cx="2627784" cy="14127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6" name="Прямоугольник 5"/>
          <p:cNvSpPr/>
          <p:nvPr/>
        </p:nvSpPr>
        <p:spPr>
          <a:xfrm>
            <a:off x="0" y="5157192"/>
            <a:ext cx="2627784" cy="17008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Навчання впродовж життя 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9416"/>
            <a:ext cx="7211144" cy="4846320"/>
          </a:xfrm>
        </p:spPr>
        <p:txBody>
          <a:bodyPr>
            <a:normAutofit/>
          </a:bodyPr>
          <a:lstStyle/>
          <a:p>
            <a:r>
              <a:rPr lang="uk-UA" sz="1800" dirty="0" smtClean="0"/>
              <a:t>Важливо сформувати у підростаючого покоління соціальну і </a:t>
            </a:r>
            <a:r>
              <a:rPr lang="uk-UA" sz="1800" dirty="0" err="1" smtClean="0"/>
              <a:t>здоров’язбережувальну</a:t>
            </a:r>
            <a:r>
              <a:rPr lang="uk-UA" sz="1800" dirty="0" smtClean="0"/>
              <a:t> компетентності — це вміння планувати і реалізовувати своє життя у спосіб, сприятливий для здоров’я і безпеки людини та її соціального оточення. Ці, а також навчання впродовж життя, є одними з ключових </a:t>
            </a:r>
            <a:r>
              <a:rPr lang="uk-UA" sz="1800" dirty="0" err="1" smtClean="0"/>
              <a:t>компетентностей</a:t>
            </a:r>
            <a:r>
              <a:rPr lang="uk-UA" sz="1800" dirty="0" smtClean="0"/>
              <a:t>, які мають бути сформовані в учнів. Важливо не розгубитися, а застосувати такі методи та форми роботи, які будуть активізувати і спонукати учнів до правильних дій та висновків. </a:t>
            </a:r>
          </a:p>
          <a:p>
            <a:endParaRPr lang="uk-UA" sz="2900" dirty="0"/>
          </a:p>
        </p:txBody>
      </p:sp>
      <p:pic>
        <p:nvPicPr>
          <p:cNvPr id="12290" name="Picture 2" descr="Правильне навчання. Який вибрати ВНЗ і як побудувати процес навчання у ВНЗ.  Поради по правильному навчанню у ВНЗ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3728" y="4221088"/>
            <a:ext cx="4360484" cy="24527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Активізація </a:t>
            </a:r>
            <a:r>
              <a:rPr lang="uk-UA" dirty="0" err="1" smtClean="0"/>
              <a:t>мисленнєвої</a:t>
            </a:r>
            <a:r>
              <a:rPr lang="uk-UA" dirty="0" smtClean="0"/>
              <a:t> діяльності</a:t>
            </a:r>
            <a:endParaRPr lang="uk-UA" dirty="0"/>
          </a:p>
        </p:txBody>
      </p:sp>
      <p:sp>
        <p:nvSpPr>
          <p:cNvPr id="13" name="Овал 12"/>
          <p:cNvSpPr/>
          <p:nvPr/>
        </p:nvSpPr>
        <p:spPr>
          <a:xfrm>
            <a:off x="539552" y="1556792"/>
            <a:ext cx="2448272" cy="24482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Уміння слухати</a:t>
            </a:r>
            <a:endParaRPr lang="uk-UA" dirty="0"/>
          </a:p>
        </p:txBody>
      </p:sp>
      <p:sp>
        <p:nvSpPr>
          <p:cNvPr id="18" name="Овал 17"/>
          <p:cNvSpPr/>
          <p:nvPr/>
        </p:nvSpPr>
        <p:spPr>
          <a:xfrm>
            <a:off x="467544" y="4221088"/>
            <a:ext cx="2448272" cy="24482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Уміння чітко висловлювати свої думки</a:t>
            </a:r>
            <a:endParaRPr lang="uk-UA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2771800" y="3501008"/>
            <a:ext cx="2376264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НАВИЧКИ</a:t>
            </a:r>
            <a:endParaRPr lang="uk-UA" dirty="0"/>
          </a:p>
        </p:txBody>
      </p:sp>
      <p:sp>
        <p:nvSpPr>
          <p:cNvPr id="8" name="Овал 7"/>
          <p:cNvSpPr/>
          <p:nvPr/>
        </p:nvSpPr>
        <p:spPr>
          <a:xfrm>
            <a:off x="5004048" y="4221088"/>
            <a:ext cx="2448272" cy="24482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Адекватно реагувати на критику</a:t>
            </a:r>
            <a:endParaRPr lang="uk-UA" dirty="0"/>
          </a:p>
        </p:txBody>
      </p:sp>
      <p:sp>
        <p:nvSpPr>
          <p:cNvPr id="9" name="Овал 8"/>
          <p:cNvSpPr/>
          <p:nvPr/>
        </p:nvSpPr>
        <p:spPr>
          <a:xfrm>
            <a:off x="4932040" y="1556792"/>
            <a:ext cx="2448272" cy="2448272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Уміння виражати свої почуття</a:t>
            </a:r>
            <a:endParaRPr lang="uk-UA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dirty="0" smtClean="0"/>
              <a:t>Форми роботи з учнями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556792"/>
            <a:ext cx="4176464" cy="4846320"/>
          </a:xfrm>
        </p:spPr>
        <p:txBody>
          <a:bodyPr>
            <a:normAutofit fontScale="92500"/>
          </a:bodyPr>
          <a:lstStyle/>
          <a:p>
            <a:r>
              <a:rPr lang="uk-UA" dirty="0" smtClean="0"/>
              <a:t>У своїй роботі я часто використовую завдання для обговорення, а саме мозковий штурм, обговорення в групах, аналіз життєвих ситуацій. Велику увагу приділяю рольовим іграм, дебатам, інсценуванням. Цікавість у учнів викликають завдання з </a:t>
            </a:r>
            <a:r>
              <a:rPr lang="en-US" dirty="0" smtClean="0"/>
              <a:t>QR</a:t>
            </a:r>
            <a:r>
              <a:rPr lang="uk-UA" dirty="0" err="1" smtClean="0"/>
              <a:t>-кодами</a:t>
            </a:r>
            <a:r>
              <a:rPr lang="uk-UA" dirty="0" smtClean="0"/>
              <a:t> (відео, різні вправи, інтерактивні ігри та ін.).</a:t>
            </a:r>
            <a:endParaRPr lang="uk-UA" dirty="0"/>
          </a:p>
        </p:txBody>
      </p:sp>
      <p:pic>
        <p:nvPicPr>
          <p:cNvPr id="10242" name="Picture 2" descr="Дистанційне навчанн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0" y="2492896"/>
            <a:ext cx="3620738" cy="30640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7239000" cy="1143000"/>
          </a:xfrm>
        </p:spPr>
        <p:txBody>
          <a:bodyPr>
            <a:normAutofit/>
          </a:bodyPr>
          <a:lstStyle/>
          <a:p>
            <a:r>
              <a:rPr lang="uk-UA" dirty="0" smtClean="0"/>
              <a:t>Змішане навчання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412776"/>
            <a:ext cx="7344816" cy="4846320"/>
          </a:xfrm>
        </p:spPr>
        <p:txBody>
          <a:bodyPr>
            <a:normAutofit/>
          </a:bodyPr>
          <a:lstStyle/>
          <a:p>
            <a:r>
              <a:rPr lang="uk-UA" sz="2000" dirty="0" smtClean="0"/>
              <a:t>Життя та обставини склалися так, що ми не можемо вчитися </a:t>
            </a:r>
            <a:r>
              <a:rPr lang="uk-UA" sz="2000" dirty="0" err="1" smtClean="0"/>
              <a:t>офлайн</a:t>
            </a:r>
            <a:r>
              <a:rPr lang="uk-UA" sz="2000" dirty="0" smtClean="0"/>
              <a:t>, а тому школа разом з батьками обрали змішану форму навчання. І серед моделей такої форми навчання зарекомендувала себе ротаційна модель. Суть цієї моделі полягає у так званій «ротації» учнів у школі. Відбувається також і «ротація» видів діяльності учнів – </a:t>
            </a:r>
            <a:r>
              <a:rPr lang="uk-UA" sz="2000" dirty="0" err="1" smtClean="0"/>
              <a:t>онлайн</a:t>
            </a:r>
            <a:r>
              <a:rPr lang="uk-UA" sz="2000" dirty="0" smtClean="0"/>
              <a:t> і </a:t>
            </a:r>
            <a:r>
              <a:rPr lang="uk-UA" sz="2000" dirty="0" err="1" smtClean="0"/>
              <a:t>офлайн</a:t>
            </a:r>
            <a:r>
              <a:rPr lang="uk-UA" sz="2000" dirty="0" smtClean="0"/>
              <a:t>.</a:t>
            </a:r>
          </a:p>
        </p:txBody>
      </p:sp>
      <p:pic>
        <p:nvPicPr>
          <p:cNvPr id="5" name="Picture 2" descr="C:\Users\Людмила\Pictures\ЗБД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3789039"/>
            <a:ext cx="4536504" cy="28353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smtClean="0"/>
              <a:t>Перевернутий клас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9416"/>
            <a:ext cx="7239000" cy="2755688"/>
          </a:xfrm>
        </p:spPr>
        <p:txBody>
          <a:bodyPr>
            <a:normAutofit fontScale="85000" lnSpcReduction="20000"/>
          </a:bodyPr>
          <a:lstStyle/>
          <a:p>
            <a:r>
              <a:rPr lang="uk-UA" b="1" dirty="0" smtClean="0"/>
              <a:t>Для активізації діяльності</a:t>
            </a:r>
            <a:r>
              <a:rPr lang="uk-UA" dirty="0" smtClean="0"/>
              <a:t> </a:t>
            </a:r>
            <a:r>
              <a:rPr lang="uk-UA" b="1" dirty="0" smtClean="0"/>
              <a:t>учнів використовується технологія «Перевернутий клас»,</a:t>
            </a:r>
            <a:r>
              <a:rPr lang="uk-UA" dirty="0" smtClean="0"/>
              <a:t> коли учні частину матеріалів опрацьовують самостійно, а у класі обговорюють дискусійні питання, чи консультуються з учителем, або вивчають наступну частину матеріалу. Саме така модель отримала «зелене світло» у більшості школах в Україні, які обрали змішану форму навчання. </a:t>
            </a:r>
          </a:p>
          <a:p>
            <a:pPr>
              <a:buNone/>
            </a:pPr>
            <a:endParaRPr lang="uk-UA" dirty="0"/>
          </a:p>
        </p:txBody>
      </p:sp>
      <p:pic>
        <p:nvPicPr>
          <p:cNvPr id="8194" name="Picture 2" descr="У Міносвіти розповіли, яким буде навчання у школі з вересня - Главком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4221088"/>
            <a:ext cx="3744416" cy="249454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dirty="0" err="1" smtClean="0"/>
              <a:t>геймифікація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628800"/>
            <a:ext cx="7560840" cy="2539664"/>
          </a:xfrm>
        </p:spPr>
        <p:txBody>
          <a:bodyPr>
            <a:normAutofit fontScale="92500" lnSpcReduction="10000"/>
          </a:bodyPr>
          <a:lstStyle/>
          <a:p>
            <a:r>
              <a:rPr lang="uk-UA" dirty="0" smtClean="0"/>
              <a:t>- це коли ігрові правила використовують для досягнення реальних цілей. Іншими словами, за рахунок гри можна робити нудні завдання цікавими, </a:t>
            </a:r>
            <a:r>
              <a:rPr lang="uk-UA" dirty="0" err="1" smtClean="0"/>
              <a:t>уникаюче</a:t>
            </a:r>
            <a:r>
              <a:rPr lang="uk-UA" dirty="0" smtClean="0"/>
              <a:t> - бажаним, а складне – простим. Учні це дуже полюбляють. Наприклад, я часто пропоную учням виконувати завдання на платформ</a:t>
            </a:r>
            <a:r>
              <a:rPr lang="ru-RU" dirty="0" smtClean="0"/>
              <a:t>ах</a:t>
            </a:r>
            <a:r>
              <a:rPr lang="uk-UA" dirty="0" smtClean="0"/>
              <a:t> </a:t>
            </a:r>
            <a:r>
              <a:rPr lang="uk-UA" dirty="0" err="1" smtClean="0"/>
              <a:t>LearningApps</a:t>
            </a:r>
            <a:r>
              <a:rPr lang="ru-RU" dirty="0" smtClean="0"/>
              <a:t> та </a:t>
            </a:r>
            <a:r>
              <a:rPr lang="ru-RU" dirty="0" err="1" smtClean="0"/>
              <a:t>LiveWorkSheets</a:t>
            </a:r>
            <a:r>
              <a:rPr lang="ru-RU" dirty="0" smtClean="0"/>
              <a:t>.</a:t>
            </a:r>
            <a:endParaRPr lang="uk-UA" dirty="0" smtClean="0"/>
          </a:p>
          <a:p>
            <a:endParaRPr lang="uk-UA" dirty="0"/>
          </a:p>
        </p:txBody>
      </p:sp>
      <p:pic>
        <p:nvPicPr>
          <p:cNvPr id="8" name="Рисунок 7" descr="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4437112"/>
            <a:ext cx="3816424" cy="1963415"/>
          </a:xfrm>
          <a:prstGeom prst="rect">
            <a:avLst/>
          </a:prstGeom>
        </p:spPr>
      </p:pic>
      <p:pic>
        <p:nvPicPr>
          <p:cNvPr id="9" name="Рисунок 8" descr="Снимок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11960" y="4437112"/>
            <a:ext cx="3942383" cy="205716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-27384"/>
            <a:ext cx="7239000" cy="1143000"/>
          </a:xfrm>
        </p:spPr>
        <p:txBody>
          <a:bodyPr>
            <a:normAutofit/>
          </a:bodyPr>
          <a:lstStyle/>
          <a:p>
            <a:r>
              <a:rPr lang="uk-UA" dirty="0" smtClean="0"/>
              <a:t>Ментальні карти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268760"/>
            <a:ext cx="7239000" cy="4846320"/>
          </a:xfrm>
        </p:spPr>
        <p:txBody>
          <a:bodyPr/>
          <a:lstStyle/>
          <a:p>
            <a:r>
              <a:rPr lang="uk-UA" sz="2000" b="1" dirty="0" smtClean="0"/>
              <a:t>Також я застосовую ментальні карти.</a:t>
            </a:r>
            <a:r>
              <a:rPr lang="uk-UA" sz="2000" dirty="0" smtClean="0"/>
              <a:t> Це техніка візуалізації мислення. Використання ментальних карт дуже різноманітне - наприклад, їх можна використовувати для того, щоб зафіксувати, зрозуміти і запам'ятати зміст параграфу, згенерувати і записати ідеї у вигляді схем та малюнків.</a:t>
            </a:r>
          </a:p>
          <a:p>
            <a:endParaRPr lang="uk-U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79712" y="3356992"/>
            <a:ext cx="4416491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Активізація мовленнєвої діяльності</a:t>
            </a:r>
            <a:endParaRPr lang="uk-UA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987824" y="3573016"/>
            <a:ext cx="194421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Мовленнєва діяльність</a:t>
            </a:r>
            <a:endParaRPr lang="uk-UA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5652120" y="5013176"/>
            <a:ext cx="194421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Рольові ігри</a:t>
            </a:r>
            <a:endParaRPr lang="uk-UA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987824" y="1700808"/>
            <a:ext cx="194421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Висловлення власних думок</a:t>
            </a:r>
            <a:endParaRPr lang="uk-UA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796136" y="1844824"/>
            <a:ext cx="194421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Додаткова інформація</a:t>
            </a:r>
            <a:endParaRPr lang="uk-UA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987824" y="5157192"/>
            <a:ext cx="194421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Бесіди</a:t>
            </a:r>
            <a:endParaRPr lang="uk-UA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95536" y="2060848"/>
            <a:ext cx="194421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Дискусії</a:t>
            </a:r>
            <a:endParaRPr lang="uk-UA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23528" y="5013176"/>
            <a:ext cx="1944216" cy="86409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dirty="0" err="1" smtClean="0"/>
              <a:t>Взаємонавчання</a:t>
            </a:r>
            <a:endParaRPr lang="uk-UA" dirty="0"/>
          </a:p>
        </p:txBody>
      </p:sp>
      <p:cxnSp>
        <p:nvCxnSpPr>
          <p:cNvPr id="14" name="Прямая со стрелкой 13"/>
          <p:cNvCxnSpPr>
            <a:stCxn id="6" idx="0"/>
            <a:endCxn id="8" idx="2"/>
          </p:cNvCxnSpPr>
          <p:nvPr/>
        </p:nvCxnSpPr>
        <p:spPr>
          <a:xfrm flipV="1">
            <a:off x="3959932" y="2564904"/>
            <a:ext cx="0" cy="100811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/>
          <p:nvPr/>
        </p:nvCxnSpPr>
        <p:spPr>
          <a:xfrm flipV="1">
            <a:off x="4932040" y="2708920"/>
            <a:ext cx="864096" cy="86409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>
            <a:stCxn id="6" idx="2"/>
            <a:endCxn id="10" idx="0"/>
          </p:cNvCxnSpPr>
          <p:nvPr/>
        </p:nvCxnSpPr>
        <p:spPr>
          <a:xfrm>
            <a:off x="3959932" y="4437112"/>
            <a:ext cx="0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4932040" y="4437112"/>
            <a:ext cx="72008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/>
          <p:cNvCxnSpPr/>
          <p:nvPr/>
        </p:nvCxnSpPr>
        <p:spPr>
          <a:xfrm flipH="1">
            <a:off x="2267744" y="4437112"/>
            <a:ext cx="720080" cy="57606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/>
          <p:cNvCxnSpPr/>
          <p:nvPr/>
        </p:nvCxnSpPr>
        <p:spPr>
          <a:xfrm flipH="1" flipV="1">
            <a:off x="2339752" y="2924944"/>
            <a:ext cx="648072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0"/>
            <a:ext cx="7239000" cy="1143000"/>
          </a:xfrm>
        </p:spPr>
        <p:txBody>
          <a:bodyPr>
            <a:normAutofit/>
          </a:bodyPr>
          <a:lstStyle/>
          <a:p>
            <a:r>
              <a:rPr lang="uk-UA" dirty="0" smtClean="0"/>
              <a:t>Висновок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1340768"/>
            <a:ext cx="4474840" cy="4846320"/>
          </a:xfrm>
        </p:spPr>
        <p:txBody>
          <a:bodyPr>
            <a:normAutofit fontScale="85000" lnSpcReduction="10000"/>
          </a:bodyPr>
          <a:lstStyle/>
          <a:p>
            <a:r>
              <a:rPr lang="uk-UA" dirty="0" smtClean="0"/>
              <a:t>Хочу запевнити, що інтерактивні методи навчання допомагають оволодіти життєвими навичками і розширити сприйняття учнями себе та інших. Це заохочує до співпраці, а не до конкуренції. Іде потужний процес пізнавальної та </a:t>
            </a:r>
            <a:r>
              <a:rPr lang="uk-UA" dirty="0" err="1" smtClean="0"/>
              <a:t>мисленнєвої</a:t>
            </a:r>
            <a:r>
              <a:rPr lang="uk-UA" dirty="0" smtClean="0"/>
              <a:t> діяльності під час навчання. Учні вчаться слухати та спілкуватися,  формується вміння толерантного розуміння навколишнього середовища.</a:t>
            </a:r>
          </a:p>
          <a:p>
            <a:endParaRPr lang="uk-UA" dirty="0"/>
          </a:p>
        </p:txBody>
      </p:sp>
      <p:pic>
        <p:nvPicPr>
          <p:cNvPr id="4" name="Picture 2" descr="C:\Users\User\Desktop\горох\0ab2c1b4-e0a6-4932-b993-363e94a93ddc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60032" y="2276872"/>
            <a:ext cx="2947666" cy="301268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k-UA" dirty="0" smtClean="0"/>
              <a:t>Список використаних джерел</a:t>
            </a:r>
            <a:endParaRPr lang="uk-UA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dirty="0" smtClean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dlse.multycourse.com.ua/ua/page/19/116</a:t>
            </a:r>
            <a:endParaRPr lang="uk-UA" dirty="0" smtClean="0"/>
          </a:p>
          <a:p>
            <a:r>
              <a:rPr lang="en-US" dirty="0" smtClean="0">
                <a:hlinkClick r:id="rId3"/>
              </a:rPr>
              <a:t>https://nus.org.ua/articles/zmishane-navchannya-yak-organizuvaty-yakisnyj-osvitnij-protses-v-umovah-vijny</a:t>
            </a:r>
            <a:r>
              <a:rPr lang="en-US" dirty="0" smtClean="0">
                <a:hlinkClick r:id="rId3"/>
              </a:rPr>
              <a:t>/</a:t>
            </a:r>
            <a:endParaRPr lang="uk-UA" dirty="0" smtClean="0"/>
          </a:p>
          <a:p>
            <a:r>
              <a:rPr lang="en-US" dirty="0" smtClean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op.ua/news/osvita-v-ukraini/metod-perevernutogo-klasu-noviy-pidhid-do-navchannya</a:t>
            </a:r>
            <a:endParaRPr lang="uk-UA" dirty="0" smtClean="0"/>
          </a:p>
          <a:p>
            <a:r>
              <a:rPr lang="en-US" dirty="0" smtClean="0">
                <a:hlinkClick r:id="rId5"/>
              </a:rPr>
              <a:t>https://</a:t>
            </a:r>
            <a:r>
              <a:rPr lang="en-US" dirty="0" smtClean="0">
                <a:hlinkClick r:id="rId5"/>
              </a:rPr>
              <a:t>naurok.com.ua/prezentaciya-na-temu-suchasni-metodi-navchannya-31604.html</a:t>
            </a:r>
            <a:endParaRPr lang="uk-UA" dirty="0" smtClean="0"/>
          </a:p>
          <a:p>
            <a:r>
              <a:rPr lang="en-US" dirty="0" smtClean="0">
                <a:hlinkClick r:id="rId6"/>
              </a:rPr>
              <a:t>https://</a:t>
            </a:r>
            <a:r>
              <a:rPr lang="en-US" dirty="0" smtClean="0">
                <a:hlinkClick r:id="rId6"/>
              </a:rPr>
              <a:t>naurok.com.ua/prezentaciya-mentalni-karti-ta-shlyahi-h-vikoristannya-v-navchalnomu-procesi-141145.html</a:t>
            </a:r>
            <a:endParaRPr lang="uk-UA" dirty="0" smtClean="0"/>
          </a:p>
          <a:p>
            <a:endParaRPr lang="uk-UA" dirty="0" smtClean="0"/>
          </a:p>
          <a:p>
            <a:endParaRPr lang="uk-UA" dirty="0" smtClean="0"/>
          </a:p>
          <a:p>
            <a:endParaRPr lang="uk-UA" dirty="0" smtClean="0">
              <a:solidFill>
                <a:srgbClr val="00B050"/>
              </a:solidFill>
            </a:endParaRPr>
          </a:p>
          <a:p>
            <a:endParaRPr lang="uk-UA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зящная">
  <a:themeElements>
    <a:clrScheme name="Изящная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Изящная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Изящная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236</TotalTime>
  <Words>497</Words>
  <Application>Microsoft Office PowerPoint</Application>
  <PresentationFormat>Экран (4:3)</PresentationFormat>
  <Paragraphs>39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Изящная</vt:lpstr>
      <vt:lpstr>активізація пізнавальної і мисленнєвої діяльності учнів нової української школи під час змішаної форми навчання на уроках з курсу “Здоров’я, безпека та добробут”</vt:lpstr>
      <vt:lpstr>Навчання впродовж життя </vt:lpstr>
      <vt:lpstr>Активізація мисленнєвої діяльності</vt:lpstr>
      <vt:lpstr>Форми роботи з учнями</vt:lpstr>
      <vt:lpstr>Змішане навчання</vt:lpstr>
      <vt:lpstr>Перевернутий клас</vt:lpstr>
      <vt:lpstr>геймифікація</vt:lpstr>
      <vt:lpstr>Ментальні карти</vt:lpstr>
      <vt:lpstr>Активізація мовленнєвої діяльності</vt:lpstr>
      <vt:lpstr>Висновок</vt:lpstr>
      <vt:lpstr>Список використаних джерел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Леша</dc:creator>
  <cp:lastModifiedBy>Людмила</cp:lastModifiedBy>
  <cp:revision>36</cp:revision>
  <dcterms:created xsi:type="dcterms:W3CDTF">2022-12-12T12:19:27Z</dcterms:created>
  <dcterms:modified xsi:type="dcterms:W3CDTF">2024-03-29T11:08:13Z</dcterms:modified>
</cp:coreProperties>
</file>