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85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6"/>
          <p:cNvSpPr>
            <a:spLocks noGrp="1"/>
          </p:cNvSpPr>
          <p:nvPr>
            <p:ph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7"/>
          <p:cNvSpPr>
            <a:spLocks noGrp="1"/>
          </p:cNvSpPr>
          <p:nvPr>
            <p:ph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PlaceHolder 1"/>
          <p:cNvSpPr>
            <a:spLocks noGrp="1"/>
          </p:cNvSpPr>
          <p:nvPr>
            <p:ph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en-US" sz="3200" b="0" strike="noStrike" spc="-1">
              <a:latin typeface="Arial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1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2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3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4"/>
          <p:cNvSpPr>
            <a:spLocks noGrp="1"/>
          </p:cNvSpPr>
          <p:nvPr>
            <p:ph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9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0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4" name="PlaceHolder 3"/>
          <p:cNvSpPr>
            <a:spLocks noGrp="1"/>
          </p:cNvSpPr>
          <p:nvPr>
            <p:ph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7" name="PlaceHolder 3"/>
          <p:cNvSpPr>
            <a:spLocks noGrp="1"/>
          </p:cNvSpPr>
          <p:nvPr>
            <p:ph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8" name="PlaceHolder 4"/>
          <p:cNvSpPr>
            <a:spLocks noGrp="1"/>
          </p:cNvSpPr>
          <p:nvPr>
            <p:ph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9" name="PlaceHolder 5"/>
          <p:cNvSpPr>
            <a:spLocks noGrp="1"/>
          </p:cNvSpPr>
          <p:nvPr>
            <p:ph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2" name="PlaceHolder 3"/>
          <p:cNvSpPr>
            <a:spLocks noGrp="1"/>
          </p:cNvSpPr>
          <p:nvPr>
            <p:ph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3" name="PlaceHolder 4"/>
          <p:cNvSpPr>
            <a:spLocks noGrp="1"/>
          </p:cNvSpPr>
          <p:nvPr>
            <p:ph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5"/>
          <p:cNvSpPr>
            <a:spLocks noGrp="1"/>
          </p:cNvSpPr>
          <p:nvPr>
            <p:ph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PlaceHolder 6"/>
          <p:cNvSpPr>
            <a:spLocks noGrp="1"/>
          </p:cNvSpPr>
          <p:nvPr>
            <p:ph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6" name="PlaceHolder 7"/>
          <p:cNvSpPr>
            <a:spLocks noGrp="1"/>
          </p:cNvSpPr>
          <p:nvPr>
            <p:ph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endParaRPr lang="en-US" sz="14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10;p1"/>
          <p:cNvGrpSpPr/>
          <p:nvPr/>
        </p:nvGrpSpPr>
        <p:grpSpPr>
          <a:xfrm>
            <a:off x="0" y="-8640"/>
            <a:ext cx="12191760" cy="6866280"/>
            <a:chOff x="0" y="-8640"/>
            <a:chExt cx="12191760" cy="6866280"/>
          </a:xfrm>
        </p:grpSpPr>
        <p:sp>
          <p:nvSpPr>
            <p:cNvPr id="28" name="Google Shape;11;p1"/>
            <p:cNvSpPr/>
            <p:nvPr/>
          </p:nvSpPr>
          <p:spPr>
            <a:xfrm>
              <a:off x="9371160" y="0"/>
              <a:ext cx="1218960" cy="68576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BFBFB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" name="Google Shape;12;p1"/>
            <p:cNvSpPr/>
            <p:nvPr/>
          </p:nvSpPr>
          <p:spPr>
            <a:xfrm flipH="1">
              <a:off x="7423920" y="3681360"/>
              <a:ext cx="4763160" cy="3176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D8D8D8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3" name="Google Shape;13;p1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4" name="Google Shape;14;p1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5" name="Google Shape;15;p1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rgbClr val="54A021">
                <a:alpha val="72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" name="Google Shape;16;p1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7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" name="Google Shape;17;p1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7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8" name="Google Shape;18;p1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9" name="Google Shape;19;p1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rgbClr val="90C226">
                <a:alpha val="8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0" name="Google Shape;20;p1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rgbClr val="90C226">
                <a:alpha val="85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grpSp>
        <p:nvGrpSpPr>
          <p:cNvPr id="11" name="Google Shape;27;p2"/>
          <p:cNvGrpSpPr/>
          <p:nvPr/>
        </p:nvGrpSpPr>
        <p:grpSpPr>
          <a:xfrm>
            <a:off x="360" y="-8640"/>
            <a:ext cx="12191400" cy="6866280"/>
            <a:chOff x="360" y="-8640"/>
            <a:chExt cx="12191400" cy="6866280"/>
          </a:xfrm>
        </p:grpSpPr>
        <p:sp>
          <p:nvSpPr>
            <p:cNvPr id="12" name="Google Shape;28;p2"/>
            <p:cNvSpPr/>
            <p:nvPr/>
          </p:nvSpPr>
          <p:spPr>
            <a:xfrm>
              <a:off x="9371160" y="0"/>
              <a:ext cx="1218960" cy="68576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BFBFB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3" name="Google Shape;29;p2"/>
            <p:cNvSpPr/>
            <p:nvPr/>
          </p:nvSpPr>
          <p:spPr>
            <a:xfrm flipH="1">
              <a:off x="7423920" y="3681360"/>
              <a:ext cx="4763160" cy="3176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D8D8D8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4" name="Google Shape;30;p2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5" name="Google Shape;31;p2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6" name="Google Shape;32;p2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rgbClr val="54A021">
                <a:alpha val="72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7" name="Google Shape;33;p2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7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8" name="Google Shape;34;p2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7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9" name="Google Shape;35;p2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0" name="Google Shape;36;p2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rgbClr val="90C226">
                <a:alpha val="8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21" name="Google Shape;37;p2"/>
            <p:cNvSpPr/>
            <p:nvPr/>
          </p:nvSpPr>
          <p:spPr>
            <a:xfrm rot="10800000">
              <a:off x="360" y="360"/>
              <a:ext cx="842400" cy="5665680"/>
            </a:xfrm>
            <a:prstGeom prst="triangle">
              <a:avLst>
                <a:gd name="adj" fmla="val 100000"/>
              </a:avLst>
            </a:prstGeom>
            <a:solidFill>
              <a:srgbClr val="90C226">
                <a:alpha val="85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23" name="PlaceHolder 2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28B7FFF5-A082-44F2-99E3-78BC53F70A35}" type="slidenum">
              <a:rPr lang="ru-RU" sz="900" b="0" strike="noStrike" spc="-1">
                <a:solidFill>
                  <a:srgbClr val="90C226"/>
                </a:solidFill>
                <a:latin typeface="Trebuchet MS"/>
                <a:ea typeface="Trebuchet MS"/>
              </a:rPr>
              <a:t>‹№›</a:t>
            </a:fld>
            <a:endParaRPr lang="en-US" sz="900" b="0" strike="noStrike" spc="-1">
              <a:latin typeface="Times New Roman"/>
            </a:endParaRPr>
          </a:p>
        </p:txBody>
      </p:sp>
      <p:sp>
        <p:nvSpPr>
          <p:cNvPr id="2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oogle Shape;10;p1"/>
          <p:cNvGrpSpPr/>
          <p:nvPr/>
        </p:nvGrpSpPr>
        <p:grpSpPr>
          <a:xfrm>
            <a:off x="0" y="-8640"/>
            <a:ext cx="12191760" cy="6866280"/>
            <a:chOff x="0" y="-8640"/>
            <a:chExt cx="12191760" cy="6866280"/>
          </a:xfrm>
        </p:grpSpPr>
        <p:sp>
          <p:nvSpPr>
            <p:cNvPr id="64" name="Google Shape;11;p1"/>
            <p:cNvSpPr/>
            <p:nvPr/>
          </p:nvSpPr>
          <p:spPr>
            <a:xfrm>
              <a:off x="9371160" y="0"/>
              <a:ext cx="1218960" cy="68576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BFBFB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5" name="Google Shape;12;p1"/>
            <p:cNvSpPr/>
            <p:nvPr/>
          </p:nvSpPr>
          <p:spPr>
            <a:xfrm flipH="1">
              <a:off x="7423920" y="3681360"/>
              <a:ext cx="4763160" cy="3176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D8D8D8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6" name="Google Shape;13;p1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7" name="Google Shape;14;p1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8" name="Google Shape;15;p1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rgbClr val="54A021">
                <a:alpha val="72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69" name="Google Shape;16;p1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7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0" name="Google Shape;17;p1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7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1" name="Google Shape;18;p1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2" name="Google Shape;19;p1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rgbClr val="90C226">
                <a:alpha val="8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73" name="Google Shape;20;p1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rgbClr val="90C226">
                <a:alpha val="85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7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75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  <p:sp>
        <p:nvSpPr>
          <p:cNvPr id="76" name="PlaceHolder 3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77" name="PlaceHolder 4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78" name="PlaceHolder 5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F20D5E3B-88D3-4D05-9D8C-F09F185B2A13}" type="slidenum">
              <a:rPr lang="ru-RU" sz="900" b="0" strike="noStrike" spc="-1">
                <a:solidFill>
                  <a:srgbClr val="90C226"/>
                </a:solidFill>
                <a:latin typeface="Trebuchet MS"/>
                <a:ea typeface="Trebuchet MS"/>
              </a:rPr>
              <a:t>‹№›</a:t>
            </a:fld>
            <a:endParaRPr lang="en-US" sz="900" b="0" strike="noStrike" spc="-1">
              <a:latin typeface="Times New Roman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oogle Shape;10;p1"/>
          <p:cNvGrpSpPr/>
          <p:nvPr/>
        </p:nvGrpSpPr>
        <p:grpSpPr>
          <a:xfrm>
            <a:off x="0" y="-8640"/>
            <a:ext cx="12191760" cy="6866280"/>
            <a:chOff x="0" y="-8640"/>
            <a:chExt cx="12191760" cy="6866280"/>
          </a:xfrm>
        </p:grpSpPr>
        <p:sp>
          <p:nvSpPr>
            <p:cNvPr id="116" name="Google Shape;11;p1"/>
            <p:cNvSpPr/>
            <p:nvPr/>
          </p:nvSpPr>
          <p:spPr>
            <a:xfrm>
              <a:off x="9371160" y="0"/>
              <a:ext cx="1218960" cy="685764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BFBFBF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7" name="Google Shape;12;p1"/>
            <p:cNvSpPr/>
            <p:nvPr/>
          </p:nvSpPr>
          <p:spPr>
            <a:xfrm flipH="1">
              <a:off x="7423920" y="3681360"/>
              <a:ext cx="4763160" cy="3176280"/>
            </a:xfrm>
            <a:custGeom>
              <a:avLst/>
              <a:gdLst/>
              <a:ahLst/>
              <a:cxnLst/>
              <a:rect l="l" t="t" r="r" b="b"/>
              <a:pathLst>
                <a:path w="21600" h="21600">
                  <a:moveTo>
                    <a:pt x="0" y="0"/>
                  </a:moveTo>
                  <a:lnTo>
                    <a:pt x="21600" y="21600"/>
                  </a:lnTo>
                </a:path>
              </a:pathLst>
            </a:custGeom>
            <a:noFill/>
            <a:ln w="9360">
              <a:solidFill>
                <a:srgbClr val="D8D8D8"/>
              </a:solidFill>
              <a:round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8" name="Google Shape;13;p1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rgbClr val="90C226">
                <a:alpha val="3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19" name="Google Shape;14;p1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2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20" name="Google Shape;15;p1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rgbClr val="54A021">
                <a:alpha val="72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21" name="Google Shape;16;p1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3F7818">
                <a:alpha val="7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22" name="Google Shape;17;p1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rgbClr val="BFE471">
                <a:alpha val="7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23" name="Google Shape;18;p1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C226">
                <a:alpha val="65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24" name="Google Shape;19;p1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rgbClr val="90C226">
                <a:alpha val="80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  <p:sp>
          <p:nvSpPr>
            <p:cNvPr id="125" name="Google Shape;20;p1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rgbClr val="90C226">
                <a:alpha val="85000"/>
              </a:srgbClr>
            </a:solidFill>
            <a:ln w="0">
              <a:noFill/>
            </a:ln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/>
          </p:style>
        </p:sp>
      </p:grpSp>
      <p:sp>
        <p:nvSpPr>
          <p:cNvPr id="126" name="PlaceHolder 1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endParaRPr lang="en-US" sz="2400" b="0" strike="noStrike" spc="-1">
              <a:latin typeface="Times New Roman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algn="r">
              <a:lnSpc>
                <a:spcPct val="100000"/>
              </a:lnSpc>
              <a:tabLst>
                <a:tab pos="0" algn="l"/>
              </a:tabLst>
            </a:pPr>
            <a:fld id="{971914E8-EC1C-42F6-932A-815BC15129D6}" type="slidenum">
              <a:rPr lang="ru-RU" sz="900" b="0" strike="noStrike" spc="-1">
                <a:solidFill>
                  <a:srgbClr val="90C226"/>
                </a:solidFill>
                <a:latin typeface="Trebuchet MS"/>
                <a:ea typeface="Trebuchet MS"/>
              </a:rPr>
              <a:t>‹№›</a:t>
            </a:fld>
            <a:endParaRPr lang="en-US" sz="900" b="0" strike="noStrike" spc="-1">
              <a:latin typeface="Times New Roman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Для правки текста заглавия щёлкните мышью</a:t>
            </a:r>
          </a:p>
        </p:txBody>
      </p:sp>
      <p:sp>
        <p:nvSpPr>
          <p:cNvPr id="130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Для правки структуры щёлкните мышью</a:t>
            </a:r>
          </a:p>
          <a:p>
            <a:pPr marL="864000" lvl="1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Второй уровень структуры</a:t>
            </a:r>
          </a:p>
          <a:p>
            <a:pPr marL="1296000" lvl="2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Третий уровень структуры</a:t>
            </a:r>
          </a:p>
          <a:p>
            <a:pPr marL="1728000" lvl="3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en-US" sz="1400" b="0" strike="noStrike" spc="-1">
                <a:solidFill>
                  <a:srgbClr val="000000"/>
                </a:solidFill>
                <a:latin typeface="Arial"/>
              </a:rPr>
              <a:t>Четвёртый уровень структуры</a:t>
            </a:r>
          </a:p>
          <a:p>
            <a:pPr marL="2160000" lvl="4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Пятый уровень структуры</a:t>
            </a:r>
          </a:p>
          <a:p>
            <a:pPr marL="2592000" lvl="5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Шестой уровень структуры</a:t>
            </a:r>
          </a:p>
          <a:p>
            <a:pPr marL="3024000" lvl="6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en-US" sz="2000" b="0" strike="noStrike" spc="-1">
                <a:solidFill>
                  <a:srgbClr val="000000"/>
                </a:solidFill>
                <a:latin typeface="Arial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1506960" y="943898"/>
            <a:ext cx="7766640" cy="1848464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algn="ctr">
              <a:lnSpc>
                <a:spcPct val="100000"/>
              </a:lnSpc>
              <a:tabLst>
                <a:tab pos="0" algn="l"/>
              </a:tabLst>
            </a:pPr>
            <a:br>
              <a:rPr dirty="0"/>
            </a:br>
            <a:r>
              <a:rPr lang="ru-RU" sz="5400" b="0" strike="noStrike" spc="-1" dirty="0">
                <a:solidFill>
                  <a:srgbClr val="6C911C"/>
                </a:solidFill>
                <a:latin typeface="Trebuchet MS"/>
                <a:ea typeface="Trebuchet MS"/>
              </a:rPr>
              <a:t>«</a:t>
            </a:r>
            <a:r>
              <a:rPr lang="ru-RU" sz="5400" b="0" strike="noStrike" spc="-1" dirty="0">
                <a:solidFill>
                  <a:srgbClr val="6C911C"/>
                </a:solidFill>
                <a:latin typeface="Times New Roman"/>
                <a:ea typeface="Times New Roman"/>
              </a:rPr>
              <a:t>Арт-</a:t>
            </a:r>
            <a:r>
              <a:rPr lang="ru-RU" sz="5400" b="0" strike="noStrike" spc="-1" dirty="0" err="1">
                <a:solidFill>
                  <a:srgbClr val="6C911C"/>
                </a:solidFill>
                <a:latin typeface="Times New Roman"/>
                <a:ea typeface="Times New Roman"/>
              </a:rPr>
              <a:t>терапевтичні</a:t>
            </a:r>
            <a:r>
              <a:rPr lang="ru-RU" sz="5400" b="0" strike="noStrike" spc="-1" dirty="0">
                <a:solidFill>
                  <a:srgbClr val="6C911C"/>
                </a:solidFill>
                <a:latin typeface="Times New Roman"/>
                <a:ea typeface="Times New Roman"/>
              </a:rPr>
              <a:t> </a:t>
            </a:r>
            <a:r>
              <a:rPr lang="ru-RU" sz="5400" b="0" strike="noStrike" spc="-1" dirty="0" err="1">
                <a:solidFill>
                  <a:srgbClr val="6C911C"/>
                </a:solidFill>
                <a:latin typeface="Times New Roman"/>
                <a:ea typeface="Times New Roman"/>
              </a:rPr>
              <a:t>техніки</a:t>
            </a:r>
            <a:r>
              <a:rPr lang="ru-RU" sz="5400" b="0" strike="noStrike" spc="-1" dirty="0">
                <a:solidFill>
                  <a:srgbClr val="6C911C"/>
                </a:solidFill>
                <a:latin typeface="Times New Roman"/>
                <a:ea typeface="Times New Roman"/>
              </a:rPr>
              <a:t> в </a:t>
            </a:r>
            <a:r>
              <a:rPr lang="ru-RU" sz="5400" b="0" strike="noStrike" spc="-1" dirty="0" err="1">
                <a:solidFill>
                  <a:srgbClr val="6C911C"/>
                </a:solidFill>
                <a:latin typeface="Times New Roman"/>
                <a:ea typeface="Times New Roman"/>
              </a:rPr>
              <a:t>роботі</a:t>
            </a:r>
            <a:r>
              <a:rPr lang="ru-RU" sz="5400" b="0" strike="noStrike" spc="-1" dirty="0">
                <a:solidFill>
                  <a:srgbClr val="6C911C"/>
                </a:solidFill>
                <a:latin typeface="Times New Roman"/>
                <a:ea typeface="Times New Roman"/>
              </a:rPr>
              <a:t> тренера</a:t>
            </a:r>
            <a:r>
              <a:rPr lang="ru-RU" sz="5400" b="0" strike="noStrike" spc="-1" dirty="0">
                <a:solidFill>
                  <a:srgbClr val="6C911C"/>
                </a:solidFill>
                <a:latin typeface="Trebuchet MS"/>
                <a:ea typeface="Trebuchet MS"/>
              </a:rPr>
              <a:t>»</a:t>
            </a:r>
            <a:endParaRPr lang="en-US" sz="54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68" name="Google Shape;149;p18"/>
          <p:cNvPicPr/>
          <p:nvPr/>
        </p:nvPicPr>
        <p:blipFill>
          <a:blip r:embed="rId2"/>
          <a:stretch/>
        </p:blipFill>
        <p:spPr>
          <a:xfrm>
            <a:off x="286200" y="4213440"/>
            <a:ext cx="3183480" cy="22737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0" strike="noStrike" spc="-1">
                <a:solidFill>
                  <a:srgbClr val="90C226"/>
                </a:solidFill>
                <a:latin typeface="Trebuchet MS"/>
                <a:ea typeface="Trebuchet MS"/>
              </a:rPr>
              <a:t>АРТ-терапевтичні техніки в роботі тренера</a:t>
            </a:r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343080" indent="-343080">
              <a:lnSpc>
                <a:spcPct val="100000"/>
              </a:lnSpc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Малюнок (малюнок по колу, портрети, автопортрети)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«Малюнкова техніка «Герб»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Коллаж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Казка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Маска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Бібліотерапія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Метафоричні асоціативні карти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Мандала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251280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0" strike="noStrike" spc="-1">
                <a:solidFill>
                  <a:srgbClr val="90C226"/>
                </a:solidFill>
                <a:latin typeface="Trebuchet MS"/>
                <a:ea typeface="Trebuchet MS"/>
              </a:rPr>
              <a:t>Вправа «Аватар».</a:t>
            </a:r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677160" y="1930320"/>
            <a:ext cx="5316840" cy="411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343080" indent="-343080">
              <a:lnSpc>
                <a:spcPct val="100000"/>
              </a:lnSpc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Мета –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створення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умов для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розуміння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свого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емоційного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стану,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усвідомлення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своїх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сильних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і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слабких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сторін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. </a:t>
            </a:r>
            <a:endParaRPr lang="en-US" sz="1800" b="0" strike="noStrike" spc="-1" dirty="0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Людину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просять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намалювати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портрет,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який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відображав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би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властивості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його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особистості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і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настрій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.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Матеріали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для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створення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образу «Я» автор портрета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вибирає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сам.</a:t>
            </a:r>
            <a:endParaRPr lang="en-US" sz="1800" b="0" strike="noStrike" spc="-1" dirty="0">
              <a:solidFill>
                <a:srgbClr val="000000"/>
              </a:solidFill>
              <a:latin typeface="Arial"/>
            </a:endParaRPr>
          </a:p>
          <a:p>
            <a:pPr marL="343080" indent="-251280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 dirty="0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73" name="Google Shape;213;p26" descr="Діти війни. Страх, який може вистрелити завтра"/>
          <p:cNvPicPr/>
          <p:nvPr/>
        </p:nvPicPr>
        <p:blipFill>
          <a:blip r:embed="rId2"/>
          <a:stretch/>
        </p:blipFill>
        <p:spPr>
          <a:xfrm>
            <a:off x="7329240" y="1443600"/>
            <a:ext cx="3317760" cy="48909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8546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0" strike="noStrike" spc="-1">
                <a:solidFill>
                  <a:srgbClr val="90C226"/>
                </a:solidFill>
                <a:latin typeface="Trebuchet MS"/>
                <a:ea typeface="Trebuchet MS"/>
              </a:rPr>
              <a:t>Вправа «Дорога життя».</a:t>
            </a:r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677160" y="1617120"/>
            <a:ext cx="8596440" cy="44240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Мета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вправи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–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корекція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життєвих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установок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особистості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. Психолог просить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клієнта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намалювати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дорогу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життя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. Для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цього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індивіду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потрібно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згадати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свої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досягнення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і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невдачі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,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злети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і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падіння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. На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малюнку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ці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ключові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моменти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потрібно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обов’язково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позначити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. Коли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малюнок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закінчено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, психолог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задає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людині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наступні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питання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:</a:t>
            </a:r>
            <a:endParaRPr lang="en-US" sz="1800" b="0" strike="noStrike" spc="-1" dirty="0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  <a:tabLst>
                <a:tab pos="0" algn="l"/>
              </a:tabLst>
            </a:pP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Вам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подобається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ця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дорога?</a:t>
            </a:r>
            <a:endParaRPr lang="en-US" sz="1800" b="0" strike="noStrike" spc="-1" dirty="0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  <a:tabLst>
                <a:tab pos="0" algn="l"/>
              </a:tabLst>
            </a:pP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Хочеться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продовжити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подорож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по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цьому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маршруту?</a:t>
            </a:r>
            <a:endParaRPr lang="en-US" sz="1800" b="0" strike="noStrike" spc="-1" dirty="0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  <a:tabLst>
                <a:tab pos="0" algn="l"/>
              </a:tabLst>
            </a:pP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Виникає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бажання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звернути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з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цього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шляху?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Якщо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так, то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чому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?</a:t>
            </a:r>
            <a:endParaRPr lang="en-US" sz="1800" b="0" strike="noStrike" spc="-1" dirty="0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  <a:tabLst>
                <a:tab pos="0" algn="l"/>
              </a:tabLst>
            </a:pP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Далі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автору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малюнка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пропонують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доповнити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дорогу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тими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елементами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,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які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чекають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за поворотом. Так психолог наводить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людини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до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цілепокладання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та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визначення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цілей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на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найближче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 </a:t>
            </a:r>
            <a:r>
              <a:rPr lang="ru-RU" sz="1800" b="0" strike="noStrike" spc="-1" dirty="0" err="1">
                <a:solidFill>
                  <a:srgbClr val="3F3F3F"/>
                </a:solidFill>
                <a:latin typeface="Trebuchet MS"/>
                <a:ea typeface="Trebuchet MS"/>
              </a:rPr>
              <a:t>майбутнє</a:t>
            </a:r>
            <a:r>
              <a:rPr lang="ru-RU" sz="1800" b="0" strike="noStrike" spc="-1" dirty="0">
                <a:solidFill>
                  <a:srgbClr val="3F3F3F"/>
                </a:solidFill>
                <a:latin typeface="Trebuchet MS"/>
                <a:ea typeface="Trebuchet MS"/>
              </a:rPr>
              <a:t>.  </a:t>
            </a:r>
            <a:endParaRPr lang="en-US" sz="1800" b="0" strike="noStrike" spc="-1" dirty="0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1" strike="noStrike" spc="-1">
                <a:solidFill>
                  <a:srgbClr val="90C226"/>
                </a:solidFill>
                <a:latin typeface="Trebuchet MS"/>
                <a:ea typeface="Trebuchet MS"/>
              </a:rPr>
              <a:t>АРТ-ТЕРАПЕВТИЧНА ВПРАВА “ШЛЯХ ДО МЕТИ”</a:t>
            </a:r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77" name="Google Shape;260;p33" descr="https://image.jimcdn.com/app/cms/image/transf/dimension=910x10000:format=jpg/path/sf9f49bb1ba39baf6/image/ie662f9cc876c2142/version/1451243165/image.jpg"/>
          <p:cNvPicPr/>
          <p:nvPr/>
        </p:nvPicPr>
        <p:blipFill>
          <a:blip r:embed="rId2"/>
          <a:stretch/>
        </p:blipFill>
        <p:spPr>
          <a:xfrm>
            <a:off x="2755080" y="2160720"/>
            <a:ext cx="4161600" cy="41616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86000"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1" strike="noStrike" spc="-1">
                <a:solidFill>
                  <a:srgbClr val="90C226"/>
                </a:solidFill>
                <a:latin typeface="Trebuchet MS"/>
                <a:ea typeface="Trebuchet MS"/>
              </a:rPr>
              <a:t>Арт-терапевтичну вправу “Шлях до мети”.</a:t>
            </a:r>
            <a:br/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9" name="PlaceHolder 2"/>
          <p:cNvSpPr>
            <a:spLocks noGrp="1"/>
          </p:cNvSpPr>
          <p:nvPr>
            <p:ph/>
          </p:nvPr>
        </p:nvSpPr>
        <p:spPr>
          <a:xfrm>
            <a:off x="677160" y="1793880"/>
            <a:ext cx="8596440" cy="4246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0000"/>
          </a:bodyPr>
          <a:lstStyle/>
          <a:p>
            <a:pPr marL="343080" indent="-343080">
              <a:lnSpc>
                <a:spcPct val="100000"/>
              </a:lnSpc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Завдання: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 намалюй (зліпи, побудуй) шлях до мети для свого героя з безліччю перешкод.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Героєм може бути сама людина , інша людина або казковий персонаж.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 У героя обов’язково повинна бути мета – навіщо він долає всі ці труднощі (скарби, будинок, друг)? Шлях героя зазвичай пролягає через весь лист, і чим більше ви намалюєте перешкод – тим краще!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Коли малюнок закінчено, важливо обговорити кожну перешкоду: як саме герой зможе її подолати.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Важливо, щоб герой сам долав їх (ліз, стрибав, плив, бився) і не користувався казковими способами начебто чарівної палички або шапки-невидимки.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Добре, якщо ви зможете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придумати 2-3 способи подолання кожної перешкоди, дорослий може пропонувати свої варіанти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. Але остаточне рішення залишається за людиною.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 І, звичайно, добре б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намалювати прямо на цьому малюнку, як герой долає всі перешкоди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!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258480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1" strike="noStrike" spc="-1">
                <a:solidFill>
                  <a:srgbClr val="90C226"/>
                </a:solidFill>
                <a:latin typeface="Trebuchet MS"/>
                <a:ea typeface="Trebuchet MS"/>
              </a:rPr>
              <a:t>    Вправа  «БЕЗЛЮДНИЙ ОСТРІВ»</a:t>
            </a:r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1" name="Google Shape;280;p36" descr="https://image.jimcdn.com/app/cms/image/transf/dimension=910x10000:format=jpg/path/sf9f49bb1ba39baf6/image/i33a8cb2b8f73c73c/version/1451244227/image.jpg"/>
          <p:cNvPicPr/>
          <p:nvPr/>
        </p:nvPicPr>
        <p:blipFill>
          <a:blip r:embed="rId2"/>
          <a:stretch/>
        </p:blipFill>
        <p:spPr>
          <a:xfrm>
            <a:off x="2300040" y="2160720"/>
            <a:ext cx="5351400" cy="38811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1" strike="noStrike" spc="-1">
                <a:solidFill>
                  <a:srgbClr val="90C226"/>
                </a:solidFill>
                <a:latin typeface="Trebuchet MS"/>
                <a:ea typeface="Trebuchet MS"/>
              </a:rPr>
              <a:t> Вправа  «БЕЗЛЮДНИЙ ОСТРІВ»</a:t>
            </a:r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3" name="Google Shape;286;p37"/>
          <p:cNvPicPr/>
          <p:nvPr/>
        </p:nvPicPr>
        <p:blipFill>
          <a:blip r:embed="rId2"/>
          <a:srcRect r="10527" b="61"/>
          <a:stretch/>
        </p:blipFill>
        <p:spPr>
          <a:xfrm rot="16200000">
            <a:off x="2841120" y="925200"/>
            <a:ext cx="4440960" cy="661428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9140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86000"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0" strike="noStrike" spc="-1">
                <a:solidFill>
                  <a:srgbClr val="90C226"/>
                </a:solidFill>
                <a:latin typeface="Trebuchet MS"/>
                <a:ea typeface="Trebuchet MS"/>
              </a:rPr>
              <a:t>Арт-терапевтична вправа «Безлюдний острів»</a:t>
            </a:r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2"/>
          <p:cNvSpPr>
            <a:spLocks noGrp="1"/>
          </p:cNvSpPr>
          <p:nvPr>
            <p:ph/>
          </p:nvPr>
        </p:nvSpPr>
        <p:spPr>
          <a:xfrm>
            <a:off x="677160" y="1593720"/>
            <a:ext cx="8596440" cy="47458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77000"/>
          </a:bodyPr>
          <a:lstStyle/>
          <a:p>
            <a:pPr marL="343080" indent="-343080">
              <a:lnSpc>
                <a:spcPct val="100000"/>
              </a:lnSpc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спрямована на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створення впевненості у своїх силах і ситуації успіху 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. Крім того, дуже добре можна простежити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характер взаємин дитини з соціумом, побачити як сприймає світ!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 Вправу можна проводити як колективно так і індивідуально з психологом.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Для заняття потрібно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аркуш формату А3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. В центрі малюється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круглий або овальний острів, а навколо нього діти малюють хвилі.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 Хвилі можуть бути величезні або маленькі, характер їх теж може бути різним: спокійні, штормові, з білими баранчиками.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Потім ведучий пропонує 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створити на острові такі умови, при яких можна було б вижити.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 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 необхідно придумати і намалювати: житло, їжу та способи її добування, воду, захист від нападу і т.д. Також дітям необхідно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намалювати географічну карту острова: гори, пляжі, джерела води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 (можливо, корисних копалин – діти дуже люблять малювати поклади золота і алмазів),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вулкани, ліси і т.д.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Психолог може брати участь у процесі облаштування острова, ставлячи питання: «А якщо скінчиться їжа? А раптом піде дощ? А як ви будете будувати човен? »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Якщо на острові виявляться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хижі тварини або агресивні аборигени, діти повинні продумати, як вони будуть захищати себе і свої припаси,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 чи будуть вони самі нападати або будуть готуватися і чекати нападу.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«Безлюдний острів» – це </a:t>
            </a:r>
            <a:r>
              <a:rPr lang="ru-RU" sz="1800" b="1" strike="noStrike" spc="-1">
                <a:solidFill>
                  <a:srgbClr val="3F3F3F"/>
                </a:solidFill>
                <a:latin typeface="Trebuchet MS"/>
                <a:ea typeface="Trebuchet MS"/>
              </a:rPr>
              <a:t>наочний приклад взаємин у соціумі</a:t>
            </a: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, під час заняття можливо простежити характер поведінки кожної дитини окремо (слухаючи її пропозиції) і колективу в цілому (бачачи кінцевий результат).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265320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1851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66000"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1" strike="noStrike" spc="-1">
                <a:solidFill>
                  <a:srgbClr val="90C226"/>
                </a:solidFill>
                <a:latin typeface="Trebuchet MS"/>
                <a:ea typeface="Trebuchet MS"/>
              </a:rPr>
              <a:t>Вправа «Образ мети»</a:t>
            </a:r>
            <a:br/>
            <a:br/>
            <a:r>
              <a:rPr lang="ru-RU" sz="3600" b="0" strike="noStrike" spc="-1">
                <a:solidFill>
                  <a:srgbClr val="90C226"/>
                </a:solidFill>
                <a:latin typeface="Trebuchet MS"/>
                <a:ea typeface="Trebuchet MS"/>
              </a:rPr>
              <a:t>  </a:t>
            </a:r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7" name="PlaceHolder 2"/>
          <p:cNvSpPr>
            <a:spLocks noGrp="1"/>
          </p:cNvSpPr>
          <p:nvPr>
            <p:ph/>
          </p:nvPr>
        </p:nvSpPr>
        <p:spPr>
          <a:xfrm>
            <a:off x="677160" y="1710360"/>
            <a:ext cx="8596440" cy="433080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 marL="343080" indent="-343080">
              <a:lnSpc>
                <a:spcPct val="100000"/>
              </a:lnSpc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У вас є якась мета? Те, до чого ви прагнете, що тягне вас? На жаль, багато хто не мають чітких уявлень про своїх цілях, і це заважає їх руху вперед. Традиційне: «Хочу багато грошей», — це не мета, а засіб досягнення мети. А ось який?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Намалюйте вашу мету. Якщо спочатку у вас виникли труднощі – не дивуйтеся, просто малюйте, закреслюйте, виводите каракулі. І поступово вони складуться в осмислений малюнок. Зафіксуйте образ не тільки в свідомості, але і на аркуші. Пропрацюйте всі деталі, розфарбуйте кольоровими олівцями, постарайтеся зробити об’ємним.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Тепер ви вже бачите мету, більш того, вона стала для вас реальною, адже ви вже втілили її в матеріалі, ви можете її побачити і помацати. Ще раз подивіться на малюнок, похваліть себе і запитайте, що вам потрібно для досягнення мети? Залишилося зовсім небагато до її повної реалізації.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251280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0" strike="noStrike" spc="-1">
                <a:solidFill>
                  <a:srgbClr val="90C226"/>
                </a:solidFill>
                <a:latin typeface="Trebuchet MS"/>
                <a:ea typeface="Trebuchet MS"/>
              </a:rPr>
              <a:t>НАМАЛЮЙ СВОЮ ЦІЛЬ…</a:t>
            </a:r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189" name="Google Shape;377;p49"/>
          <p:cNvPicPr/>
          <p:nvPr/>
        </p:nvPicPr>
        <p:blipFill>
          <a:blip r:embed="rId2"/>
          <a:stretch/>
        </p:blipFill>
        <p:spPr>
          <a:xfrm>
            <a:off x="1070640" y="2248560"/>
            <a:ext cx="7810200" cy="370476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/>
          </a:bodyPr>
          <a:lstStyle/>
          <a:p>
            <a:pPr>
              <a:lnSpc>
                <a:spcPct val="100000"/>
              </a:lnSpc>
              <a:tabLst>
                <a:tab pos="0" algn="l"/>
              </a:tabLst>
            </a:pPr>
            <a:r>
              <a:rPr lang="ru-RU" sz="3600" b="1" strike="noStrike" spc="-1">
                <a:solidFill>
                  <a:srgbClr val="90C226"/>
                </a:solidFill>
                <a:latin typeface="Trebuchet MS"/>
                <a:ea typeface="Trebuchet MS"/>
              </a:rPr>
              <a:t>Вправа «Життя як дорога»</a:t>
            </a:r>
            <a:endParaRPr lang="en-US" sz="36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1" name="PlaceHolder 2"/>
          <p:cNvSpPr>
            <a:spLocks noGrp="1"/>
          </p:cNvSpPr>
          <p:nvPr>
            <p:ph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rmAutofit fontScale="94000"/>
          </a:bodyPr>
          <a:lstStyle/>
          <a:p>
            <a:pPr marL="343080" indent="-343080">
              <a:lnSpc>
                <a:spcPct val="100000"/>
              </a:lnSpc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У своєму житті нам довелося пройти багато доріг – асфальтованих та сільських, лісових стежок і садових доріжок. А якою дорогою ви бачите саму своє життя?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Намалюйте дорогу вашого життя. Подумайте, звідки вона починається, через які місця вона проходить, яка вона зараз, що знаходиться на її узбіччях. І взагалі, яка вона? Мощена цеглою чи втоптана безліччю ніг, широка або вузька?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Не поспішайте, згадуйте, що вам зустрічалося на цій дорозі. Вибоїни і вибоїни, рівні гладкі ділянки, підйоми і спуски? Що ви зобразите на узбіччях дороги?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3430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Noto Sans Symbols"/>
              <a:buChar char="►"/>
            </a:pPr>
            <a:r>
              <a:rPr lang="ru-RU" sz="1800" b="0" strike="noStrike" spc="-1">
                <a:solidFill>
                  <a:srgbClr val="3F3F3F"/>
                </a:solidFill>
                <a:latin typeface="Trebuchet MS"/>
                <a:ea typeface="Trebuchet MS"/>
              </a:rPr>
              <a:t>Уважно розгляньте свій малюнок, подумайте над ним. Дайте собі відповідь, чи ви задоволені дорогою, якою йдете? Може, є сенс звернути? Або вам явно не вистачає нових людей, або зелених насаджень? Якою б ви хотіли бачити вашу майбутню дорогу, адже вона ще дуже довга?</a:t>
            </a: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  <a:p>
            <a:pPr marL="343080" indent="-258480">
              <a:lnSpc>
                <a:spcPct val="100000"/>
              </a:lnSpc>
              <a:spcBef>
                <a:spcPts val="1001"/>
              </a:spcBef>
              <a:tabLst>
                <a:tab pos="0" algn="l"/>
              </a:tabLst>
            </a:pPr>
            <a:endParaRPr lang="en-US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" name="Google Shape;390;p51" descr="Картинки по запросу &quot;цитати про ціль в житті&quot;"/>
          <p:cNvPicPr/>
          <p:nvPr/>
        </p:nvPicPr>
        <p:blipFill>
          <a:blip r:embed="rId2"/>
          <a:srcRect b="18430"/>
          <a:stretch/>
        </p:blipFill>
        <p:spPr>
          <a:xfrm>
            <a:off x="512280" y="332640"/>
            <a:ext cx="8376840" cy="62424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12713</TotalTime>
  <Words>983</Words>
  <Application>Microsoft Office PowerPoint</Application>
  <PresentationFormat>Широкий екран</PresentationFormat>
  <Paragraphs>46</Paragraphs>
  <Slides>13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3</vt:i4>
      </vt:variant>
      <vt:variant>
        <vt:lpstr>Заголовки слайдів</vt:lpstr>
      </vt:variant>
      <vt:variant>
        <vt:i4>13</vt:i4>
      </vt:variant>
    </vt:vector>
  </HeadingPairs>
  <TitlesOfParts>
    <vt:vector size="22" baseType="lpstr">
      <vt:lpstr>Arial</vt:lpstr>
      <vt:lpstr>Noto Sans Symbols</vt:lpstr>
      <vt:lpstr>Symbol</vt:lpstr>
      <vt:lpstr>Times New Roman</vt:lpstr>
      <vt:lpstr>Trebuchet MS</vt:lpstr>
      <vt:lpstr>Wingdings</vt:lpstr>
      <vt:lpstr>Office Theme</vt:lpstr>
      <vt:lpstr>Office Theme</vt:lpstr>
      <vt:lpstr>Office Theme</vt:lpstr>
      <vt:lpstr> «Арт-терапевтичні техніки в роботі тренера»</vt:lpstr>
      <vt:lpstr>АРТ-терапевтичні техніки в роботі тренера</vt:lpstr>
      <vt:lpstr>Вправа «Аватар».</vt:lpstr>
      <vt:lpstr>Вправа «Дорога життя».</vt:lpstr>
      <vt:lpstr>АРТ-ТЕРАПЕВТИЧНА ВПРАВА “ШЛЯХ ДО МЕТИ”</vt:lpstr>
      <vt:lpstr>Арт-терапевтичну вправу “Шлях до мети”. </vt:lpstr>
      <vt:lpstr>    Вправа  «БЕЗЛЮДНИЙ ОСТРІВ»</vt:lpstr>
      <vt:lpstr> Вправа  «БЕЗЛЮДНИЙ ОСТРІВ»</vt:lpstr>
      <vt:lpstr>Арт-терапевтична вправа «Безлюдний острів»</vt:lpstr>
      <vt:lpstr>Вправа «Образ мети»    </vt:lpstr>
      <vt:lpstr>НАМАЛЮЙ СВОЮ ЦІЛЬ…</vt:lpstr>
      <vt:lpstr>Вправа «Життя як дорога»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Катерина</dc:creator>
  <dc:description/>
  <cp:lastModifiedBy>Katerina Anamat</cp:lastModifiedBy>
  <cp:revision>5</cp:revision>
  <dcterms:modified xsi:type="dcterms:W3CDTF">2025-04-08T14:49:52Z</dcterms:modified>
  <dc:language>en-US</dc:language>
</cp:coreProperties>
</file>