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8" r:id="rId7"/>
    <p:sldId id="264" r:id="rId8"/>
    <p:sldId id="285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3E8D86-0677-42FF-E31C-0724CA696A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EF7E233-483E-C541-1DAA-676E5B5066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49592FD-0371-8364-8E0B-8266CB3DB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94484DA-9123-6482-C533-93F8900A4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2162D3F-75ED-2967-FCB5-BBBE628F6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43074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EAEF1A-3F2A-5EF1-E44A-ECA36CBCF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ECC1B59-7D9D-2148-8F9F-7292B8B5AA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5803EAD-E648-6775-BF0A-4E2EC1606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B276A29-78E9-4355-0FF4-8B9B9E17B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AF7EC99-B52B-C67F-D29A-B98F8852E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7768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5DBAE5-316A-47F5-7320-64E75526C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7607DAD-7460-97BE-0B8C-473896EF7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8416F48-E116-42F0-2B9B-2A80F66F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5FFF472-2957-A513-4C5B-8030344DF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11DE192-8B60-2C7D-688A-D3F89FF6C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23108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56EA53-937F-A1F6-4E34-288FC2565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FC07F23-7B7A-54C4-8E8C-097D19AFC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D0844C1-604D-FEB1-FB81-5621F9D31D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5BFAAFC-8052-0B94-C27D-1071A0B21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2FF75F6-FE0A-A055-2C04-4A37B3A74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C4B6D17-6FCD-E6CF-2A40-1C757385A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38488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B53CC4-3707-3120-CB07-69548CC88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1164171-4AE4-9078-C75D-A09E4E923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BD83911-793D-2184-70E3-2EAB7EEC02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A29DD86-0ACA-96F7-9966-025B8EA7E1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A9A3E31B-6A7B-F433-7DC9-590EC1D7EA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AAC6777-5CE7-9988-3209-AB142835C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027D5AE-27B1-C0DF-F676-6F08F33C9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FABCF961-23A0-9087-355E-0EBB9BD8D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2538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8918EB-FF9E-D884-FBEE-DE614F7B2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9647DA7-7386-5432-307C-B6E366100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D5951B9-13AA-585C-3D0D-1209372C8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6FAE2DBA-838C-0FC1-6280-1B54A0B87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08318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9E9B872-6BC4-4996-0B29-578B52845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B71EF60-101E-F5E3-2C8A-60E443ACD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8EB44C04-E8A0-1436-CEF0-B3B03E662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57163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ECFEE4-AB25-1080-E1B2-E94FD5DC0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E95B6B5-4611-8356-9AE6-B16348D7FC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E44AF231-822D-41D9-A565-B307A002C2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049A220-6C0B-74D0-E7F4-9BAB7AF5D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785F226-5060-BBE2-5737-0645DE02D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0D8E8FE-0D94-DFB4-B88D-2540050FD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67083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EB901-57F8-98C6-96A1-C85A0CF30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C01D5A34-0DBD-4D2D-70A5-623D82150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E2E6F72-8698-E832-FA7E-5765E8353F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4B95109-386D-678E-FACA-57635D2C8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A53947B-A404-B05E-25EE-19C194684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FEE2604-94CB-4EDC-D274-06BF9FE46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9962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99FBB-8202-8F19-5B74-BC1B91A8C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86921AB-8F97-494F-5BC0-259A5454DA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6433353-EEC6-21C5-F295-99BD58C96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721CE6-5F22-1940-A487-39691C88C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0E48896-5832-0EF8-7E1C-612A26AC4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61808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B48705AA-8F45-57BD-5F4A-5304D53746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C850D95-ED82-B1C4-5216-EF4734813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BC17395-E341-C93E-E283-A8C89338F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77744C4-7825-62DD-1255-49DEF592E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F3136AD-C8E8-72A3-5687-0E26E5C0B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35816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AB904CC-0323-A364-3489-15D189B37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9CFE943-5B9F-B06C-DF68-5A6597405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F013058-0448-203F-A29C-17C0A00261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21C02-64D6-4C8C-AD84-4B6F19280065}" type="datetimeFigureOut">
              <a:rPr lang="uk-UA" smtClean="0"/>
              <a:t>02.11.2023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073C118-0771-6178-00AB-EE300F443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6ED13A-1A67-86B0-4691-CFCD44F0D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D9C0B-141B-4964-B617-62917B5DDE7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242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_GlXIi57NAw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GlXIi57NAw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GlXIi57NAw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GlXIi57NAw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GlXIi57NAw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GlXIi57NAw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_GlXIi57NA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9ECA647C-32FE-F47E-1332-20E13B0AC318}"/>
              </a:ext>
            </a:extLst>
          </p:cNvPr>
          <p:cNvSpPr/>
          <p:nvPr/>
        </p:nvSpPr>
        <p:spPr>
          <a:xfrm rot="21137771">
            <a:off x="-4449441" y="-2546744"/>
            <a:ext cx="9529223" cy="3013348"/>
          </a:xfrm>
          <a:prstGeom prst="rect">
            <a:avLst/>
          </a:prstGeom>
          <a:solidFill>
            <a:schemeClr val="accent1">
              <a:alpha val="8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6FD7D3-718A-160B-8DED-3642DB3987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" y="1201221"/>
            <a:ext cx="12131040" cy="3065826"/>
          </a:xfrm>
        </p:spPr>
        <p:txBody>
          <a:bodyPr>
            <a:noAutofit/>
          </a:bodyPr>
          <a:lstStyle/>
          <a:p>
            <a:r>
              <a:rPr lang="uk-UA" sz="7200" b="1" i="0" u="none" strike="noStrik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TCompotes Citro"/>
              </a:rPr>
              <a:t>Навчаємо вчитися. </a:t>
            </a:r>
            <a:br>
              <a:rPr lang="uk-UA" sz="7200" b="1" i="0" u="none" strike="noStrik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TCompotes Citro"/>
              </a:rPr>
            </a:br>
            <a:r>
              <a:rPr lang="uk-UA" sz="7200" b="1" i="0" u="none" strike="noStrik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TCompotes Citro"/>
              </a:rPr>
              <a:t>Як навчити дитину вчитися самостійно, успішно та свідомо?</a:t>
            </a:r>
            <a:endParaRPr lang="uk-UA" sz="72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A3FF5AD-9DA1-D436-020A-4312706A9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9813" y="-1516348"/>
            <a:ext cx="9144000" cy="572589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Батьківські збори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733789-5720-59B4-B3E4-E10C3F139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4200" y="5531267"/>
            <a:ext cx="1543050" cy="239546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C3F7CA6-794A-A817-5654-8F6448BD5D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96552" y="5606308"/>
            <a:ext cx="1186285" cy="2288792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F2A0CE40-C4E7-1F48-821A-8CEDE43D873D}"/>
              </a:ext>
            </a:extLst>
          </p:cNvPr>
          <p:cNvSpPr/>
          <p:nvPr/>
        </p:nvSpPr>
        <p:spPr>
          <a:xfrm>
            <a:off x="10611341" y="5003837"/>
            <a:ext cx="2719848" cy="2719848"/>
          </a:xfrm>
          <a:prstGeom prst="ellipse">
            <a:avLst/>
          </a:prstGeom>
          <a:solidFill>
            <a:schemeClr val="accent6">
              <a:alpha val="8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0B81ABD1-BA67-A366-232B-508102D4B81E}"/>
              </a:ext>
            </a:extLst>
          </p:cNvPr>
          <p:cNvSpPr/>
          <p:nvPr/>
        </p:nvSpPr>
        <p:spPr>
          <a:xfrm>
            <a:off x="872207" y="6111098"/>
            <a:ext cx="1870993" cy="1815633"/>
          </a:xfrm>
          <a:prstGeom prst="ellipse">
            <a:avLst/>
          </a:prstGeom>
          <a:solidFill>
            <a:schemeClr val="accent4">
              <a:alpha val="8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07991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9ECA647C-32FE-F47E-1332-20E13B0AC318}"/>
              </a:ext>
            </a:extLst>
          </p:cNvPr>
          <p:cNvSpPr/>
          <p:nvPr/>
        </p:nvSpPr>
        <p:spPr>
          <a:xfrm rot="21137771">
            <a:off x="3857475" y="5217463"/>
            <a:ext cx="4241074" cy="1341120"/>
          </a:xfrm>
          <a:prstGeom prst="rect">
            <a:avLst/>
          </a:prstGeom>
          <a:solidFill>
            <a:schemeClr val="accent1">
              <a:alpha val="8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6FD7D3-718A-160B-8DED-3642DB3987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" y="1201221"/>
            <a:ext cx="12131040" cy="3065826"/>
          </a:xfrm>
        </p:spPr>
        <p:txBody>
          <a:bodyPr>
            <a:noAutofit/>
          </a:bodyPr>
          <a:lstStyle/>
          <a:p>
            <a:r>
              <a:rPr lang="uk-UA" sz="7200" b="1" i="0" u="none" strike="noStrik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TCompotes Citro"/>
              </a:rPr>
              <a:t>Навчаємо вчитися. </a:t>
            </a:r>
            <a:br>
              <a:rPr lang="uk-UA" sz="7200" b="1" i="0" u="none" strike="noStrik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TCompotes Citro"/>
              </a:rPr>
            </a:br>
            <a:r>
              <a:rPr lang="uk-UA" sz="7200" b="1" i="0" u="none" strike="noStrik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TCompotes Citro"/>
              </a:rPr>
              <a:t>Як навчити дитину вчитися самостійно, успішно та свідомо?</a:t>
            </a:r>
            <a:endParaRPr lang="uk-UA" sz="72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A3FF5AD-9DA1-D436-020A-4312706A9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6013" y="5656779"/>
            <a:ext cx="9144000" cy="572589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Батьківські збори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733789-5720-59B4-B3E4-E10C3F139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434" y="2978255"/>
            <a:ext cx="2555566" cy="39673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C3F7CA6-794A-A817-5654-8F6448BD5D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9282" y="2978255"/>
            <a:ext cx="2023479" cy="3904055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F2A0CE40-C4E7-1F48-821A-8CEDE43D873D}"/>
              </a:ext>
            </a:extLst>
          </p:cNvPr>
          <p:cNvSpPr/>
          <p:nvPr/>
        </p:nvSpPr>
        <p:spPr>
          <a:xfrm>
            <a:off x="7476125" y="4416605"/>
            <a:ext cx="1189703" cy="1189703"/>
          </a:xfrm>
          <a:prstGeom prst="ellipse">
            <a:avLst/>
          </a:prstGeom>
          <a:solidFill>
            <a:schemeClr val="accent6">
              <a:alpha val="8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0B81ABD1-BA67-A366-232B-508102D4B81E}"/>
              </a:ext>
            </a:extLst>
          </p:cNvPr>
          <p:cNvSpPr/>
          <p:nvPr/>
        </p:nvSpPr>
        <p:spPr>
          <a:xfrm>
            <a:off x="8339807" y="5003837"/>
            <a:ext cx="652041" cy="632748"/>
          </a:xfrm>
          <a:prstGeom prst="ellipse">
            <a:avLst/>
          </a:prstGeom>
          <a:solidFill>
            <a:schemeClr val="accent4">
              <a:alpha val="8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hlinkClick r:id="rId5"/>
            <a:extLst>
              <a:ext uri="{FF2B5EF4-FFF2-40B4-BE49-F238E27FC236}">
                <a16:creationId xmlns:a16="http://schemas.microsoft.com/office/drawing/2014/main" id="{B93DD428-E9A8-726A-6DA0-710200BB89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163" y="424373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916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CE55E9-BB6F-919D-50C8-6EFAC9335A8B}"/>
              </a:ext>
            </a:extLst>
          </p:cNvPr>
          <p:cNvSpPr txBox="1"/>
          <p:nvPr/>
        </p:nvSpPr>
        <p:spPr>
          <a:xfrm>
            <a:off x="157162" y="0"/>
            <a:ext cx="1187767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i="0" dirty="0">
                <a:solidFill>
                  <a:srgbClr val="211C50"/>
                </a:solidFill>
                <a:effectLst/>
              </a:rPr>
              <a:t>Ви відправили вашого першокласника до школи, та з добрих намірів допомагаєте йому з домашнім завданням. Перевіряєте, контролюєте, виправляєте помилки, нависаєте над дитиною, поки вона терпить і мріє, щоб все це закінчилося. Але що далі? Як довго ви готові контролювати вашу дитину, перш ніж переконаєтеся, що вона може вчитися самостійно?</a:t>
            </a:r>
            <a:endParaRPr lang="uk-UA" sz="20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B4BAD1-29BB-EE51-6153-5543DFDD40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43" t="33651" r="12143" b="9841"/>
          <a:stretch/>
        </p:blipFill>
        <p:spPr>
          <a:xfrm>
            <a:off x="879564" y="1323439"/>
            <a:ext cx="10354493" cy="5465896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C4E0C6CA-235D-87FA-4585-65CDAE2AB0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01" y="60837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3430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4FE98D-48C1-8141-F58A-28D73FEA22EA}"/>
              </a:ext>
            </a:extLst>
          </p:cNvPr>
          <p:cNvSpPr txBox="1"/>
          <p:nvPr/>
        </p:nvSpPr>
        <p:spPr>
          <a:xfrm>
            <a:off x="142874" y="0"/>
            <a:ext cx="1189672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i="0" dirty="0">
                <a:solidFill>
                  <a:srgbClr val="211C50"/>
                </a:solidFill>
                <a:effectLst/>
              </a:rPr>
              <a:t>Хочете перестати стояти над дитиною й витрачати час на перевірку (а іноді - і виконання) її завдань? Хочете, щоб дитина почала вчитися самостійно без контролю і нагадувань, щоб вона була мотивована вчитися й самостійно дізнаватися нове? Саме це - звичка вчитися, яку називають однією з головних навичок 21 століття.</a:t>
            </a:r>
            <a:endParaRPr lang="uk-UA" sz="20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91977F-909E-087C-9350-73CF8CA64C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571" t="33651" r="13357" b="9841"/>
          <a:stretch/>
        </p:blipFill>
        <p:spPr>
          <a:xfrm>
            <a:off x="1158239" y="1277719"/>
            <a:ext cx="9814561" cy="5466184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1D9B2C92-9819-F81E-ACF5-F6D35B1B5A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01" y="60837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226956"/>
      </p:ext>
    </p:extLst>
  </p:cSld>
  <p:clrMapOvr>
    <a:masterClrMapping/>
  </p:clrMapOvr>
  <p:transition spd="slow"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307564-9B91-F5BA-B555-6DB0AA09EC46}"/>
              </a:ext>
            </a:extLst>
          </p:cNvPr>
          <p:cNvSpPr txBox="1"/>
          <p:nvPr/>
        </p:nvSpPr>
        <p:spPr>
          <a:xfrm>
            <a:off x="114299" y="0"/>
            <a:ext cx="1195387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0" dirty="0" err="1">
                <a:solidFill>
                  <a:srgbClr val="211C50"/>
                </a:solidFill>
                <a:effectLst/>
              </a:rPr>
              <a:t>Світ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змінюється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стрімко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. Велика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частина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шкільних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знань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застаріла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або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застаріє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тоді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, коли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сьогоднішні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першокласники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стануть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випускниками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.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Понад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50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професій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затребуваних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сьогодні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зникнуть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в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найближчі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10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років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замість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них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з’являться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нові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.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Вчитися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доведеться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все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життя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, і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робити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це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максимально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ефективно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. Тому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навички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вчитися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та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освоювати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нове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важливі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в будь-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якому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211C50"/>
                </a:solidFill>
                <a:effectLst/>
              </a:rPr>
              <a:t>віці</a:t>
            </a:r>
            <a:r>
              <a:rPr lang="ru-RU" sz="2000" b="1" i="0" dirty="0">
                <a:solidFill>
                  <a:srgbClr val="211C50"/>
                </a:solidFill>
                <a:effectLst/>
              </a:rPr>
              <a:t>.</a:t>
            </a:r>
            <a:endParaRPr lang="uk-UA" sz="20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3F82E8-BD51-1C4B-7BAF-0CF53BD163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00" t="33016" r="13142" b="10349"/>
          <a:stretch/>
        </p:blipFill>
        <p:spPr>
          <a:xfrm>
            <a:off x="1254034" y="1323439"/>
            <a:ext cx="9683931" cy="5425921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6B2856EB-AE3A-54AA-628E-C868E121F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01" y="60837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87190"/>
      </p:ext>
    </p:extLst>
  </p:cSld>
  <p:clrMapOvr>
    <a:masterClrMapping/>
  </p:clrMapOvr>
  <p:transition spd="slow">
    <p:cover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4034E31-7E64-0E51-D441-2C7E421C1387}"/>
              </a:ext>
            </a:extLst>
          </p:cNvPr>
          <p:cNvSpPr txBox="1"/>
          <p:nvPr/>
        </p:nvSpPr>
        <p:spPr>
          <a:xfrm>
            <a:off x="104775" y="0"/>
            <a:ext cx="119253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0" dirty="0">
                <a:solidFill>
                  <a:srgbClr val="002060"/>
                </a:solidFill>
                <a:effectLst/>
              </a:rPr>
              <a:t>Батькам не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варто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заохочувати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дитину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до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навчання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подарунками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натомість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вони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мають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розвивати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культ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навчання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в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родині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та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підтримувати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авторитет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вчителів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. </a:t>
            </a:r>
            <a:endParaRPr lang="uk-UA" sz="2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477315-C0AB-A6B4-76BD-BE11F4C6E5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286" t="27048" r="24143" b="16064"/>
          <a:stretch/>
        </p:blipFill>
        <p:spPr>
          <a:xfrm>
            <a:off x="2551611" y="707886"/>
            <a:ext cx="7088778" cy="6037590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1859FA86-7A70-8F0D-FE2A-1311957078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01" y="60837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763246"/>
      </p:ext>
    </p:extLst>
  </p:cSld>
  <p:clrMapOvr>
    <a:masterClrMapping/>
  </p:clrMapOvr>
  <p:transition spd="slow">
    <p:cover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6E4257-B671-4E75-F8FE-C76CF313715A}"/>
              </a:ext>
            </a:extLst>
          </p:cNvPr>
          <p:cNvSpPr txBox="1"/>
          <p:nvPr/>
        </p:nvSpPr>
        <p:spPr>
          <a:xfrm>
            <a:off x="161925" y="84998"/>
            <a:ext cx="118491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ru-RU" sz="2000" b="1" i="0" dirty="0" err="1">
                <a:solidFill>
                  <a:srgbClr val="002060"/>
                </a:solidFill>
                <a:effectLst/>
              </a:rPr>
              <a:t>Чи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справді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інтерес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до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навчання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у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дітей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знижується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?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Якщо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говорити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про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класичну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систему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освіти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коли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вчитель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говорить, а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діти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слухають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то так,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тепер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подати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інформація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значно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складніше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тому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що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викладач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вже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не є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єдиним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джерелом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інформації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як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це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було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колись. Зараз будь-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хто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може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зайти до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інтернету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і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подивитися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цікаві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відеоуроки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заплатити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гроші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і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отримати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захоплюючі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матеріали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та й у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вільному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доступі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багато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всього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тому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вчитель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перестав бути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поважною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особистістю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. Для того,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щоб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тебе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слухали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ще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треба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постаратися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зацікавити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,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недостатньо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просто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давати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</a:rPr>
              <a:t>інформацію</a:t>
            </a:r>
            <a:r>
              <a:rPr lang="ru-RU" sz="2000" b="1" i="0" dirty="0">
                <a:solidFill>
                  <a:srgbClr val="002060"/>
                </a:solidFill>
                <a:effectLst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03FAD6-D2C9-A0F7-CF1D-75363049DD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86" t="40889" r="16142" b="8952"/>
          <a:stretch/>
        </p:blipFill>
        <p:spPr>
          <a:xfrm>
            <a:off x="1587444" y="2023990"/>
            <a:ext cx="9017111" cy="4749012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70D8C25D-2B45-AFB4-043F-A90BF9858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01" y="60837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734086"/>
      </p:ext>
    </p:extLst>
  </p:cSld>
  <p:clrMapOvr>
    <a:masterClrMapping/>
  </p:clrMapOvr>
  <p:transition spd="slow">
    <p:cover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6E4257-B671-4E75-F8FE-C76CF313715A}"/>
              </a:ext>
            </a:extLst>
          </p:cNvPr>
          <p:cNvSpPr txBox="1"/>
          <p:nvPr/>
        </p:nvSpPr>
        <p:spPr>
          <a:xfrm>
            <a:off x="83548" y="1190987"/>
            <a:ext cx="118491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uk-UA" sz="3200" b="1" i="0" dirty="0">
                <a:solidFill>
                  <a:srgbClr val="002060"/>
                </a:solidFill>
                <a:effectLst/>
              </a:rPr>
              <a:t>Вся презентація надто велика. </a:t>
            </a:r>
          </a:p>
          <a:p>
            <a:pPr algn="ctr" fontAlgn="base"/>
            <a:r>
              <a:rPr lang="uk-UA" sz="3200" b="1" i="0" dirty="0">
                <a:solidFill>
                  <a:srgbClr val="002060"/>
                </a:solidFill>
                <a:effectLst/>
              </a:rPr>
              <a:t>Ви можете переглянути </a:t>
            </a:r>
            <a:r>
              <a:rPr lang="uk-UA" sz="3200" b="1" i="0" dirty="0" err="1">
                <a:solidFill>
                  <a:srgbClr val="002060"/>
                </a:solidFill>
                <a:effectLst/>
              </a:rPr>
              <a:t>відеоверсію</a:t>
            </a:r>
            <a:r>
              <a:rPr lang="uk-UA" sz="3200" b="1" i="0" dirty="0">
                <a:solidFill>
                  <a:srgbClr val="002060"/>
                </a:solidFill>
                <a:effectLst/>
              </a:rPr>
              <a:t> і використати її на своїх батьківських зборах.</a:t>
            </a:r>
          </a:p>
        </p:txBody>
      </p:sp>
      <p:pic>
        <p:nvPicPr>
          <p:cNvPr id="6" name="Рисунок 5">
            <a:hlinkClick r:id="rId2"/>
            <a:extLst>
              <a:ext uri="{FF2B5EF4-FFF2-40B4-BE49-F238E27FC236}">
                <a16:creationId xmlns:a16="http://schemas.microsoft.com/office/drawing/2014/main" id="{70D8C25D-2B45-AFB4-043F-A90BF9858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990" y="2857420"/>
            <a:ext cx="4168895" cy="162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68317"/>
      </p:ext>
    </p:extLst>
  </p:cSld>
  <p:clrMapOvr>
    <a:masterClrMapping/>
  </p:clrMapOvr>
  <p:transition spd="slow">
    <p:cover dir="lu"/>
  </p:transition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345</Words>
  <Application>Microsoft Office PowerPoint</Application>
  <PresentationFormat>Широкий екран</PresentationFormat>
  <Paragraphs>11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TTCompotes Citro</vt:lpstr>
      <vt:lpstr>Тема Office</vt:lpstr>
      <vt:lpstr>Навчаємо вчитися.  Як навчити дитину вчитися самостійно, успішно та свідомо?</vt:lpstr>
      <vt:lpstr>Навчаємо вчитися.  Як навчити дитину вчитися самостійно, успішно та свідомо?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Навчаємо вчитися.  Як навчити дитину вчитися самостійно, успішно та свідомо?</dc:title>
  <dc:creator>User</dc:creator>
  <cp:lastModifiedBy>User</cp:lastModifiedBy>
  <cp:revision>20</cp:revision>
  <dcterms:created xsi:type="dcterms:W3CDTF">2023-10-31T18:20:37Z</dcterms:created>
  <dcterms:modified xsi:type="dcterms:W3CDTF">2023-11-02T21:27:10Z</dcterms:modified>
</cp:coreProperties>
</file>