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7" r:id="rId12"/>
    <p:sldId id="269" r:id="rId13"/>
    <p:sldId id="270" r:id="rId14"/>
    <p:sldId id="271" r:id="rId15"/>
    <p:sldId id="272" r:id="rId16"/>
    <p:sldId id="275" r:id="rId17"/>
    <p:sldId id="276" r:id="rId18"/>
    <p:sldId id="25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0" d="100"/>
          <a:sy n="70" d="100"/>
        </p:scale>
        <p:origin x="-73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007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954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368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8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281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520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460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449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291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86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85296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6941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698521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760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716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015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21BDC-1572-4C9F-AA21-FE60D2BD8EEF}" type="datetimeFigureOut">
              <a:rPr lang="en-US" smtClean="0"/>
              <a:t>12/13/2022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9995227-08DD-4AAD-8A07-BBA4AE2EAC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510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9805" y="3244334"/>
            <a:ext cx="253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</a:t>
            </a:r>
            <a:endParaRPr lang="en-US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291" y="937360"/>
            <a:ext cx="7903027" cy="4613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16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0"/>
            <a:ext cx="10668953" cy="1930400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</a:rPr>
              <a:t>Вправа</a:t>
            </a:r>
            <a:r>
              <a:rPr lang="ru-RU" b="1" dirty="0" smtClean="0">
                <a:solidFill>
                  <a:schemeClr val="tx1"/>
                </a:solidFill>
              </a:rPr>
              <a:t> «</a:t>
            </a:r>
            <a:r>
              <a:rPr lang="ru-RU" b="1" dirty="0" err="1" smtClean="0">
                <a:solidFill>
                  <a:schemeClr val="tx1"/>
                </a:solidFill>
              </a:rPr>
              <a:t>Хвилинка</a:t>
            </a:r>
            <a:r>
              <a:rPr lang="ru-RU" b="1" dirty="0" smtClean="0">
                <a:solidFill>
                  <a:schemeClr val="tx1"/>
                </a:solidFill>
              </a:rPr>
              <a:t> настрою»</a:t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О</a:t>
            </a:r>
            <a:r>
              <a:rPr lang="ru-RU" dirty="0" err="1" smtClean="0">
                <a:solidFill>
                  <a:schemeClr val="tx1"/>
                </a:solidFill>
              </a:rPr>
              <a:t>беріть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колір</a:t>
            </a:r>
            <a:r>
              <a:rPr lang="ru-RU" dirty="0" smtClean="0">
                <a:solidFill>
                  <a:schemeClr val="tx1"/>
                </a:solidFill>
              </a:rPr>
              <a:t>, </a:t>
            </a:r>
            <a:r>
              <a:rPr lang="ru-RU" dirty="0" err="1" smtClean="0">
                <a:solidFill>
                  <a:schemeClr val="tx1"/>
                </a:solidFill>
              </a:rPr>
              <a:t>що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відповідає</a:t>
            </a:r>
            <a:r>
              <a:rPr lang="ru-RU" dirty="0" smtClean="0">
                <a:solidFill>
                  <a:schemeClr val="tx1"/>
                </a:solidFill>
              </a:rPr>
              <a:t> вашим </a:t>
            </a:r>
            <a:r>
              <a:rPr lang="ru-RU" dirty="0" err="1" smtClean="0">
                <a:solidFill>
                  <a:schemeClr val="tx1"/>
                </a:solidFill>
              </a:rPr>
              <a:t>почуттям</a:t>
            </a:r>
            <a:r>
              <a:rPr lang="ru-RU" dirty="0" smtClean="0">
                <a:solidFill>
                  <a:schemeClr val="tx1"/>
                </a:solidFill>
              </a:rPr>
              <a:t> та </a:t>
            </a:r>
            <a:r>
              <a:rPr lang="ru-RU" dirty="0" err="1" smtClean="0">
                <a:solidFill>
                  <a:schemeClr val="tx1"/>
                </a:solidFill>
              </a:rPr>
              <a:t>емоціям</a:t>
            </a:r>
            <a:r>
              <a:rPr lang="ru-RU" dirty="0" smtClean="0">
                <a:solidFill>
                  <a:schemeClr val="tx1"/>
                </a:solidFill>
              </a:rPr>
              <a:t> зараз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5362" y="2137455"/>
            <a:ext cx="2390775" cy="18811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5784" y="2154124"/>
            <a:ext cx="2476500" cy="18478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2234" y="2154124"/>
            <a:ext cx="2448552" cy="18729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9411" y="4310552"/>
            <a:ext cx="2390774" cy="20821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01585" y="4259035"/>
            <a:ext cx="2476499" cy="208211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06844" y="4259034"/>
            <a:ext cx="2459921" cy="209178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31121" y="2154123"/>
            <a:ext cx="2471290" cy="184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91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283029"/>
            <a:ext cx="9664095" cy="637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044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206715" y="0"/>
            <a:ext cx="9633972" cy="214052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    </a:t>
            </a:r>
            <a:br>
              <a:rPr lang="ru-RU" b="1" dirty="0" smtClean="0"/>
            </a:br>
            <a:r>
              <a:rPr lang="ru-RU" b="1" dirty="0" smtClean="0"/>
              <a:t> </a:t>
            </a:r>
            <a:r>
              <a:rPr lang="ru-RU" sz="4400" b="1" i="1" dirty="0" smtClean="0">
                <a:solidFill>
                  <a:schemeClr val="tx1"/>
                </a:solidFill>
              </a:rPr>
              <a:t>Тема:</a:t>
            </a:r>
            <a:r>
              <a:rPr lang="ru-RU" sz="4400" b="1" i="1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ru-RU" sz="4000" b="1" dirty="0" err="1" smtClean="0">
                <a:solidFill>
                  <a:schemeClr val="tx1"/>
                </a:solidFill>
              </a:rPr>
              <a:t>Стрес</a:t>
            </a:r>
            <a:r>
              <a:rPr lang="ru-RU" sz="4000" b="1" dirty="0">
                <a:solidFill>
                  <a:schemeClr val="tx1"/>
                </a:solidFill>
              </a:rPr>
              <a:t>. </a:t>
            </a:r>
            <a:r>
              <a:rPr lang="ru-RU" sz="4000" b="1" dirty="0" err="1" smtClean="0">
                <a:solidFill>
                  <a:schemeClr val="tx1"/>
                </a:solidFill>
              </a:rPr>
              <a:t>Стресові</a:t>
            </a:r>
            <a:r>
              <a:rPr lang="ru-RU" sz="4000" b="1" dirty="0" smtClean="0">
                <a:solidFill>
                  <a:schemeClr val="tx1"/>
                </a:solidFill>
              </a:rPr>
              <a:t> </a:t>
            </a:r>
            <a:r>
              <a:rPr lang="ru-RU" sz="4000" b="1" dirty="0" err="1">
                <a:solidFill>
                  <a:schemeClr val="tx1"/>
                </a:solidFill>
              </a:rPr>
              <a:t>фактори</a:t>
            </a:r>
            <a:r>
              <a:rPr lang="ru-RU" sz="4000" b="1" dirty="0">
                <a:solidFill>
                  <a:schemeClr val="tx1"/>
                </a:solidFill>
              </a:rPr>
              <a:t> </a:t>
            </a:r>
            <a:r>
              <a:rPr lang="ru-RU" sz="4000" b="1" dirty="0" smtClean="0">
                <a:solidFill>
                  <a:schemeClr val="tx1"/>
                </a:solidFill>
              </a:rPr>
              <a:t>            та </a:t>
            </a:r>
            <a:r>
              <a:rPr lang="ru-RU" sz="4000" b="1" dirty="0" err="1">
                <a:solidFill>
                  <a:schemeClr val="tx1"/>
                </a:solidFill>
              </a:rPr>
              <a:t>їх</a:t>
            </a:r>
            <a:r>
              <a:rPr lang="ru-RU" sz="4000" b="1" dirty="0">
                <a:solidFill>
                  <a:schemeClr val="tx1"/>
                </a:solidFill>
              </a:rPr>
              <a:t> </a:t>
            </a:r>
            <a:r>
              <a:rPr lang="ru-RU" sz="4000" b="1" dirty="0" err="1">
                <a:solidFill>
                  <a:schemeClr val="tx1"/>
                </a:solidFill>
              </a:rPr>
              <a:t>вплив</a:t>
            </a:r>
            <a:r>
              <a:rPr lang="ru-RU" sz="4000" b="1" dirty="0">
                <a:solidFill>
                  <a:schemeClr val="tx1"/>
                </a:solidFill>
              </a:rPr>
              <a:t> </a:t>
            </a:r>
            <a:r>
              <a:rPr lang="ru-RU" sz="4000" b="1" dirty="0" smtClean="0">
                <a:solidFill>
                  <a:schemeClr val="tx1"/>
                </a:solidFill>
              </a:rPr>
              <a:t>на </a:t>
            </a:r>
            <a:r>
              <a:rPr lang="ru-RU" sz="4000" b="1" dirty="0" err="1" smtClean="0">
                <a:solidFill>
                  <a:schemeClr val="tx1"/>
                </a:solidFill>
              </a:rPr>
              <a:t>організм</a:t>
            </a:r>
            <a:r>
              <a:rPr lang="ru-RU" sz="4000" b="1" dirty="0" smtClean="0">
                <a:solidFill>
                  <a:schemeClr val="tx1"/>
                </a:solidFill>
              </a:rPr>
              <a:t> </a:t>
            </a:r>
            <a:r>
              <a:rPr lang="ru-RU" sz="4000" b="1" dirty="0" err="1" smtClean="0">
                <a:solidFill>
                  <a:schemeClr val="tx1"/>
                </a:solidFill>
              </a:rPr>
              <a:t>людини</a:t>
            </a:r>
            <a:r>
              <a:rPr lang="ru-RU" sz="4000" b="1" dirty="0" smtClean="0">
                <a:solidFill>
                  <a:schemeClr val="tx1"/>
                </a:solidFill>
              </a:rPr>
              <a:t>.        Шляхи </a:t>
            </a:r>
            <a:r>
              <a:rPr lang="ru-RU" sz="4000" b="1" dirty="0" err="1" smtClean="0">
                <a:solidFill>
                  <a:schemeClr val="tx1"/>
                </a:solidFill>
              </a:rPr>
              <a:t>подолання</a:t>
            </a:r>
            <a:r>
              <a:rPr lang="ru-RU" sz="4000" b="1" dirty="0" smtClean="0">
                <a:solidFill>
                  <a:schemeClr val="tx1"/>
                </a:solidFill>
              </a:rPr>
              <a:t> </a:t>
            </a:r>
            <a:r>
              <a:rPr lang="ru-RU" sz="4000" b="1" dirty="0" err="1" smtClean="0">
                <a:solidFill>
                  <a:schemeClr val="tx1"/>
                </a:solidFill>
              </a:rPr>
              <a:t>стресових</a:t>
            </a:r>
            <a:r>
              <a:rPr lang="ru-RU" sz="4000" b="1" dirty="0" smtClean="0">
                <a:solidFill>
                  <a:schemeClr val="tx1"/>
                </a:solidFill>
              </a:rPr>
              <a:t> </a:t>
            </a:r>
            <a:r>
              <a:rPr lang="ru-RU" sz="4000" b="1" dirty="0" err="1" smtClean="0">
                <a:solidFill>
                  <a:schemeClr val="tx1"/>
                </a:solidFill>
              </a:rPr>
              <a:t>ситуацій</a:t>
            </a:r>
            <a:endParaRPr lang="en-US" sz="4000" b="1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0153" y="2535382"/>
            <a:ext cx="7447095" cy="3740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66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3370" y="0"/>
            <a:ext cx="7880631" cy="979714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Мета уроку: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79714"/>
            <a:ext cx="5943600" cy="5551715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-	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</a:rPr>
              <a:t>сформувати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поняття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«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стрес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», «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стресові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чинники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», «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еустрес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», «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дистрес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»;</a:t>
            </a:r>
          </a:p>
          <a:p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-	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з’ясувати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механізм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впливу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стресу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дистресу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на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організм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та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психіку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людини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;</a:t>
            </a:r>
          </a:p>
          <a:p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-	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виявити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ознаки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, за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якими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можна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розпізнати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різні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види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стресу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; </a:t>
            </a:r>
          </a:p>
          <a:p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-	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показати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шляхи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вироблення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адаптивної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стратегії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поведінки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в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стресових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</a:rPr>
              <a:t>ситуаціях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9295" y="1741714"/>
            <a:ext cx="3016075" cy="299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22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503" y="174172"/>
            <a:ext cx="8730343" cy="4252913"/>
          </a:xfrm>
        </p:spPr>
      </p:pic>
      <p:sp>
        <p:nvSpPr>
          <p:cNvPr id="8" name="Текст 7"/>
          <p:cNvSpPr>
            <a:spLocks noGrp="1"/>
          </p:cNvSpPr>
          <p:nvPr>
            <p:ph type="body" idx="4294967295"/>
          </p:nvPr>
        </p:nvSpPr>
        <p:spPr>
          <a:xfrm>
            <a:off x="1184503" y="4994503"/>
            <a:ext cx="8621486" cy="1349375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2">
                    <a:lumMod val="50000"/>
                  </a:schemeClr>
                </a:solidFill>
              </a:rPr>
              <a:t>В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</a:rPr>
              <a:t>кінці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</a:rPr>
              <a:t> уроку </a:t>
            </a:r>
            <a:r>
              <a:rPr lang="ru-RU" sz="3200" dirty="0" err="1" smtClean="0">
                <a:solidFill>
                  <a:schemeClr val="accent2">
                    <a:lumMod val="50000"/>
                  </a:schemeClr>
                </a:solidFill>
              </a:rPr>
              <a:t>ви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2">
                    <a:lumMod val="50000"/>
                  </a:schemeClr>
                </a:solidFill>
              </a:rPr>
              <a:t>повинні</a:t>
            </a:r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</a:rPr>
              <a:t>дати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</a:rPr>
              <a:t>відповідь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</a:rPr>
              <a:t> на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</a:rPr>
              <a:t>поставлене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</a:rPr>
              <a:t>проблемне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2">
                    <a:lumMod val="50000"/>
                  </a:schemeClr>
                </a:solidFill>
              </a:rPr>
              <a:t>питання</a:t>
            </a:r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91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4629" y="300251"/>
            <a:ext cx="8596668" cy="13374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err="1">
                <a:solidFill>
                  <a:srgbClr val="BD582C">
                    <a:lumMod val="50000"/>
                  </a:srgbClr>
                </a:solidFill>
              </a:rPr>
              <a:t>Вправа</a:t>
            </a:r>
            <a:r>
              <a:rPr lang="ru-RU" sz="4400" b="1" dirty="0">
                <a:solidFill>
                  <a:srgbClr val="BD582C">
                    <a:lumMod val="50000"/>
                  </a:srgbClr>
                </a:solidFill>
              </a:rPr>
              <a:t> «</a:t>
            </a:r>
            <a:r>
              <a:rPr lang="ru-RU" sz="4400" b="1" dirty="0" err="1">
                <a:solidFill>
                  <a:srgbClr val="BD582C">
                    <a:lumMod val="50000"/>
                  </a:srgbClr>
                </a:solidFill>
              </a:rPr>
              <a:t>Фактори</a:t>
            </a:r>
            <a:r>
              <a:rPr lang="ru-RU" sz="4400" b="1" dirty="0">
                <a:solidFill>
                  <a:srgbClr val="BD582C">
                    <a:lumMod val="50000"/>
                  </a:srgbClr>
                </a:solidFill>
              </a:rPr>
              <a:t> </a:t>
            </a:r>
            <a:r>
              <a:rPr lang="ru-RU" sz="4400" b="1" dirty="0" err="1">
                <a:solidFill>
                  <a:srgbClr val="BD582C">
                    <a:lumMod val="50000"/>
                  </a:srgbClr>
                </a:solidFill>
              </a:rPr>
              <a:t>стресу</a:t>
            </a:r>
            <a:r>
              <a:rPr lang="ru-RU" sz="4400" b="1" dirty="0">
                <a:solidFill>
                  <a:srgbClr val="BD582C">
                    <a:lumMod val="50000"/>
                  </a:srgbClr>
                </a:solidFill>
              </a:rPr>
              <a:t>» </a:t>
            </a:r>
            <a:r>
              <a:rPr lang="ru-RU" sz="3200" b="1" dirty="0">
                <a:solidFill>
                  <a:srgbClr val="BD582C">
                    <a:lumMod val="50000"/>
                  </a:srgbClr>
                </a:solidFill>
              </a:rPr>
              <a:t/>
            </a:r>
            <a:br>
              <a:rPr lang="ru-RU" sz="3200" b="1" dirty="0">
                <a:solidFill>
                  <a:srgbClr val="BD582C">
                    <a:lumMod val="50000"/>
                  </a:srgbClr>
                </a:solidFill>
              </a:rPr>
            </a:br>
            <a:r>
              <a:rPr lang="ru-RU" sz="3200" b="1" dirty="0">
                <a:solidFill>
                  <a:srgbClr val="BD582C">
                    <a:lumMod val="50000"/>
                  </a:srgbClr>
                </a:solidFill>
              </a:rPr>
              <a:t>     </a:t>
            </a:r>
            <a:r>
              <a:rPr lang="ru-RU" sz="3200" dirty="0">
                <a:solidFill>
                  <a:srgbClr val="BD582C">
                    <a:lumMod val="50000"/>
                  </a:srgbClr>
                </a:solidFill>
              </a:rPr>
              <a:t>( </a:t>
            </a:r>
            <a:r>
              <a:rPr lang="ru-RU" sz="3200" dirty="0" err="1" smtClean="0">
                <a:solidFill>
                  <a:srgbClr val="BD582C">
                    <a:lumMod val="50000"/>
                  </a:srgbClr>
                </a:solidFill>
              </a:rPr>
              <a:t>мозковий</a:t>
            </a:r>
            <a:r>
              <a:rPr lang="ru-RU" sz="3200" dirty="0" smtClean="0">
                <a:solidFill>
                  <a:srgbClr val="BD582C">
                    <a:lumMod val="50000"/>
                  </a:srgbClr>
                </a:solidFill>
              </a:rPr>
              <a:t> штурм </a:t>
            </a:r>
            <a:r>
              <a:rPr lang="ru-RU" sz="3200" dirty="0">
                <a:solidFill>
                  <a:srgbClr val="BD582C">
                    <a:lumMod val="50000"/>
                  </a:srgbClr>
                </a:solidFill>
              </a:rPr>
              <a:t>)</a:t>
            </a:r>
            <a:br>
              <a:rPr lang="ru-RU" sz="3200" dirty="0">
                <a:solidFill>
                  <a:srgbClr val="BD582C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828801"/>
            <a:ext cx="10977855" cy="42125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err="1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Фактори</a:t>
            </a:r>
            <a:r>
              <a:rPr lang="ru-RU" sz="3200" dirty="0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, </a:t>
            </a:r>
            <a:r>
              <a:rPr lang="ru-RU" sz="3200" dirty="0" err="1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які</a:t>
            </a:r>
            <a:r>
              <a:rPr lang="ru-RU" sz="3200" dirty="0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 </a:t>
            </a:r>
            <a:r>
              <a:rPr lang="ru-RU" sz="3200" dirty="0" err="1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здатні</a:t>
            </a:r>
            <a:r>
              <a:rPr lang="ru-RU" sz="3200" dirty="0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 </a:t>
            </a:r>
            <a:r>
              <a:rPr lang="ru-RU" sz="3200" dirty="0" err="1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викликати</a:t>
            </a:r>
            <a:r>
              <a:rPr lang="ru-RU" sz="3200" dirty="0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 </a:t>
            </a:r>
            <a:r>
              <a:rPr lang="ru-RU" sz="3200" dirty="0" err="1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стрес</a:t>
            </a:r>
            <a:r>
              <a:rPr lang="ru-RU" sz="3200" dirty="0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 у людей </a:t>
            </a:r>
            <a:r>
              <a:rPr lang="ru-RU" sz="3200" dirty="0" smtClean="0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– </a:t>
            </a:r>
            <a:r>
              <a:rPr lang="ru-RU" sz="3200" b="1" i="1" dirty="0" err="1" smtClean="0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стресори</a:t>
            </a:r>
            <a:endParaRPr lang="ru-RU" sz="3200" b="1" i="1" dirty="0" smtClean="0">
              <a:solidFill>
                <a:srgbClr val="BD582C">
                  <a:lumMod val="50000"/>
                </a:srgbClr>
              </a:solidFill>
              <a:ea typeface="+mj-ea"/>
              <a:cs typeface="+mj-cs"/>
            </a:endParaRPr>
          </a:p>
          <a:p>
            <a:pPr marL="0" indent="0">
              <a:buNone/>
            </a:pPr>
            <a:r>
              <a:rPr lang="ru-RU" sz="3200" b="1" i="1" dirty="0" smtClean="0">
                <a:solidFill>
                  <a:srgbClr val="0070C0"/>
                </a:solidFill>
                <a:ea typeface="+mj-ea"/>
                <a:cs typeface="+mj-cs"/>
              </a:rPr>
              <a:t>НАВЧАЛЬНІ</a:t>
            </a:r>
            <a:r>
              <a:rPr lang="ru-RU" sz="3200" dirty="0" smtClean="0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 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 </a:t>
            </a:r>
            <a:r>
              <a:rPr lang="ru-RU" sz="3200" dirty="0" smtClean="0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                   </a:t>
            </a:r>
            <a:r>
              <a:rPr lang="ru-RU" sz="3200" dirty="0" smtClean="0">
                <a:solidFill>
                  <a:srgbClr val="FF66FF"/>
                </a:solidFill>
                <a:ea typeface="+mj-ea"/>
                <a:cs typeface="+mj-cs"/>
              </a:rPr>
              <a:t>РОДИННІ</a:t>
            </a:r>
            <a:endParaRPr lang="ru-RU" sz="3200" dirty="0" smtClean="0">
              <a:solidFill>
                <a:srgbClr val="BD582C">
                  <a:lumMod val="50000"/>
                </a:srgbClr>
              </a:solidFill>
              <a:ea typeface="+mj-ea"/>
              <a:cs typeface="+mj-cs"/>
            </a:endParaRPr>
          </a:p>
          <a:p>
            <a:pPr marL="0" indent="0">
              <a:buNone/>
            </a:pPr>
            <a:r>
              <a:rPr lang="ru-RU" sz="3200" dirty="0" smtClean="0">
                <a:solidFill>
                  <a:srgbClr val="FF0000"/>
                </a:solidFill>
                <a:ea typeface="+mj-ea"/>
                <a:cs typeface="+mj-cs"/>
              </a:rPr>
              <a:t>                                    СОЦІАЛЬНІ </a:t>
            </a:r>
            <a:endParaRPr lang="ru-RU" sz="3200" dirty="0" smtClean="0">
              <a:solidFill>
                <a:srgbClr val="FF66FF"/>
              </a:solidFill>
              <a:ea typeface="+mj-ea"/>
              <a:cs typeface="+mj-cs"/>
            </a:endParaRPr>
          </a:p>
          <a:p>
            <a:pPr marL="0" indent="0">
              <a:buNone/>
            </a:pPr>
            <a:r>
              <a:rPr lang="ru-RU" sz="3200" dirty="0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 </a:t>
            </a:r>
            <a:r>
              <a:rPr lang="ru-RU" sz="3200" dirty="0" smtClean="0">
                <a:solidFill>
                  <a:srgbClr val="BD582C">
                    <a:lumMod val="50000"/>
                  </a:srgbClr>
                </a:solidFill>
                <a:ea typeface="+mj-ea"/>
                <a:cs typeface="+mj-cs"/>
              </a:rPr>
              <a:t>                                                    </a:t>
            </a:r>
            <a:r>
              <a:rPr lang="ru-RU" sz="3200" dirty="0" smtClean="0">
                <a:solidFill>
                  <a:srgbClr val="225427"/>
                </a:solidFill>
                <a:ea typeface="+mj-ea"/>
                <a:cs typeface="+mj-cs"/>
              </a:rPr>
              <a:t>СТРЕСОРИ ОБМЕЖЕНЬ  </a:t>
            </a:r>
            <a:endParaRPr lang="en-US" dirty="0">
              <a:solidFill>
                <a:srgbClr val="225427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85" y="4473575"/>
            <a:ext cx="3571875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498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-1"/>
            <a:ext cx="8596668" cy="197427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6000" b="1" dirty="0" smtClean="0">
                <a:solidFill>
                  <a:schemeClr val="tx1"/>
                </a:solidFill>
              </a:rPr>
              <a:t>СТРЕСОВІ СИТУАЦІЇ</a:t>
            </a:r>
            <a:br>
              <a:rPr lang="uk-UA" sz="6000" b="1" dirty="0" smtClean="0">
                <a:solidFill>
                  <a:schemeClr val="tx1"/>
                </a:solidFill>
              </a:rPr>
            </a:br>
            <a:r>
              <a:rPr lang="uk-UA" sz="4400" b="1" dirty="0" smtClean="0">
                <a:solidFill>
                  <a:schemeClr val="tx1"/>
                </a:solidFill>
              </a:rPr>
              <a:t>Знайдіть позитивні та негативні сторони цих ситуацій </a:t>
            </a:r>
            <a:r>
              <a:rPr lang="uk-UA" sz="6000" b="1" dirty="0" smtClean="0">
                <a:solidFill>
                  <a:schemeClr val="tx1"/>
                </a:solidFill>
              </a:rPr>
              <a:t/>
            </a:r>
            <a:br>
              <a:rPr lang="uk-UA" sz="6000" b="1" dirty="0" smtClean="0">
                <a:solidFill>
                  <a:schemeClr val="tx1"/>
                </a:solidFill>
              </a:rPr>
            </a:br>
            <a:endParaRPr lang="uk-UA" sz="60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uk-UA" sz="4000" dirty="0" smtClean="0"/>
              <a:t>Повітряна тривога в школі</a:t>
            </a:r>
            <a:endParaRPr lang="uk-UA" sz="4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uk-UA" sz="4000" dirty="0" smtClean="0"/>
              <a:t>Відключення електроенергії у вечірній час</a:t>
            </a:r>
            <a:endParaRPr lang="uk-UA" sz="4000" dirty="0"/>
          </a:p>
        </p:txBody>
      </p:sp>
      <p:pic>
        <p:nvPicPr>
          <p:cNvPr id="1026" name="Picture 2" descr="C:\Users\Admin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065" y="4254476"/>
            <a:ext cx="2440887" cy="244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dmin\Desktop\svitl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953" y="4254476"/>
            <a:ext cx="3268886" cy="246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56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91069"/>
            <a:ext cx="9831442" cy="1739331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        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Вправа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 «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Мова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4800" b="1" dirty="0" err="1" smtClean="0">
                <a:solidFill>
                  <a:schemeClr val="accent3">
                    <a:lumMod val="50000"/>
                  </a:schemeClr>
                </a:solidFill>
              </a:rPr>
              <a:t>тіла</a:t>
            </a:r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  <a:t>»</a:t>
            </a:r>
            <a:br>
              <a:rPr lang="ru-RU" sz="4800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sz="2700" b="1" i="1" dirty="0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Вам </a:t>
            </a:r>
            <a:r>
              <a:rPr lang="ru-RU" sz="2700" b="1" i="1" dirty="0" err="1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може</a:t>
            </a:r>
            <a:r>
              <a:rPr lang="ru-RU" sz="2700" b="1" i="1" dirty="0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sz="2700" b="1" i="1" dirty="0" err="1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здатися</a:t>
            </a:r>
            <a:r>
              <a:rPr lang="ru-RU" sz="2700" b="1" i="1" dirty="0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, </a:t>
            </a:r>
            <a:r>
              <a:rPr lang="ru-RU" sz="2700" b="1" i="1" dirty="0" err="1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що</a:t>
            </a:r>
            <a:r>
              <a:rPr lang="ru-RU" sz="2700" b="1" i="1" dirty="0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 у вас все добре, але </a:t>
            </a:r>
            <a:r>
              <a:rPr lang="ru-RU" sz="2700" b="1" i="1" dirty="0" err="1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мова</a:t>
            </a:r>
            <a:r>
              <a:rPr lang="ru-RU" sz="2700" b="1" i="1" dirty="0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sz="2700" b="1" i="1" dirty="0" err="1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тіла</a:t>
            </a:r>
            <a:r>
              <a:rPr lang="ru-RU" sz="2700" b="1" i="1" dirty="0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 буде </a:t>
            </a:r>
            <a:r>
              <a:rPr lang="ru-RU" sz="2700" b="1" i="1" dirty="0" err="1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говорити</a:t>
            </a:r>
            <a:r>
              <a:rPr lang="ru-RU" sz="2700" b="1" i="1" dirty="0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sz="2700" b="1" i="1" dirty="0" err="1" smtClean="0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інше</a:t>
            </a:r>
            <a:r>
              <a:rPr lang="ru-RU" sz="2700" b="1" i="1" dirty="0" smtClean="0">
                <a:solidFill>
                  <a:srgbClr val="423E36"/>
                </a:solidFill>
                <a:latin typeface="Arial"/>
                <a:ea typeface="Times New Roman"/>
                <a:cs typeface="Times New Roman"/>
              </a:rPr>
              <a:t> (Гейла Паркер)</a:t>
            </a:r>
            <a:r>
              <a:rPr lang="uk-UA" sz="2700" dirty="0">
                <a:latin typeface="Calibri"/>
                <a:ea typeface="Calibri"/>
                <a:cs typeface="Times New Roman"/>
              </a:rPr>
              <a:t/>
            </a:r>
            <a:br>
              <a:rPr lang="uk-UA" sz="2700" dirty="0">
                <a:latin typeface="Calibri"/>
                <a:ea typeface="Calibri"/>
                <a:cs typeface="Times New Roman"/>
              </a:rPr>
            </a:br>
            <a:endParaRPr lang="en-US" sz="27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444" y="2299648"/>
            <a:ext cx="6705600" cy="3780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67" y="2033516"/>
            <a:ext cx="4449170" cy="4612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690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45474"/>
            <a:ext cx="8596668" cy="1138856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Якщо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людина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, не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подолає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стресову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ситуацію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, то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виникає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стресовий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стан 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12426" y="2095789"/>
            <a:ext cx="5284788" cy="30289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214" y="1362075"/>
            <a:ext cx="6519182" cy="54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80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b="1" dirty="0" err="1">
                <a:solidFill>
                  <a:schemeClr val="tx1"/>
                </a:solidFill>
              </a:rPr>
              <a:t>Японський</a:t>
            </a:r>
            <a:r>
              <a:rPr lang="ru-RU" sz="4400" b="1" dirty="0">
                <a:solidFill>
                  <a:schemeClr val="tx1"/>
                </a:solidFill>
              </a:rPr>
              <a:t> тест « </a:t>
            </a:r>
            <a:r>
              <a:rPr lang="ru-RU" sz="4400" b="1" dirty="0" err="1">
                <a:solidFill>
                  <a:schemeClr val="tx1"/>
                </a:solidFill>
              </a:rPr>
              <a:t>Який</a:t>
            </a:r>
            <a:r>
              <a:rPr lang="ru-RU" sz="4400" b="1" dirty="0">
                <a:solidFill>
                  <a:schemeClr val="tx1"/>
                </a:solidFill>
              </a:rPr>
              <a:t> у вас </a:t>
            </a:r>
            <a:r>
              <a:rPr lang="ru-RU" sz="4400" b="1" dirty="0" err="1">
                <a:solidFill>
                  <a:schemeClr val="tx1"/>
                </a:solidFill>
              </a:rPr>
              <a:t>рівень</a:t>
            </a:r>
            <a:r>
              <a:rPr lang="ru-RU" sz="4400" b="1" dirty="0">
                <a:solidFill>
                  <a:schemeClr val="tx1"/>
                </a:solidFill>
              </a:rPr>
              <a:t> </a:t>
            </a:r>
            <a:r>
              <a:rPr lang="ru-RU" sz="4400" b="1" dirty="0" err="1">
                <a:solidFill>
                  <a:schemeClr val="tx1"/>
                </a:solidFill>
              </a:rPr>
              <a:t>стресу</a:t>
            </a:r>
            <a:r>
              <a:rPr lang="ru-RU" sz="4400" b="1" dirty="0">
                <a:solidFill>
                  <a:schemeClr val="tx1"/>
                </a:solidFill>
              </a:rPr>
              <a:t>?»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708" y="1978925"/>
            <a:ext cx="8693623" cy="487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194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45660"/>
            <a:ext cx="8596668" cy="982639"/>
          </a:xfrm>
        </p:spPr>
        <p:txBody>
          <a:bodyPr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48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Результати</a:t>
            </a:r>
            <a:r>
              <a:rPr lang="ru-RU" sz="48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48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тесту</a:t>
            </a:r>
            <a:r>
              <a:rPr lang="en-US" sz="5400" b="1" dirty="0">
                <a:solidFill>
                  <a:schemeClr val="tx1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>
                <a:solidFill>
                  <a:schemeClr val="tx1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487606"/>
            <a:ext cx="10118045" cy="5090615"/>
          </a:xfrm>
        </p:spPr>
        <p:txBody>
          <a:bodyPr>
            <a:normAutofit/>
          </a:bodyPr>
          <a:lstStyle/>
          <a:p>
            <a:r>
              <a:rPr lang="ru-RU" sz="2800" dirty="0" err="1" smtClean="0"/>
              <a:t>Якщо</a:t>
            </a:r>
            <a:r>
              <a:rPr lang="ru-RU" sz="2800" dirty="0" smtClean="0"/>
              <a:t> </a:t>
            </a:r>
            <a:r>
              <a:rPr lang="ru-RU" sz="2800" dirty="0" err="1"/>
              <a:t>зображення</a:t>
            </a:r>
            <a:r>
              <a:rPr lang="ru-RU" sz="2800" dirty="0"/>
              <a:t> </a:t>
            </a:r>
            <a:r>
              <a:rPr lang="ru-RU" sz="2800" b="1" i="1" dirty="0" err="1" smtClean="0"/>
              <a:t>нерухоме</a:t>
            </a:r>
            <a:r>
              <a:rPr lang="ru-RU" sz="2800" dirty="0" smtClean="0"/>
              <a:t>, </a:t>
            </a:r>
            <a:r>
              <a:rPr lang="ru-RU" sz="2800" dirty="0"/>
              <a:t>значить, ваш </a:t>
            </a:r>
            <a:r>
              <a:rPr lang="ru-RU" sz="2800" dirty="0" err="1"/>
              <a:t>рівень</a:t>
            </a:r>
            <a:r>
              <a:rPr lang="ru-RU" sz="2800" dirty="0"/>
              <a:t> </a:t>
            </a:r>
            <a:r>
              <a:rPr lang="ru-RU" sz="2800" dirty="0" err="1"/>
              <a:t>стресу</a:t>
            </a:r>
            <a:r>
              <a:rPr lang="ru-RU" sz="2800" dirty="0"/>
              <a:t> </a:t>
            </a:r>
            <a:r>
              <a:rPr lang="ru-RU" sz="2800" dirty="0" err="1"/>
              <a:t>низький</a:t>
            </a:r>
            <a:r>
              <a:rPr lang="ru-RU" sz="2800" dirty="0"/>
              <a:t> і </a:t>
            </a:r>
            <a:r>
              <a:rPr lang="ru-RU" sz="2800" dirty="0" err="1"/>
              <a:t>турбуватися</a:t>
            </a:r>
            <a:r>
              <a:rPr lang="ru-RU" sz="2800" dirty="0"/>
              <a:t> нема про </a:t>
            </a:r>
            <a:r>
              <a:rPr lang="ru-RU" sz="2800" dirty="0" err="1"/>
              <a:t>що</a:t>
            </a:r>
            <a:r>
              <a:rPr lang="ru-RU" sz="2800" dirty="0"/>
              <a:t>.</a:t>
            </a:r>
          </a:p>
          <a:p>
            <a:r>
              <a:rPr lang="ru-RU" sz="2800" dirty="0" err="1" smtClean="0"/>
              <a:t>Якщо</a:t>
            </a:r>
            <a:r>
              <a:rPr lang="ru-RU" sz="2800" dirty="0" smtClean="0"/>
              <a:t> </a:t>
            </a:r>
            <a:r>
              <a:rPr lang="ru-RU" sz="2800" dirty="0" err="1"/>
              <a:t>зображення</a:t>
            </a:r>
            <a:r>
              <a:rPr lang="ru-RU" sz="2800" dirty="0"/>
              <a:t> </a:t>
            </a:r>
            <a:r>
              <a:rPr lang="ru-RU" sz="2800" b="1" i="1" dirty="0" err="1" smtClean="0"/>
              <a:t>рухається</a:t>
            </a:r>
            <a:r>
              <a:rPr lang="ru-RU" sz="2800" b="1" i="1" dirty="0" smtClean="0"/>
              <a:t> </a:t>
            </a:r>
            <a:r>
              <a:rPr lang="ru-RU" sz="2800" b="1" i="1" dirty="0" err="1"/>
              <a:t>повільно</a:t>
            </a:r>
            <a:r>
              <a:rPr lang="ru-RU" sz="2800" dirty="0"/>
              <a:t>, то ваш </a:t>
            </a:r>
            <a:r>
              <a:rPr lang="ru-RU" sz="2800" dirty="0" err="1"/>
              <a:t>рівень</a:t>
            </a:r>
            <a:r>
              <a:rPr lang="ru-RU" sz="2800" dirty="0"/>
              <a:t> </a:t>
            </a:r>
            <a:r>
              <a:rPr lang="ru-RU" sz="2800" dirty="0" err="1"/>
              <a:t>стресу</a:t>
            </a:r>
            <a:r>
              <a:rPr lang="ru-RU" sz="2800" dirty="0"/>
              <a:t> </a:t>
            </a:r>
            <a:r>
              <a:rPr lang="ru-RU" sz="2800" dirty="0" err="1"/>
              <a:t>знаходиться</a:t>
            </a:r>
            <a:r>
              <a:rPr lang="ru-RU" sz="2800" dirty="0"/>
              <a:t> на </a:t>
            </a:r>
            <a:r>
              <a:rPr lang="ru-RU" sz="2800" dirty="0" err="1"/>
              <a:t>середньому</a:t>
            </a:r>
            <a:r>
              <a:rPr lang="ru-RU" sz="2800" dirty="0"/>
              <a:t> </a:t>
            </a:r>
            <a:r>
              <a:rPr lang="ru-RU" sz="2800" dirty="0" err="1"/>
              <a:t>рівні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властиве</a:t>
            </a:r>
            <a:r>
              <a:rPr lang="ru-RU" sz="2800" dirty="0"/>
              <a:t> </a:t>
            </a:r>
            <a:r>
              <a:rPr lang="ru-RU" sz="2800" dirty="0" err="1"/>
              <a:t>більшості</a:t>
            </a:r>
            <a:r>
              <a:rPr lang="ru-RU" sz="2800" dirty="0"/>
              <a:t> людей. Вам </a:t>
            </a:r>
            <a:r>
              <a:rPr lang="ru-RU" sz="2800" dirty="0" err="1"/>
              <a:t>потрібно</a:t>
            </a:r>
            <a:r>
              <a:rPr lang="ru-RU" sz="2800" dirty="0"/>
              <a:t> </a:t>
            </a:r>
            <a:r>
              <a:rPr lang="ru-RU" sz="2800" dirty="0" err="1"/>
              <a:t>трохи</a:t>
            </a:r>
            <a:r>
              <a:rPr lang="ru-RU" sz="2800" dirty="0"/>
              <a:t> </a:t>
            </a:r>
            <a:r>
              <a:rPr lang="ru-RU" sz="2800" dirty="0" err="1"/>
              <a:t>відпочити</a:t>
            </a:r>
            <a:r>
              <a:rPr lang="ru-RU" sz="2800" dirty="0"/>
              <a:t> і добре </a:t>
            </a:r>
            <a:r>
              <a:rPr lang="ru-RU" sz="2800" dirty="0" err="1"/>
              <a:t>виспатися</a:t>
            </a:r>
            <a:r>
              <a:rPr lang="ru-RU" sz="2800" dirty="0"/>
              <a:t>.</a:t>
            </a:r>
          </a:p>
          <a:p>
            <a:r>
              <a:rPr lang="ru-RU" sz="2800" dirty="0" err="1" smtClean="0"/>
              <a:t>Якщо</a:t>
            </a:r>
            <a:r>
              <a:rPr lang="ru-RU" sz="2800" dirty="0" smtClean="0"/>
              <a:t> </a:t>
            </a:r>
            <a:r>
              <a:rPr lang="ru-RU" sz="2800" dirty="0" err="1"/>
              <a:t>зображення</a:t>
            </a:r>
            <a:r>
              <a:rPr lang="ru-RU" sz="2800" dirty="0"/>
              <a:t> </a:t>
            </a:r>
            <a:r>
              <a:rPr lang="ru-RU" sz="2800" b="1" i="1" dirty="0" err="1" smtClean="0"/>
              <a:t>рухається</a:t>
            </a:r>
            <a:r>
              <a:rPr lang="ru-RU" sz="2800" b="1" i="1" dirty="0" smtClean="0"/>
              <a:t> </a:t>
            </a:r>
            <a:r>
              <a:rPr lang="ru-RU" sz="2800" b="1" i="1" dirty="0" err="1"/>
              <a:t>швидко</a:t>
            </a:r>
            <a:r>
              <a:rPr lang="ru-RU" sz="2800" dirty="0"/>
              <a:t>, </a:t>
            </a:r>
            <a:r>
              <a:rPr lang="ru-RU" sz="2800" dirty="0" err="1"/>
              <a:t>це</a:t>
            </a:r>
            <a:r>
              <a:rPr lang="ru-RU" sz="2800" dirty="0"/>
              <a:t> є </a:t>
            </a:r>
            <a:r>
              <a:rPr lang="ru-RU" sz="2800" dirty="0" err="1"/>
              <a:t>тривожним</a:t>
            </a:r>
            <a:r>
              <a:rPr lang="ru-RU" sz="2800" dirty="0"/>
              <a:t> симптомом, </a:t>
            </a:r>
            <a:r>
              <a:rPr lang="ru-RU" sz="2800" dirty="0" err="1"/>
              <a:t>який</a:t>
            </a:r>
            <a:r>
              <a:rPr lang="ru-RU" sz="2800" dirty="0"/>
              <a:t> говорить про те,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ви</a:t>
            </a:r>
            <a:r>
              <a:rPr lang="ru-RU" sz="2800" dirty="0"/>
              <a:t> </a:t>
            </a:r>
            <a:r>
              <a:rPr lang="ru-RU" sz="2800" dirty="0" err="1"/>
              <a:t>постійно</a:t>
            </a:r>
            <a:r>
              <a:rPr lang="ru-RU" sz="2800" dirty="0"/>
              <a:t> </a:t>
            </a:r>
            <a:r>
              <a:rPr lang="ru-RU" sz="2800" dirty="0" err="1"/>
              <a:t>перебуваєте</a:t>
            </a:r>
            <a:r>
              <a:rPr lang="ru-RU" sz="2800" dirty="0"/>
              <a:t> в </a:t>
            </a:r>
            <a:r>
              <a:rPr lang="ru-RU" sz="2800" dirty="0" err="1"/>
              <a:t>стані</a:t>
            </a:r>
            <a:r>
              <a:rPr lang="ru-RU" sz="2800" dirty="0"/>
              <a:t> сильного </a:t>
            </a:r>
            <a:r>
              <a:rPr lang="ru-RU" sz="2800" dirty="0" err="1"/>
              <a:t>стресу</a:t>
            </a:r>
            <a:r>
              <a:rPr lang="ru-RU" sz="2800" dirty="0"/>
              <a:t>. Вам </a:t>
            </a:r>
            <a:r>
              <a:rPr lang="ru-RU" sz="2800" dirty="0" err="1"/>
              <a:t>потрібне</a:t>
            </a:r>
            <a:r>
              <a:rPr lang="ru-RU" sz="2800" dirty="0"/>
              <a:t> </a:t>
            </a:r>
            <a:r>
              <a:rPr lang="ru-RU" sz="2800" dirty="0" err="1"/>
              <a:t>значне</a:t>
            </a:r>
            <a:r>
              <a:rPr lang="ru-RU" sz="2800" dirty="0"/>
              <a:t> </a:t>
            </a:r>
            <a:r>
              <a:rPr lang="ru-RU" sz="2800" dirty="0" err="1"/>
              <a:t>зниження</a:t>
            </a:r>
            <a:r>
              <a:rPr lang="ru-RU" sz="2800" dirty="0"/>
              <a:t> </a:t>
            </a:r>
            <a:r>
              <a:rPr lang="ru-RU" sz="2800" dirty="0" err="1"/>
              <a:t>емоційного</a:t>
            </a:r>
            <a:r>
              <a:rPr lang="ru-RU" sz="2800" dirty="0"/>
              <a:t> </a:t>
            </a:r>
            <a:r>
              <a:rPr lang="ru-RU" sz="2800" dirty="0" err="1"/>
              <a:t>навантаження</a:t>
            </a:r>
            <a:r>
              <a:rPr lang="ru-RU" sz="2800" dirty="0"/>
              <a:t> та </a:t>
            </a:r>
            <a:r>
              <a:rPr lang="ru-RU" sz="2800" dirty="0" err="1"/>
              <a:t>тривалий</a:t>
            </a:r>
            <a:r>
              <a:rPr lang="ru-RU" sz="2800" dirty="0"/>
              <a:t> </a:t>
            </a:r>
            <a:r>
              <a:rPr lang="ru-RU" sz="2800" dirty="0" err="1"/>
              <a:t>спокійний</a:t>
            </a:r>
            <a:r>
              <a:rPr lang="ru-RU" sz="2800" dirty="0"/>
              <a:t> </a:t>
            </a:r>
            <a:r>
              <a:rPr lang="ru-RU" sz="2800" dirty="0" err="1"/>
              <a:t>відпочинок</a:t>
            </a:r>
            <a:r>
              <a:rPr lang="ru-RU" sz="28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905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50126"/>
            <a:ext cx="8596668" cy="1364776"/>
          </a:xfrm>
        </p:spPr>
        <p:txBody>
          <a:bodyPr>
            <a:normAutofit/>
          </a:bodyPr>
          <a:lstStyle/>
          <a:p>
            <a:pPr marL="342900" lvl="0" indent="-342900" algn="ctr">
              <a:spcBef>
                <a:spcPts val="1000"/>
              </a:spcBef>
            </a:pPr>
            <a:r>
              <a:rPr lang="uk-UA" sz="4000" b="1" dirty="0" smtClean="0">
                <a:solidFill>
                  <a:srgbClr val="000000">
                    <a:lumMod val="75000"/>
                    <a:lumOff val="25000"/>
                  </a:srgbClr>
                </a:solidFill>
                <a:ea typeface="+mn-ea"/>
                <a:cs typeface="+mn-cs"/>
              </a:rPr>
              <a:t>        Дихальні </a:t>
            </a:r>
            <a:r>
              <a:rPr lang="uk-UA" sz="4000" b="1" dirty="0">
                <a:solidFill>
                  <a:srgbClr val="000000">
                    <a:lumMod val="75000"/>
                    <a:lumOff val="25000"/>
                  </a:srgbClr>
                </a:solidFill>
                <a:ea typeface="+mn-ea"/>
                <a:cs typeface="+mn-cs"/>
              </a:rPr>
              <a:t>практики</a:t>
            </a:r>
            <a:br>
              <a:rPr lang="uk-UA" sz="4000" b="1" dirty="0">
                <a:solidFill>
                  <a:srgbClr val="000000">
                    <a:lumMod val="75000"/>
                    <a:lumOff val="25000"/>
                  </a:srgbClr>
                </a:solidFill>
                <a:ea typeface="+mn-ea"/>
                <a:cs typeface="+mn-cs"/>
              </a:rPr>
            </a:br>
            <a:endParaRPr lang="en-US" sz="40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478" y="900752"/>
            <a:ext cx="4700588" cy="5709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192" y="900752"/>
            <a:ext cx="4853154" cy="5709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692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63774"/>
            <a:ext cx="8596668" cy="1173708"/>
          </a:xfrm>
        </p:spPr>
        <p:txBody>
          <a:bodyPr>
            <a:noAutofit/>
          </a:bodyPr>
          <a:lstStyle/>
          <a:p>
            <a:pPr marL="342900" lvl="0" indent="-342900" algn="ctr">
              <a:spcBef>
                <a:spcPts val="1000"/>
              </a:spcBef>
            </a:pPr>
            <a:r>
              <a:rPr lang="uk-UA" sz="4000" b="1" dirty="0" smtClean="0">
                <a:solidFill>
                  <a:srgbClr val="000000">
                    <a:lumMod val="75000"/>
                    <a:lumOff val="25000"/>
                  </a:srgbClr>
                </a:solidFill>
                <a:ea typeface="+mn-ea"/>
                <a:cs typeface="+mn-cs"/>
              </a:rPr>
              <a:t>               Заземлення</a:t>
            </a:r>
            <a:r>
              <a:rPr lang="uk-UA" sz="4000" b="1" dirty="0">
                <a:solidFill>
                  <a:srgbClr val="000000">
                    <a:lumMod val="75000"/>
                    <a:lumOff val="25000"/>
                  </a:srgbClr>
                </a:solidFill>
                <a:ea typeface="+mn-ea"/>
                <a:cs typeface="+mn-cs"/>
              </a:rPr>
              <a:t/>
            </a:r>
            <a:br>
              <a:rPr lang="uk-UA" sz="4000" b="1" dirty="0">
                <a:solidFill>
                  <a:srgbClr val="000000">
                    <a:lumMod val="75000"/>
                    <a:lumOff val="25000"/>
                  </a:srgbClr>
                </a:solidFill>
                <a:ea typeface="+mn-ea"/>
                <a:cs typeface="+mn-cs"/>
              </a:rPr>
            </a:br>
            <a:endParaRPr lang="en-US" sz="4000" b="1" dirty="0"/>
          </a:p>
        </p:txBody>
      </p:sp>
      <p:pic>
        <p:nvPicPr>
          <p:cNvPr id="9218" name="Picture 2" descr="C:\Users\Admin\Desktop\Безымянный-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77" y="881104"/>
            <a:ext cx="5977719" cy="5976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Admin\Desktop\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499" y="887105"/>
            <a:ext cx="5629701" cy="597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08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lvl="0" indent="-342900" algn="ctr">
              <a:spcBef>
                <a:spcPts val="1000"/>
              </a:spcBef>
            </a:pPr>
            <a:r>
              <a:rPr lang="uk-UA" sz="4400" b="1" dirty="0">
                <a:solidFill>
                  <a:srgbClr val="000000">
                    <a:lumMod val="75000"/>
                    <a:lumOff val="25000"/>
                  </a:srgbClr>
                </a:solidFill>
                <a:ea typeface="+mn-ea"/>
                <a:cs typeface="+mn-cs"/>
              </a:rPr>
              <a:t>Активізація точок</a:t>
            </a:r>
            <a:br>
              <a:rPr lang="uk-UA" sz="4400" b="1" dirty="0">
                <a:solidFill>
                  <a:srgbClr val="000000">
                    <a:lumMod val="75000"/>
                    <a:lumOff val="25000"/>
                  </a:srgbClr>
                </a:solidFill>
                <a:ea typeface="+mn-ea"/>
                <a:cs typeface="+mn-cs"/>
              </a:rPr>
            </a:br>
            <a:endParaRPr lang="en-US" sz="4400" b="1" dirty="0"/>
          </a:p>
        </p:txBody>
      </p:sp>
      <p:pic>
        <p:nvPicPr>
          <p:cNvPr id="12290" name="Picture 2" descr="C:\Users\Admin\Desktop\top-photo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368" y="1661120"/>
            <a:ext cx="7369790" cy="4554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21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967920" cy="1320800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chemeClr val="tx1"/>
                </a:solidFill>
              </a:rPr>
              <a:t>       </a:t>
            </a:r>
            <a:r>
              <a:rPr lang="uk-UA" sz="4800" b="1" dirty="0" smtClean="0">
                <a:solidFill>
                  <a:schemeClr val="tx1"/>
                </a:solidFill>
              </a:rPr>
              <a:t>Техніки для зняття стресу</a:t>
            </a:r>
            <a:endParaRPr lang="en-US" sz="4800" b="1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987" y="11226019"/>
            <a:ext cx="5820068" cy="5820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Admin\Downloads\websiteplanet-q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496" y="1760560"/>
            <a:ext cx="5443478" cy="5004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30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53885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Давайте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вернемось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до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нашого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проблемного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питання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поставленого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на початку уроку і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дамо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відповідь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на </a:t>
            </a:r>
            <a:r>
              <a:rPr lang="ru-RU" sz="2800" dirty="0" err="1" smtClean="0">
                <a:solidFill>
                  <a:schemeClr val="accent2">
                    <a:lumMod val="50000"/>
                  </a:schemeClr>
                </a:solidFill>
              </a:rPr>
              <a:t>нього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«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Лікарі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вважають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що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«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стрес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–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це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приправа до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життя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» 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Чи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дійсно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</a:rPr>
              <a:t>це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 так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?»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4294967295"/>
          </p:nvPr>
        </p:nvSpPr>
        <p:spPr>
          <a:xfrm>
            <a:off x="0" y="1815882"/>
            <a:ext cx="8983663" cy="4226143"/>
          </a:xfrm>
        </p:spPr>
        <p:txBody>
          <a:bodyPr>
            <a:noAutofit/>
          </a:bodyPr>
          <a:lstStyle/>
          <a:p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Стресорною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подією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може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стати не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тільки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негативно-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емоційна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ситуація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, але й позитивна,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якщо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вона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потребує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адаптації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,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тобто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пристосування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до нового, 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незвичного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стану. Прикладом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явних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позитивних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стресових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подій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є :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підготовка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та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вступ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до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університету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( як і для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учнів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так і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їх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батьків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),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отримання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високої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посади,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довгоочікуване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заміжжя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народження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дитини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придбання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квартири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та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інш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Всі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ці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події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(як і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негативні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, так і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позитивні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)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об’єднує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одна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якість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– вони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потребують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від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людини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пристосовуватись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до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</a:rPr>
              <a:t>нових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 умов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існування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. </a:t>
            </a:r>
            <a:endParaRPr lang="ru-RU" sz="24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Сам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по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</a:rPr>
              <a:t>собі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</a:rPr>
              <a:t>стрес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</a:rPr>
              <a:t>корисний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, але коли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</a:rPr>
              <a:t>він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переходить в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дистрес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</a:rPr>
              <a:t>організм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</a:rPr>
              <a:t>людини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</a:rPr>
              <a:t>руйнується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1780" y="288929"/>
            <a:ext cx="2609314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7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53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</TotalTime>
  <Words>315</Words>
  <Application>Microsoft Office PowerPoint</Application>
  <PresentationFormat>Произвольный</PresentationFormat>
  <Paragraphs>33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Аспект</vt:lpstr>
      <vt:lpstr>Презентация PowerPoint</vt:lpstr>
      <vt:lpstr>Вправа «Хвилинка настрою» Оберіть колір, що відповідає вашим почуттям та емоціям зараз </vt:lpstr>
      <vt:lpstr>Презентация PowerPoint</vt:lpstr>
      <vt:lpstr>       Тема:  Стрес. Стресові фактори             та їх вплив на організм людини.        Шляхи подолання стресових ситуацій</vt:lpstr>
      <vt:lpstr>Мета уроку:</vt:lpstr>
      <vt:lpstr>Презентация PowerPoint</vt:lpstr>
      <vt:lpstr>Вправа «Фактори стресу»       ( мозковий штурм ) </vt:lpstr>
      <vt:lpstr>СТРЕСОВІ СИТУАЦІЇ Знайдіть позитивні та негативні сторони цих ситуацій  </vt:lpstr>
      <vt:lpstr>         Вправа « Мова тіла» Вам може здатися, що у вас все добре, але мова тіла буде говорити інше (Гейла Паркер) </vt:lpstr>
      <vt:lpstr>Якщо людина, не подолає стресову ситуацію, то виникає стресовий стан </vt:lpstr>
      <vt:lpstr>Японський тест « Який у вас рівень стресу?» </vt:lpstr>
      <vt:lpstr>Результати тесту </vt:lpstr>
      <vt:lpstr>        Дихальні практики </vt:lpstr>
      <vt:lpstr>               Заземлення </vt:lpstr>
      <vt:lpstr>Активізація точок </vt:lpstr>
      <vt:lpstr>       Техніки для зняття стресу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Вікторія Козиирська</dc:creator>
  <cp:lastModifiedBy>Admin</cp:lastModifiedBy>
  <cp:revision>4</cp:revision>
  <dcterms:created xsi:type="dcterms:W3CDTF">2022-12-09T10:03:01Z</dcterms:created>
  <dcterms:modified xsi:type="dcterms:W3CDTF">2022-12-13T11:16:57Z</dcterms:modified>
</cp:coreProperties>
</file>