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8" d="100"/>
          <a:sy n="98" d="100"/>
        </p:scale>
        <p:origin x="-336" y="-13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84164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115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334390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704852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94406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5148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46387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623301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16526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288016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67723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962E3A-BCC8-40CF-996E-7B00706F89BB}" type="datetimeFigureOut">
              <a:rPr lang="ru-RU" smtClean="0"/>
              <a:t>14.10.2022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9F7BEF-ACCF-4AB5-AA20-DA8C0CCA6A3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440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microsoft.com/office/2007/relationships/hdphoto" Target="../media/hdphoto1.wdp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e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10" Type="http://schemas.openxmlformats.org/officeDocument/2006/relationships/image" Target="../media/image13.jpeg"/><Relationship Id="rId4" Type="http://schemas.openxmlformats.org/officeDocument/2006/relationships/image" Target="../media/image7.png"/><Relationship Id="rId9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6" name="Picture 12" descr="https://kartinkin.net/uploads/posts/2020-07/thumbs/1593656744_23-p-krasivii-fon-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50297" y="-12365"/>
            <a:ext cx="4585695" cy="686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12" descr="https://kartinkin.net/uploads/posts/2020-07/thumbs/1593656744_23-p-krasivii-fon-55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0"/>
            <a:ext cx="4585695" cy="6860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4936640" y="198759"/>
            <a:ext cx="38484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1200" dirty="0" smtClean="0">
                <a:latin typeface="Book Antiqua" panose="02040602050305030304" pitchFamily="18" charset="0"/>
              </a:rPr>
              <a:t>МКПНЗ ЦЕНТР  ДИТЯЧОЇ ТВОРЧОСТІ «НАДІЯ»</a:t>
            </a:r>
            <a:endParaRPr lang="ru-RU" sz="1200" dirty="0">
              <a:latin typeface="Book Antiqua" panose="02040602050305030304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172772" y="1142781"/>
            <a:ext cx="3612274" cy="1138773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1600" b="1" dirty="0" smtClean="0">
                <a:latin typeface="Book Antiqua" panose="02040602050305030304" pitchFamily="18" charset="0"/>
              </a:rPr>
              <a:t>ТЕМАТИЧНИЙ ТИЖДЕНЬ </a:t>
            </a:r>
          </a:p>
          <a:p>
            <a:pPr algn="ctr"/>
            <a:r>
              <a:rPr lang="ru-RU" sz="1600" b="1" dirty="0" smtClean="0">
                <a:latin typeface="Book Antiqua" panose="02040602050305030304" pitchFamily="18" charset="0"/>
              </a:rPr>
              <a:t>"ПЕРЛИНИ ВОВНЯНОГО ДИВА" </a:t>
            </a:r>
          </a:p>
          <a:p>
            <a:pPr algn="ctr"/>
            <a:r>
              <a:rPr lang="ru-RU" sz="1200" dirty="0" err="1" smtClean="0">
                <a:latin typeface="Book Antiqua" panose="02040602050305030304" pitchFamily="18" charset="0"/>
              </a:rPr>
              <a:t>присвячений</a:t>
            </a:r>
            <a:r>
              <a:rPr lang="ru-RU" sz="1200" dirty="0" smtClean="0">
                <a:latin typeface="Book Antiqua" panose="02040602050305030304" pitchFamily="18" charset="0"/>
              </a:rPr>
              <a:t> </a:t>
            </a:r>
            <a:r>
              <a:rPr lang="ru-RU" sz="1200" dirty="0" err="1">
                <a:latin typeface="Book Antiqua" panose="02040602050305030304" pitchFamily="18" charset="0"/>
              </a:rPr>
              <a:t>міжнародному</a:t>
            </a:r>
            <a:r>
              <a:rPr lang="ru-RU" sz="1200" dirty="0">
                <a:latin typeface="Book Antiqua" panose="02040602050305030304" pitchFamily="18" charset="0"/>
              </a:rPr>
              <a:t> дню </a:t>
            </a:r>
            <a:r>
              <a:rPr lang="ru-RU" sz="1200" dirty="0" err="1">
                <a:latin typeface="Book Antiqua" panose="02040602050305030304" pitchFamily="18" charset="0"/>
              </a:rPr>
              <a:t>повсті</a:t>
            </a:r>
            <a:r>
              <a:rPr lang="ru-RU" sz="1200" dirty="0">
                <a:latin typeface="Book Antiqua" panose="02040602050305030304" pitchFamily="18" charset="0"/>
              </a:rPr>
              <a:t> </a:t>
            </a:r>
            <a:endParaRPr lang="ru-RU" sz="1200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200" dirty="0" smtClean="0">
                <a:latin typeface="Book Antiqua" panose="02040602050305030304" pitchFamily="18" charset="0"/>
              </a:rPr>
              <a:t>в </a:t>
            </a:r>
            <a:r>
              <a:rPr lang="ru-RU" sz="1200" dirty="0" err="1">
                <a:latin typeface="Book Antiqua" panose="02040602050305030304" pitchFamily="18" charset="0"/>
              </a:rPr>
              <a:t>творчому</a:t>
            </a:r>
            <a:r>
              <a:rPr lang="ru-RU" sz="1200" dirty="0">
                <a:latin typeface="Book Antiqua" panose="02040602050305030304" pitchFamily="18" charset="0"/>
              </a:rPr>
              <a:t> </a:t>
            </a:r>
            <a:r>
              <a:rPr lang="ru-RU" sz="1200" dirty="0" err="1">
                <a:latin typeface="Book Antiqua" panose="02040602050305030304" pitchFamily="18" charset="0"/>
              </a:rPr>
              <a:t>об’єднанні</a:t>
            </a:r>
            <a:r>
              <a:rPr lang="ru-RU" sz="1200" dirty="0">
                <a:latin typeface="Book Antiqua" panose="02040602050305030304" pitchFamily="18" charset="0"/>
              </a:rPr>
              <a:t> «</a:t>
            </a:r>
            <a:r>
              <a:rPr lang="ru-RU" sz="1200" dirty="0" err="1">
                <a:latin typeface="Book Antiqua" panose="02040602050305030304" pitchFamily="18" charset="0"/>
              </a:rPr>
              <a:t>Креативчик</a:t>
            </a:r>
            <a:r>
              <a:rPr lang="ru-RU" sz="1200" dirty="0">
                <a:latin typeface="Book Antiqua" panose="02040602050305030304" pitchFamily="18" charset="0"/>
              </a:rPr>
              <a:t>» </a:t>
            </a:r>
            <a:endParaRPr lang="ru-RU" sz="1200" dirty="0" smtClean="0">
              <a:latin typeface="Book Antiqua" panose="02040602050305030304" pitchFamily="18" charset="0"/>
            </a:endParaRPr>
          </a:p>
          <a:p>
            <a:pPr algn="ctr"/>
            <a:r>
              <a:rPr lang="ru-RU" sz="1200" dirty="0" smtClean="0">
                <a:latin typeface="Book Antiqua" panose="02040602050305030304" pitchFamily="18" charset="0"/>
              </a:rPr>
              <a:t>з </a:t>
            </a:r>
            <a:r>
              <a:rPr lang="ru-RU" sz="1200" dirty="0">
                <a:latin typeface="Book Antiqua" panose="02040602050305030304" pitchFamily="18" charset="0"/>
              </a:rPr>
              <a:t>26.09.22р. по 30.09.22р</a:t>
            </a:r>
            <a:r>
              <a:rPr lang="ru-RU" sz="1200" dirty="0" smtClean="0">
                <a:latin typeface="Book Antiqua" panose="02040602050305030304" pitchFamily="18" charset="0"/>
              </a:rPr>
              <a:t>.</a:t>
            </a:r>
            <a:endParaRPr lang="ru-RU" sz="1600" dirty="0">
              <a:latin typeface="Book Antiqua" panose="020406020503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903260" y="5288581"/>
            <a:ext cx="215264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200" dirty="0" err="1" smtClean="0">
                <a:latin typeface="Book Antiqua" panose="02040602050305030304" pitchFamily="18" charset="0"/>
              </a:rPr>
              <a:t>Керівник</a:t>
            </a:r>
            <a:r>
              <a:rPr lang="ru-RU" sz="1200" dirty="0" smtClean="0">
                <a:latin typeface="Book Antiqua" panose="02040602050305030304" pitchFamily="18" charset="0"/>
              </a:rPr>
              <a:t> </a:t>
            </a:r>
            <a:r>
              <a:rPr lang="ru-RU" sz="1200" dirty="0" err="1" smtClean="0">
                <a:latin typeface="Book Antiqua" panose="02040602050305030304" pitchFamily="18" charset="0"/>
              </a:rPr>
              <a:t>творчого</a:t>
            </a:r>
            <a:r>
              <a:rPr lang="ru-RU" sz="1200" dirty="0" smtClean="0">
                <a:latin typeface="Book Antiqua" panose="02040602050305030304" pitchFamily="18" charset="0"/>
              </a:rPr>
              <a:t> </a:t>
            </a:r>
          </a:p>
          <a:p>
            <a:r>
              <a:rPr lang="ru-RU" sz="1200" dirty="0" err="1" smtClean="0">
                <a:latin typeface="Book Antiqua" panose="02040602050305030304" pitchFamily="18" charset="0"/>
              </a:rPr>
              <a:t>об’єднання</a:t>
            </a:r>
            <a:r>
              <a:rPr lang="ru-RU" sz="1200" dirty="0" smtClean="0">
                <a:latin typeface="Book Antiqua" panose="02040602050305030304" pitchFamily="18" charset="0"/>
              </a:rPr>
              <a:t> Зирянова </a:t>
            </a:r>
            <a:r>
              <a:rPr lang="ru-RU" sz="1200" dirty="0" smtClean="0">
                <a:latin typeface="Book Antiqua" panose="02040602050305030304" pitchFamily="18" charset="0"/>
              </a:rPr>
              <a:t>Н.Г. </a:t>
            </a:r>
            <a:endParaRPr lang="ru-RU" sz="1200" dirty="0">
              <a:latin typeface="Book Antiqua" panose="02040602050305030304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652120" y="6366519"/>
            <a:ext cx="22322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>
                <a:latin typeface="Book Antiqua" panose="02040602050305030304" pitchFamily="18" charset="0"/>
              </a:rPr>
              <a:t>м</a:t>
            </a:r>
            <a:r>
              <a:rPr lang="ru-RU" sz="1200" dirty="0" smtClean="0">
                <a:latin typeface="Book Antiqua" panose="02040602050305030304" pitchFamily="18" charset="0"/>
              </a:rPr>
              <a:t>. </a:t>
            </a:r>
            <a:r>
              <a:rPr lang="ru-RU" sz="1200" dirty="0" smtClean="0">
                <a:latin typeface="Book Antiqua" panose="02040602050305030304" pitchFamily="18" charset="0"/>
              </a:rPr>
              <a:t>Першотравенськ</a:t>
            </a:r>
            <a:endParaRPr lang="ru-RU" sz="1200" dirty="0">
              <a:latin typeface="Book Antiqua" panose="0204060205030503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3568" y="5581689"/>
            <a:ext cx="3168352" cy="1200329"/>
          </a:xfrm>
          <a:prstGeom prst="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200" dirty="0" smtClean="0">
                <a:latin typeface="Book Antiqua" panose="02040602050305030304" pitchFamily="18" charset="0"/>
              </a:rPr>
              <a:t>52800, </a:t>
            </a:r>
            <a:r>
              <a:rPr lang="ru-RU" sz="1200" dirty="0" err="1" smtClean="0">
                <a:latin typeface="Book Antiqua" panose="02040602050305030304" pitchFamily="18" charset="0"/>
              </a:rPr>
              <a:t>Дніпропетровська</a:t>
            </a:r>
            <a:r>
              <a:rPr lang="ru-RU" sz="1200" dirty="0" smtClean="0">
                <a:latin typeface="Book Antiqua" panose="02040602050305030304" pitchFamily="18" charset="0"/>
              </a:rPr>
              <a:t> </a:t>
            </a:r>
            <a:r>
              <a:rPr lang="ru-RU" sz="1200" dirty="0">
                <a:latin typeface="Book Antiqua" panose="02040602050305030304" pitchFamily="18" charset="0"/>
              </a:rPr>
              <a:t>обл</a:t>
            </a:r>
            <a:r>
              <a:rPr lang="ru-RU" sz="1200" dirty="0" smtClean="0">
                <a:latin typeface="Book Antiqua" panose="02040602050305030304" pitchFamily="18" charset="0"/>
              </a:rPr>
              <a:t>.,</a:t>
            </a:r>
            <a:endParaRPr lang="ru-RU" sz="1200" dirty="0">
              <a:latin typeface="Book Antiqua" panose="02040602050305030304" pitchFamily="18" charset="0"/>
            </a:endParaRPr>
          </a:p>
          <a:p>
            <a:pPr algn="ctr"/>
            <a:r>
              <a:rPr lang="ru-RU" sz="1200" dirty="0" smtClean="0">
                <a:latin typeface="Book Antiqua" panose="02040602050305030304" pitchFamily="18" charset="0"/>
              </a:rPr>
              <a:t>м. </a:t>
            </a:r>
            <a:r>
              <a:rPr lang="ru-RU" sz="1200" dirty="0" err="1" smtClean="0">
                <a:latin typeface="Book Antiqua" panose="02040602050305030304" pitchFamily="18" charset="0"/>
              </a:rPr>
              <a:t>Першотравенськ</a:t>
            </a:r>
            <a:r>
              <a:rPr lang="ru-RU" sz="1200" dirty="0" smtClean="0">
                <a:latin typeface="Book Antiqua" panose="02040602050305030304" pitchFamily="18" charset="0"/>
              </a:rPr>
              <a:t>       </a:t>
            </a:r>
          </a:p>
          <a:p>
            <a:pPr algn="ctr"/>
            <a:r>
              <a:rPr lang="ru-RU" sz="1200" dirty="0" smtClean="0">
                <a:latin typeface="Book Antiqua" panose="02040602050305030304" pitchFamily="18" charset="0"/>
              </a:rPr>
              <a:t>вул.Кобзаря,18</a:t>
            </a:r>
            <a:endParaRPr lang="ru-RU" sz="1200" dirty="0">
              <a:latin typeface="Book Antiqua" panose="02040602050305030304" pitchFamily="18" charset="0"/>
            </a:endParaRPr>
          </a:p>
          <a:p>
            <a:pPr algn="ctr"/>
            <a:r>
              <a:rPr lang="ru-RU" sz="1200" dirty="0" smtClean="0">
                <a:latin typeface="Book Antiqua" panose="02040602050305030304" pitchFamily="18" charset="0"/>
              </a:rPr>
              <a:t>Тел. (05633) 5-24-50</a:t>
            </a:r>
            <a:endParaRPr lang="ru-RU" sz="1200" dirty="0">
              <a:latin typeface="Book Antiqua" panose="02040602050305030304" pitchFamily="18" charset="0"/>
            </a:endParaRPr>
          </a:p>
          <a:p>
            <a:pPr algn="ctr"/>
            <a:r>
              <a:rPr lang="uk-UA" sz="1200" dirty="0">
                <a:latin typeface="Book Antiqua" panose="02040602050305030304" pitchFamily="18" charset="0"/>
              </a:rPr>
              <a:t>МКПНЗ Центр  дитячої творчості «</a:t>
            </a:r>
            <a:r>
              <a:rPr lang="uk-UA" sz="1200" dirty="0" smtClean="0">
                <a:latin typeface="Book Antiqua" panose="02040602050305030304" pitchFamily="18" charset="0"/>
              </a:rPr>
              <a:t>Надія»</a:t>
            </a:r>
            <a:endParaRPr lang="ru-RU" sz="1200" dirty="0">
              <a:latin typeface="Book Antiqua" panose="02040602050305030304" pitchFamily="18" charset="0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t="22239" b="30950"/>
          <a:stretch/>
        </p:blipFill>
        <p:spPr>
          <a:xfrm>
            <a:off x="4855738" y="3008443"/>
            <a:ext cx="2049897" cy="207522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34" name="Picture 10" descr="Отображается файл &quot;IMG-4fd66a4eabba520252dacedbd7ab62ce-V.jpg&quot;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965" r="15433" b="24937"/>
          <a:stretch/>
        </p:blipFill>
        <p:spPr bwMode="auto">
          <a:xfrm>
            <a:off x="7175678" y="2577344"/>
            <a:ext cx="1734661" cy="177943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704421" y="1634082"/>
            <a:ext cx="1457069" cy="2587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90795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" descr="https://kartinkin.net/uploads/posts/2020-07/thumbs/1593808138_78-p-foni-s-ramkami-dlya-oformleniya-tekstov-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3237" y="-16623"/>
            <a:ext cx="4493237" cy="687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https://kartinkin.net/uploads/posts/2020-07/thumbs/1593808138_78-p-foni-s-ramkami-dlya-oformleniya-tekstov-8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2365"/>
            <a:ext cx="4493237" cy="68703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563582" y="430771"/>
            <a:ext cx="384840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1200" b="1" u="sng" dirty="0" smtClean="0">
                <a:latin typeface="Book Antiqua" panose="02040602050305030304" pitchFamily="18" charset="0"/>
              </a:rPr>
              <a:t>Тематичний тиждень </a:t>
            </a:r>
            <a:r>
              <a:rPr lang="ru-RU" sz="1200" b="1" u="sng" dirty="0" smtClean="0">
                <a:latin typeface="Book Antiqua" panose="02040602050305030304" pitchFamily="18" charset="0"/>
              </a:rPr>
              <a:t>"</a:t>
            </a:r>
            <a:r>
              <a:rPr lang="ru-RU" sz="1200" b="1" u="sng" dirty="0">
                <a:latin typeface="Book Antiqua" panose="02040602050305030304" pitchFamily="18" charset="0"/>
              </a:rPr>
              <a:t>Перлини </a:t>
            </a:r>
            <a:r>
              <a:rPr lang="ru-RU" sz="1200" b="1" u="sng" dirty="0" err="1">
                <a:latin typeface="Book Antiqua" panose="02040602050305030304" pitchFamily="18" charset="0"/>
              </a:rPr>
              <a:t>вовняного</a:t>
            </a:r>
            <a:r>
              <a:rPr lang="ru-RU" sz="1200" b="1" u="sng" dirty="0">
                <a:latin typeface="Book Antiqua" panose="02040602050305030304" pitchFamily="18" charset="0"/>
              </a:rPr>
              <a:t> дива" </a:t>
            </a:r>
            <a:r>
              <a:rPr lang="ru-RU" sz="1200" b="1" u="sng" dirty="0" err="1">
                <a:latin typeface="Book Antiqua" panose="02040602050305030304" pitchFamily="18" charset="0"/>
              </a:rPr>
              <a:t>присвячений</a:t>
            </a:r>
            <a:r>
              <a:rPr lang="ru-RU" sz="1200" b="1" u="sng" dirty="0">
                <a:latin typeface="Book Antiqua" panose="02040602050305030304" pitchFamily="18" charset="0"/>
              </a:rPr>
              <a:t> </a:t>
            </a:r>
            <a:r>
              <a:rPr lang="ru-RU" sz="1200" b="1" u="sng" dirty="0" err="1">
                <a:latin typeface="Book Antiqua" panose="02040602050305030304" pitchFamily="18" charset="0"/>
              </a:rPr>
              <a:t>міжнародному</a:t>
            </a:r>
            <a:r>
              <a:rPr lang="ru-RU" sz="1200" b="1" u="sng" dirty="0">
                <a:latin typeface="Book Antiqua" panose="02040602050305030304" pitchFamily="18" charset="0"/>
              </a:rPr>
              <a:t> дню </a:t>
            </a:r>
            <a:r>
              <a:rPr lang="ru-RU" sz="1200" b="1" u="sng" dirty="0" err="1" smtClean="0">
                <a:latin typeface="Book Antiqua" panose="02040602050305030304" pitchFamily="18" charset="0"/>
              </a:rPr>
              <a:t>повсті</a:t>
            </a:r>
            <a:r>
              <a:rPr lang="ru-RU" sz="1200" b="1" u="sng" dirty="0" smtClean="0">
                <a:latin typeface="Book Antiqua" panose="02040602050305030304" pitchFamily="18" charset="0"/>
              </a:rPr>
              <a:t>.</a:t>
            </a:r>
            <a:r>
              <a:rPr lang="ru-RU" sz="1200" b="1" u="sng" dirty="0">
                <a:latin typeface="Book Antiqua" panose="02040602050305030304" pitchFamily="18" charset="0"/>
              </a:rPr>
              <a:t> </a:t>
            </a:r>
          </a:p>
          <a:p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endParaRPr kumimoji="0" lang="ru-RU" altLang="ru-RU" sz="12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Book Antiqua" panose="02040602050305030304" pitchFamily="18" charset="0"/>
              <a:cs typeface="Times New Roman" panose="02020603050405020304" pitchFamily="18" charset="0"/>
            </a:endParaRPr>
          </a:p>
          <a:p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Мета: </a:t>
            </a:r>
            <a:endParaRPr lang="ru-RU" altLang="ru-RU" sz="1200" dirty="0">
              <a:latin typeface="Book Antiqua" panose="02040602050305030304" pitchFamily="18" charset="0"/>
            </a:endParaRPr>
          </a:p>
          <a:p>
            <a:pPr marL="171450" indent="-171450">
              <a:buFontTx/>
              <a:buChar char="-"/>
            </a:pP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сприяти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виявленню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та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розвитку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творчості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вихованців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пошуку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обдарованих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дітей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;</a:t>
            </a:r>
            <a:endParaRPr lang="ru-RU" altLang="ru-RU" sz="1200" dirty="0">
              <a:latin typeface="Book Antiqua" panose="02040602050305030304" pitchFamily="18" charset="0"/>
            </a:endParaRPr>
          </a:p>
          <a:p>
            <a:pPr marL="171450" indent="-171450">
              <a:buFontTx/>
              <a:buChar char="-"/>
            </a:pP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стимулювати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активну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творчу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працю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 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вихованців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у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процесі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навчання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;</a:t>
            </a:r>
            <a:endParaRPr lang="ru-RU" altLang="ru-RU" sz="1200" dirty="0">
              <a:latin typeface="Book Antiqua" panose="02040602050305030304" pitchFamily="18" charset="0"/>
            </a:endParaRPr>
          </a:p>
          <a:p>
            <a:pPr marL="171450" indent="-171450">
              <a:buFontTx/>
              <a:buChar char="-"/>
            </a:pP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підвищувати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інтерес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до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вивчення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техніки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валяння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поглиблює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знання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вихованців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;</a:t>
            </a:r>
            <a:endParaRPr lang="ru-RU" altLang="ru-RU" sz="1200" dirty="0">
              <a:latin typeface="Book Antiqua" panose="02040602050305030304" pitchFamily="18" charset="0"/>
            </a:endParaRPr>
          </a:p>
          <a:p>
            <a:pPr marL="171450" indent="-171450">
              <a:buFontTx/>
              <a:buChar char="-"/>
            </a:pP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сприяє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навчальний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,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громадсько-організаційний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, культурно-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мистецькій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діяльності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 </a:t>
            </a:r>
            <a:r>
              <a:rPr kumimoji="0" lang="ru-RU" altLang="ru-RU" sz="12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вихованців</a:t>
            </a:r>
            <a:r>
              <a:rPr kumimoji="0" lang="ru-RU" altLang="ru-RU" sz="12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Book Antiqua" panose="0204060205030503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uk-UA" sz="1200" dirty="0" smtClean="0">
                <a:solidFill>
                  <a:srgbClr val="000000"/>
                </a:solidFill>
                <a:latin typeface="Book Antiqua" panose="02040602050305030304" pitchFamily="18" charset="0"/>
                <a:cs typeface="Times New Roman" panose="02020603050405020304" pitchFamily="18" charset="0"/>
              </a:rPr>
              <a:t>В рамках цього заходу було проведено такі заходи:</a:t>
            </a:r>
            <a:endParaRPr lang="ru-RU" sz="1200" dirty="0">
              <a:latin typeface="Book Antiqua" panose="02040602050305030304" pitchFamily="18" charset="0"/>
            </a:endParaRP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1294242"/>
              </p:ext>
            </p:extLst>
          </p:nvPr>
        </p:nvGraphicFramePr>
        <p:xfrm>
          <a:off x="607124" y="3328218"/>
          <a:ext cx="3342576" cy="2712720"/>
        </p:xfrm>
        <a:graphic>
          <a:graphicData uri="http://schemas.openxmlformats.org/drawingml/2006/table">
            <a:tbl>
              <a:tblPr/>
              <a:tblGrid>
                <a:gridCol w="1812226">
                  <a:extLst>
                    <a:ext uri="{9D8B030D-6E8A-4147-A177-3AD203B41FA5}">
                      <a16:colId xmlns:a16="http://schemas.microsoft.com/office/drawing/2014/main" val="1137604638"/>
                    </a:ext>
                  </a:extLst>
                </a:gridCol>
                <a:gridCol w="1530350">
                  <a:extLst>
                    <a:ext uri="{9D8B030D-6E8A-4147-A177-3AD203B41FA5}">
                      <a16:colId xmlns:a16="http://schemas.microsoft.com/office/drawing/2014/main" val="3126558848"/>
                    </a:ext>
                  </a:extLst>
                </a:gridCol>
              </a:tblGrid>
              <a:tr h="133350"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Захід</a:t>
                      </a:r>
                      <a:endParaRPr lang="ru-RU" dirty="0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Місце проведення</a:t>
                      </a:r>
                      <a:endParaRPr lang="ru-RU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41988028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Перегляд відео ролика "Перша повсть". Знайомство з технікою валяння.</a:t>
                      </a:r>
                      <a:endParaRPr lang="ru-RU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Платформа "Гугл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клас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  <a:endParaRPr lang="ru-RU" dirty="0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82831501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Оформлення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фото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колажу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"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Народні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майстри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вовняного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мистецтва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"</a:t>
                      </a:r>
                      <a:endParaRPr lang="ru-RU" dirty="0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Платформа "Гугл клас"</a:t>
                      </a:r>
                      <a:endParaRPr lang="ru-RU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000830854"/>
                  </a:ext>
                </a:extLst>
              </a:tr>
              <a:tr h="238125"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Майстер- клас "Валяні мініатюри"</a:t>
                      </a:r>
                      <a:endParaRPr lang="ru-RU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ЦДТ "Надія"</a:t>
                      </a:r>
                      <a:endParaRPr lang="ru-RU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609110018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Челендж "Подаруємо усмішку кожному"</a:t>
                      </a:r>
                      <a:endParaRPr lang="ru-RU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Платформа "Гугл клас"</a:t>
                      </a:r>
                      <a:endParaRPr lang="ru-RU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3078250"/>
                  </a:ext>
                </a:extLst>
              </a:tr>
              <a:tr h="133350"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Дистанційний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конкурс "Я-сам!"</a:t>
                      </a:r>
                      <a:endParaRPr lang="ru-RU" dirty="0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rtl="0" font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Платформа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Facebook </a:t>
                      </a:r>
                      <a:endParaRPr lang="en-US" dirty="0">
                        <a:effectLst/>
                      </a:endParaRPr>
                    </a:p>
                  </a:txBody>
                  <a:tcPr marL="19050" marR="19050" marT="12700" marB="1270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44133974"/>
                  </a:ext>
                </a:extLst>
              </a:tr>
            </a:tbl>
          </a:graphicData>
        </a:graphic>
      </p:graphicFrame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3"/>
          <a:srcRect l="28136" t="30308" r="26574" b="13145"/>
          <a:stretch/>
        </p:blipFill>
        <p:spPr>
          <a:xfrm>
            <a:off x="5268084" y="298559"/>
            <a:ext cx="1721046" cy="1138371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35833" t="20388" r="35944" b="12549"/>
          <a:stretch/>
        </p:blipFill>
        <p:spPr>
          <a:xfrm>
            <a:off x="7143266" y="430771"/>
            <a:ext cx="1531859" cy="2046515"/>
          </a:xfrm>
          <a:prstGeom prst="rect">
            <a:avLst/>
          </a:prstGeom>
        </p:spPr>
      </p:pic>
      <p:pic>
        <p:nvPicPr>
          <p:cNvPr id="2053" name="Picture 5" descr="Отображается файл &quot;20220928_152505.jpg&quot;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672" b="8734"/>
          <a:stretch/>
        </p:blipFill>
        <p:spPr bwMode="auto">
          <a:xfrm>
            <a:off x="4955525" y="1580691"/>
            <a:ext cx="2071920" cy="1121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Отображается файл &quot;IMG-efb9a632e8b6fe6aab040bf1dc1f5ff9-V.jpg&quot;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45" r="11667" b="20267"/>
          <a:stretch/>
        </p:blipFill>
        <p:spPr bwMode="auto">
          <a:xfrm>
            <a:off x="7403047" y="4811930"/>
            <a:ext cx="1150129" cy="1611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Отображается файл &quot;IMG-06a1f3e408943379c09a8de0369caaf2-V.jpg&quot;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715" b="28992"/>
          <a:stretch/>
        </p:blipFill>
        <p:spPr bwMode="auto">
          <a:xfrm>
            <a:off x="4814340" y="2784693"/>
            <a:ext cx="1094041" cy="1550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1" name="Picture 13" descr="Отображается файл &quot;IMG-ae839c697e44e1bf0a3900168b473f50-V.jpg&quot;"/>
          <p:cNvPicPr>
            <a:picLocks noChangeAspect="1" noChangeArrowheads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6062" b="16512"/>
          <a:stretch/>
        </p:blipFill>
        <p:spPr bwMode="auto">
          <a:xfrm>
            <a:off x="6237557" y="4453844"/>
            <a:ext cx="1033687" cy="1370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128607" y="2777211"/>
            <a:ext cx="2419969" cy="1557653"/>
          </a:xfrm>
          <a:prstGeom prst="rect">
            <a:avLst/>
          </a:prstGeom>
        </p:spPr>
      </p:pic>
      <p:pic>
        <p:nvPicPr>
          <p:cNvPr id="2059" name="Picture 11" descr="Отображается файл &quot;IMG-de41acd5338e50d2eef03c4676fbcde6-V.jpg&quot;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389" y="4811930"/>
            <a:ext cx="1299365" cy="15647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61268685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123</Words>
  <Application>Microsoft Office PowerPoint</Application>
  <PresentationFormat>Широкоэкранный</PresentationFormat>
  <Paragraphs>35</Paragraphs>
  <Slides>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8" baseType="lpstr">
      <vt:lpstr>Arial</vt:lpstr>
      <vt:lpstr>Book Antiqua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HP</dc:creator>
  <cp:lastModifiedBy>HP</cp:lastModifiedBy>
  <cp:revision>8</cp:revision>
  <dcterms:created xsi:type="dcterms:W3CDTF">2022-10-14T14:56:04Z</dcterms:created>
  <dcterms:modified xsi:type="dcterms:W3CDTF">2022-10-14T16:13:38Z</dcterms:modified>
</cp:coreProperties>
</file>