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1f7b976d40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1f7b976d40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1f7b976d40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1f7b976d40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f7b976d40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f7b976d40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f7b976d40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f7b976d40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1f7b976d402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1f7b976d402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f7b976d40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f7b976d40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1f7b976d402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1f7b976d402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85725" y="704425"/>
            <a:ext cx="8520600" cy="61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400">
                <a:latin typeface="Georgia"/>
                <a:ea typeface="Georgia"/>
                <a:cs typeface="Georgia"/>
                <a:sym typeface="Georgia"/>
              </a:rPr>
              <a:t>Психологічна студія</a:t>
            </a:r>
            <a:endParaRPr b="1" sz="2400"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05700" y="1820825"/>
            <a:ext cx="7110600" cy="163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10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Бути в ресурсі </a:t>
            </a:r>
            <a:endParaRPr b="1" sz="4100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10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- значить жити</a:t>
            </a:r>
            <a:endParaRPr b="1" sz="4100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518325"/>
            <a:ext cx="8520600" cy="91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latin typeface="Georgia"/>
                <a:ea typeface="Georgia"/>
                <a:cs typeface="Georgia"/>
                <a:sym typeface="Georgia"/>
              </a:rPr>
              <a:t>Техніка “Балакучий м’ячик” </a:t>
            </a:r>
            <a:endParaRPr b="1"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231950" y="1949925"/>
            <a:ext cx="8520600" cy="171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b="1" lang="uk" sz="360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Що таке психологічний ресурс і навіщо він потрібен?</a:t>
            </a:r>
            <a:endParaRPr b="1" sz="3600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311700" y="208850"/>
            <a:ext cx="8520600" cy="468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45720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400">
                <a:solidFill>
                  <a:srgbClr val="1F1F1F"/>
                </a:solidFill>
                <a:highlight>
                  <a:srgbClr val="FFE599"/>
                </a:highlight>
                <a:latin typeface="Georgia"/>
                <a:ea typeface="Georgia"/>
                <a:cs typeface="Georgia"/>
                <a:sym typeface="Georgia"/>
              </a:rPr>
              <a:t>Психологічний ресурс</a:t>
            </a:r>
            <a:r>
              <a:rPr lang="uk" sz="2400">
                <a:solidFill>
                  <a:srgbClr val="1F1F1F"/>
                </a:solidFill>
                <a:highlight>
                  <a:srgbClr val="FFE599"/>
                </a:highlight>
                <a:latin typeface="Georgia"/>
                <a:ea typeface="Georgia"/>
                <a:cs typeface="Georgia"/>
                <a:sym typeface="Georgia"/>
              </a:rPr>
              <a:t> - це сукупність внутрішніх сил та можливостей людини, які допомагають їй долати труднощі, адаптуватися до змін, досягати цілей та зберігати психічне та емоційне благополуччя.</a:t>
            </a:r>
            <a:endParaRPr sz="2400">
              <a:solidFill>
                <a:srgbClr val="1F1F1F"/>
              </a:solidFill>
              <a:highlight>
                <a:srgbClr val="FFE599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45720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1F1F1F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1200"/>
              </a:spcBef>
              <a:spcAft>
                <a:spcPts val="0"/>
              </a:spcAft>
              <a:buClr>
                <a:srgbClr val="1F1F1F"/>
              </a:buClr>
              <a:buSzPts val="1900"/>
              <a:buChar char="●"/>
            </a:pPr>
            <a:r>
              <a:rPr b="1" lang="uk" sz="1900">
                <a:solidFill>
                  <a:srgbClr val="1F1F1F"/>
                </a:solidFill>
                <a:highlight>
                  <a:srgbClr val="FFF2CC"/>
                </a:highlight>
                <a:latin typeface="Georgia"/>
                <a:ea typeface="Georgia"/>
                <a:cs typeface="Georgia"/>
                <a:sym typeface="Georgia"/>
              </a:rPr>
              <a:t>Допомагають нам впоратися зі стресом та складними ситуаціями.</a:t>
            </a:r>
            <a:endParaRPr b="1" sz="1900">
              <a:solidFill>
                <a:srgbClr val="1F1F1F"/>
              </a:solidFill>
              <a:highlight>
                <a:srgbClr val="FFF2CC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900"/>
              <a:buChar char="●"/>
            </a:pPr>
            <a:r>
              <a:rPr b="1" lang="uk" sz="1900">
                <a:solidFill>
                  <a:srgbClr val="1F1F1F"/>
                </a:solidFill>
                <a:highlight>
                  <a:srgbClr val="FFF2CC"/>
                </a:highlight>
                <a:latin typeface="Georgia"/>
                <a:ea typeface="Georgia"/>
                <a:cs typeface="Georgia"/>
                <a:sym typeface="Georgia"/>
              </a:rPr>
              <a:t>Підвищують нашу стійкість до труднощів та невдач.</a:t>
            </a:r>
            <a:endParaRPr b="1" sz="1900">
              <a:solidFill>
                <a:srgbClr val="1F1F1F"/>
              </a:solidFill>
              <a:highlight>
                <a:srgbClr val="FFF2CC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900"/>
              <a:buChar char="●"/>
            </a:pPr>
            <a:r>
              <a:rPr b="1" lang="uk" sz="1900">
                <a:solidFill>
                  <a:srgbClr val="1F1F1F"/>
                </a:solidFill>
                <a:highlight>
                  <a:srgbClr val="FFF2CC"/>
                </a:highlight>
                <a:latin typeface="Georgia"/>
                <a:ea typeface="Georgia"/>
                <a:cs typeface="Georgia"/>
                <a:sym typeface="Georgia"/>
              </a:rPr>
              <a:t>Сприяють нашому особистому зростанню та розвитку.</a:t>
            </a:r>
            <a:endParaRPr b="1" sz="1900">
              <a:solidFill>
                <a:srgbClr val="1F1F1F"/>
              </a:solidFill>
              <a:highlight>
                <a:srgbClr val="FFF2CC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900"/>
              <a:buChar char="●"/>
            </a:pPr>
            <a:r>
              <a:rPr b="1" lang="uk" sz="1900">
                <a:solidFill>
                  <a:srgbClr val="1F1F1F"/>
                </a:solidFill>
                <a:highlight>
                  <a:srgbClr val="FFF2CC"/>
                </a:highlight>
                <a:latin typeface="Georgia"/>
                <a:ea typeface="Georgia"/>
                <a:cs typeface="Georgia"/>
                <a:sym typeface="Georgia"/>
              </a:rPr>
              <a:t>Допомагають нам досягати наших цілей.</a:t>
            </a:r>
            <a:endParaRPr b="1" sz="1900">
              <a:solidFill>
                <a:srgbClr val="1F1F1F"/>
              </a:solidFill>
              <a:highlight>
                <a:srgbClr val="FFF2CC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-349250" lvl="0" marL="457200" rtl="0" algn="l"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ts val="1900"/>
              <a:buChar char="●"/>
            </a:pPr>
            <a:r>
              <a:rPr b="1" lang="uk" sz="1900">
                <a:solidFill>
                  <a:srgbClr val="1F1F1F"/>
                </a:solidFill>
                <a:highlight>
                  <a:srgbClr val="FFF2CC"/>
                </a:highlight>
                <a:latin typeface="Georgia"/>
                <a:ea typeface="Georgia"/>
                <a:cs typeface="Georgia"/>
                <a:sym typeface="Georgia"/>
              </a:rPr>
              <a:t>Покращують наше психічне та емоційне благополуччя.</a:t>
            </a:r>
            <a:endParaRPr b="1" sz="1900">
              <a:solidFill>
                <a:srgbClr val="1F1F1F"/>
              </a:solidFill>
              <a:highlight>
                <a:srgbClr val="FFF2CC"/>
              </a:highlight>
              <a:latin typeface="Georgia"/>
              <a:ea typeface="Georgia"/>
              <a:cs typeface="Georgia"/>
              <a:sym typeface="Georgia"/>
            </a:endParaRPr>
          </a:p>
          <a:p>
            <a:pPr indent="457200" lvl="0" marL="0" rtl="0" algn="just">
              <a:spcBef>
                <a:spcPts val="300"/>
              </a:spcBef>
              <a:spcAft>
                <a:spcPts val="1200"/>
              </a:spcAft>
              <a:buNone/>
            </a:pPr>
            <a:r>
              <a:t/>
            </a:r>
            <a:endParaRPr sz="2400">
              <a:solidFill>
                <a:srgbClr val="1F1F1F"/>
              </a:solidFill>
              <a:highlight>
                <a:srgbClr val="FFFFFF"/>
              </a:highlight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 txBox="1"/>
          <p:nvPr>
            <p:ph type="title"/>
          </p:nvPr>
        </p:nvSpPr>
        <p:spPr>
          <a:xfrm>
            <a:off x="311700" y="332275"/>
            <a:ext cx="8520600" cy="9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800">
                <a:latin typeface="Georgia"/>
                <a:ea typeface="Georgia"/>
                <a:cs typeface="Georgia"/>
                <a:sym typeface="Georgia"/>
              </a:rPr>
              <a:t>Будьте в ресурсі!</a:t>
            </a:r>
            <a:endParaRPr b="1" sz="48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800">
                <a:latin typeface="Georgia"/>
                <a:ea typeface="Georgia"/>
                <a:cs typeface="Georgia"/>
                <a:sym typeface="Georgia"/>
              </a:rPr>
              <a:t>Живіть повноцінно!</a:t>
            </a:r>
            <a:endParaRPr b="1" sz="4800"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