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7" r:id="rId5"/>
    <p:sldId id="268" r:id="rId6"/>
    <p:sldId id="269" r:id="rId7"/>
    <p:sldId id="270" r:id="rId8"/>
    <p:sldId id="273" r:id="rId9"/>
    <p:sldId id="271" r:id="rId10"/>
    <p:sldId id="272" r:id="rId11"/>
    <p:sldId id="274" r:id="rId12"/>
    <p:sldId id="265" r:id="rId13"/>
  </p:sldIdLst>
  <p:sldSz cx="18288000" cy="10287000"/>
  <p:notesSz cx="6858000" cy="9144000"/>
  <p:embeddedFontLst>
    <p:embeddedFont>
      <p:font typeface="Dynapuff Condensed" panose="020B0604020202020204" charset="0"/>
      <p:regular r:id="rId14"/>
    </p:embeddedFont>
    <p:embeddedFont>
      <p:font typeface="Monotype Corsiva" panose="03010101010201010101" pitchFamily="66" charset="0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37" d="100"/>
          <a:sy n="37" d="100"/>
        </p:scale>
        <p:origin x="48" y="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11/7/2025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4.jpg"/><Relationship Id="rId5" Type="http://schemas.openxmlformats.org/officeDocument/2006/relationships/image" Target="../media/image2.svg"/><Relationship Id="rId10" Type="http://schemas.openxmlformats.org/officeDocument/2006/relationships/image" Target="../media/image13.jpg"/><Relationship Id="rId4" Type="http://schemas.openxmlformats.org/officeDocument/2006/relationships/image" Target="../media/image1.pn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7.jpg"/><Relationship Id="rId5" Type="http://schemas.openxmlformats.org/officeDocument/2006/relationships/image" Target="../media/image2.svg"/><Relationship Id="rId10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0.jpg"/><Relationship Id="rId5" Type="http://schemas.openxmlformats.org/officeDocument/2006/relationships/image" Target="../media/image2.svg"/><Relationship Id="rId10" Type="http://schemas.openxmlformats.org/officeDocument/2006/relationships/image" Target="../media/image19.jpg"/><Relationship Id="rId4" Type="http://schemas.openxmlformats.org/officeDocument/2006/relationships/image" Target="../media/image1.png"/><Relationship Id="rId9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2.jpg"/><Relationship Id="rId5" Type="http://schemas.openxmlformats.org/officeDocument/2006/relationships/image" Target="../media/image2.svg"/><Relationship Id="rId10" Type="http://schemas.openxmlformats.org/officeDocument/2006/relationships/image" Target="../media/image21.jpg"/><Relationship Id="rId4" Type="http://schemas.openxmlformats.org/officeDocument/2006/relationships/image" Target="../media/image1.pn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12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5.jpg"/><Relationship Id="rId5" Type="http://schemas.openxmlformats.org/officeDocument/2006/relationships/image" Target="../media/image2.svg"/><Relationship Id="rId10" Type="http://schemas.openxmlformats.org/officeDocument/2006/relationships/image" Target="../media/image24.jpg"/><Relationship Id="rId4" Type="http://schemas.openxmlformats.org/officeDocument/2006/relationships/image" Target="../media/image1.png"/><Relationship Id="rId9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39087" y="6677503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0206" y="2305666"/>
            <a:ext cx="11227589" cy="2541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010"/>
              </a:lnSpc>
              <a:spcBef>
                <a:spcPct val="0"/>
              </a:spcBef>
            </a:pPr>
            <a:r>
              <a:rPr lang="en-US" sz="16675" spc="500" dirty="0">
                <a:solidFill>
                  <a:srgbClr val="000000"/>
                </a:solidFill>
                <a:latin typeface="Dynapuff Condensed"/>
                <a:ea typeface="Dynapuff Condensed"/>
                <a:cs typeface="Dynapuff Condensed"/>
                <a:sym typeface="Dynapuff Condensed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2755108"/>
            <a:ext cx="16002000" cy="3903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uk-UA" sz="7200" b="1" i="1" dirty="0">
                <a:effectLst/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Використання інноваційних виробничих технологій в процесі теоретичної та практичної підготовки майбутніх столярів.</a:t>
            </a:r>
            <a:endParaRPr lang="uk-UA" sz="7200" dirty="0">
              <a:effectLst/>
              <a:latin typeface="Monotype Corsiva" panose="03010101010201010101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337292" y="-8763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407223" y="-3026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26735" y="6747939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8" y="0"/>
                </a:lnTo>
                <a:lnTo>
                  <a:pt x="61031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29574" y="7937469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88210" y="738769"/>
            <a:ext cx="14111580" cy="8809462"/>
          </a:xfrm>
          <a:custGeom>
            <a:avLst/>
            <a:gdLst/>
            <a:ahLst/>
            <a:cxnLst/>
            <a:rect l="l" t="t" r="r" b="b"/>
            <a:pathLst>
              <a:path w="14111580" h="8809462">
                <a:moveTo>
                  <a:pt x="0" y="0"/>
                </a:moveTo>
                <a:lnTo>
                  <a:pt x="14111580" y="0"/>
                </a:lnTo>
                <a:lnTo>
                  <a:pt x="14111580" y="8809462"/>
                </a:lnTo>
                <a:lnTo>
                  <a:pt x="0" y="880946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/>
          <p:cNvSpPr txBox="1"/>
          <p:nvPr/>
        </p:nvSpPr>
        <p:spPr>
          <a:xfrm>
            <a:off x="228600" y="1619224"/>
            <a:ext cx="17555129" cy="5797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uk-UA" sz="5400" b="1" i="1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І</a:t>
            </a:r>
            <a:r>
              <a:rPr lang="uk-UA" sz="5400" b="1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нноваційні педагогічні технології </a:t>
            </a:r>
            <a:r>
              <a:rPr lang="uk-UA" sz="54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 це сукупність форм, методів, прийомів та засобів навчання, які забезпечують ефективне досягнення результатів педагогічної діяльності. Форми, методи та прийоми взаємопов’язані із засобами, і навпаки засоби навчання не можуть працювати самостійно без форм, методів і прийомів навчання.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/>
          <p:nvPr/>
        </p:nvSpPr>
        <p:spPr>
          <a:xfrm flipH="1">
            <a:off x="-3174" y="-16223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Прямокутник 4"/>
          <p:cNvSpPr/>
          <p:nvPr/>
        </p:nvSpPr>
        <p:spPr>
          <a:xfrm>
            <a:off x="3429000" y="1570028"/>
            <a:ext cx="15163800" cy="695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46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0" cap="none" spc="0" normalizeH="0" baseline="0" noProof="0" dirty="0">
                <a:ln>
                  <a:noFill/>
                </a:ln>
                <a:solidFill>
                  <a:srgbClr val="3B4540"/>
                </a:solidFill>
                <a:effectLst/>
                <a:uLnTx/>
                <a:uFillTx/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Переваги </a:t>
            </a:r>
            <a:r>
              <a:rPr kumimoji="0" lang="uk-UA" sz="8000" b="1" i="0" u="none" strike="noStrike" kern="0" cap="none" spc="0" normalizeH="0" baseline="0" noProof="0" dirty="0">
                <a:ln>
                  <a:noFill/>
                </a:ln>
                <a:solidFill>
                  <a:srgbClr val="3B4540"/>
                </a:solidFill>
                <a:effectLst/>
                <a:uLnTx/>
                <a:uFillTx/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  </a:t>
            </a:r>
            <a:r>
              <a:rPr lang="uk-UA" sz="8000" b="1" kern="0" dirty="0">
                <a:solidFill>
                  <a:srgbClr val="3B4540"/>
                </a:solidFill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і</a:t>
            </a:r>
            <a:r>
              <a:rPr kumimoji="0" lang="en-US" sz="8000" b="1" i="0" u="none" strike="noStrike" kern="0" cap="none" spc="0" normalizeH="0" baseline="0" noProof="0" dirty="0">
                <a:ln>
                  <a:noFill/>
                </a:ln>
                <a:solidFill>
                  <a:srgbClr val="3B4540"/>
                </a:solidFill>
                <a:effectLst/>
                <a:uLnTx/>
                <a:uFillTx/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нноваційних </a:t>
            </a:r>
            <a:r>
              <a:rPr kumimoji="0" lang="uk-UA" sz="8000" b="1" i="0" u="none" strike="noStrike" kern="0" cap="none" spc="0" normalizeH="0" baseline="0" noProof="0" dirty="0">
                <a:ln>
                  <a:noFill/>
                </a:ln>
                <a:solidFill>
                  <a:srgbClr val="3B4540"/>
                </a:solidFill>
                <a:effectLst/>
                <a:uLnTx/>
                <a:uFillTx/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uk-UA" sz="8000" b="1" kern="0" noProof="0" dirty="0">
                <a:solidFill>
                  <a:srgbClr val="3B4540"/>
                </a:solidFill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т</a:t>
            </a:r>
            <a:r>
              <a:rPr kumimoji="0" lang="en-US" sz="8000" b="1" i="0" u="none" strike="noStrike" kern="0" cap="none" spc="0" normalizeH="0" baseline="0" noProof="0" dirty="0">
                <a:ln>
                  <a:noFill/>
                </a:ln>
                <a:solidFill>
                  <a:srgbClr val="3B4540"/>
                </a:solidFill>
                <a:effectLst/>
                <a:uLnTx/>
                <a:uFillTx/>
                <a:latin typeface="Monotype Corsiva" panose="03010101010201010101" pitchFamily="66" charset="0"/>
                <a:ea typeface="Fraunces Extra Bold" pitchFamily="34" charset="-122"/>
                <a:cs typeface="Fraunces Extra Bold" pitchFamily="34" charset="-120"/>
              </a:rPr>
              <a:t>ехнологій</a:t>
            </a:r>
            <a:endParaRPr kumimoji="0" lang="en-US" sz="8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otype Corsiva" panose="03010101010201010101" pitchFamily="66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1513419" y="2759729"/>
            <a:ext cx="4984057" cy="387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Збільшення </a:t>
            </a:r>
            <a:r>
              <a:rPr lang="uk-UA" sz="3200" b="1" kern="0" dirty="0">
                <a:solidFill>
                  <a:srgbClr val="405449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е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фективності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1513419" y="3188531"/>
            <a:ext cx="504446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Інноваційні технології допомагають підвищити ефективність навчання, скорочуючи час на виконання завдань та підвищуючи якість результатів.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7556978" y="2759729"/>
            <a:ext cx="4624984" cy="6822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Покращення </a:t>
            </a:r>
            <a:r>
              <a:rPr lang="uk-UA" sz="3200" b="1" kern="0" dirty="0">
                <a:solidFill>
                  <a:srgbClr val="405449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з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алучення</a:t>
            </a:r>
            <a:endParaRPr kumimoji="0" lang="uk-UA" sz="3200" b="1" i="0" u="none" strike="noStrike" kern="0" cap="none" spc="0" normalizeH="0" baseline="0" noProof="0" dirty="0">
              <a:ln>
                <a:noFill/>
              </a:ln>
              <a:solidFill>
                <a:srgbClr val="405449"/>
              </a:solidFill>
              <a:effectLst/>
              <a:uLnTx/>
              <a:uFillTx/>
              <a:latin typeface="Times New Roman" panose="02020603050405020304" pitchFamily="18" charset="0"/>
              <a:ea typeface="Fraunces Extra Bold" pitchFamily="34" charset="-122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Прямокутник 11"/>
          <p:cNvSpPr/>
          <p:nvPr/>
        </p:nvSpPr>
        <p:spPr>
          <a:xfrm>
            <a:off x="7522622" y="3188531"/>
            <a:ext cx="49212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Сучасні технології роблять навчання більш захопливим та інтерактивним, що підвищує мотивацію та залучення студентів.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12874825" y="2759729"/>
            <a:ext cx="4362092" cy="387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Розвиток </a:t>
            </a:r>
            <a:r>
              <a:rPr lang="uk-UA" sz="3200" b="1" kern="0" dirty="0">
                <a:solidFill>
                  <a:srgbClr val="405449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к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омпетенцій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12874825" y="3207920"/>
            <a:ext cx="44561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Інноваційні технології дозволяють розвивати цінні навички 21 століття, такі як критичне мислення, креативність та розв'язання проблем.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5"/>
          <p:cNvSpPr/>
          <p:nvPr/>
        </p:nvSpPr>
        <p:spPr>
          <a:xfrm>
            <a:off x="6557881" y="6050964"/>
            <a:ext cx="5887870" cy="5941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Підвищення </a:t>
            </a:r>
            <a:r>
              <a:rPr lang="uk-UA" sz="3200" b="1" kern="0" dirty="0">
                <a:solidFill>
                  <a:srgbClr val="405449"/>
                </a:solidFill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к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Fraunces Extra Bold" pitchFamily="34" charset="-122"/>
                <a:cs typeface="Times New Roman" panose="02020603050405020304" pitchFamily="18" charset="0"/>
              </a:rPr>
              <a:t>онкурентноздатності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кутник 15"/>
          <p:cNvSpPr/>
          <p:nvPr/>
        </p:nvSpPr>
        <p:spPr>
          <a:xfrm>
            <a:off x="6324600" y="6866572"/>
            <a:ext cx="5257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05449"/>
                </a:solidFill>
                <a:effectLst/>
                <a:uLnTx/>
                <a:uFillTx/>
                <a:latin typeface="Times New Roman" panose="02020603050405020304" pitchFamily="18" charset="0"/>
                <a:ea typeface="Nobile" pitchFamily="34" charset="-122"/>
                <a:cs typeface="Times New Roman" panose="02020603050405020304" pitchFamily="18" charset="0"/>
              </a:rPr>
              <a:t>Випускники, які опанували інноваційні технології, мають вищу конкурентноздатність на ринку праці та можуть швидше адаптуватися до змін.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175679">
            <a:off x="-670993" y="2287099"/>
            <a:ext cx="9322349" cy="7894474"/>
          </a:xfrm>
          <a:custGeom>
            <a:avLst/>
            <a:gdLst/>
            <a:ahLst/>
            <a:cxnLst/>
            <a:rect l="l" t="t" r="r" b="b"/>
            <a:pathLst>
              <a:path w="6516917" h="6218334">
                <a:moveTo>
                  <a:pt x="0" y="0"/>
                </a:moveTo>
                <a:lnTo>
                  <a:pt x="6516917" y="0"/>
                </a:lnTo>
                <a:lnTo>
                  <a:pt x="6516917" y="6218334"/>
                </a:lnTo>
                <a:lnTo>
                  <a:pt x="0" y="62183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175679">
            <a:off x="8414563" y="2069872"/>
            <a:ext cx="10122016" cy="7597364"/>
          </a:xfrm>
          <a:custGeom>
            <a:avLst/>
            <a:gdLst/>
            <a:ahLst/>
            <a:cxnLst/>
            <a:rect l="l" t="t" r="r" b="b"/>
            <a:pathLst>
              <a:path w="6516917" h="6218334">
                <a:moveTo>
                  <a:pt x="0" y="0"/>
                </a:moveTo>
                <a:lnTo>
                  <a:pt x="6516918" y="0"/>
                </a:lnTo>
                <a:lnTo>
                  <a:pt x="6516918" y="6218334"/>
                </a:lnTo>
                <a:lnTo>
                  <a:pt x="0" y="62183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572000" y="928255"/>
            <a:ext cx="15155616" cy="1780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695"/>
              </a:lnSpc>
              <a:spcBef>
                <a:spcPct val="0"/>
              </a:spcBef>
            </a:pPr>
            <a:r>
              <a:rPr lang="uk-UA" sz="7200" b="1" i="1" dirty="0"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Р</a:t>
            </a:r>
            <a:r>
              <a:rPr lang="uk-UA" sz="7200" b="1" i="1" dirty="0">
                <a:effectLst/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ізновиди інноваційних технологій навчання</a:t>
            </a:r>
            <a:endParaRPr lang="en-US" sz="7200" b="1" i="1" u="none" strike="noStrike" dirty="0">
              <a:solidFill>
                <a:srgbClr val="000000"/>
              </a:solidFill>
              <a:latin typeface="Monotype Corsiva" panose="03010101010201010101" pitchFamily="66" charset="0"/>
              <a:ea typeface="Dynapuff Condensed"/>
              <a:cs typeface="Dynapuff Condensed"/>
              <a:sym typeface="Dynapuff Condensed"/>
            </a:endParaRPr>
          </a:p>
        </p:txBody>
      </p:sp>
      <p:sp>
        <p:nvSpPr>
          <p:cNvPr id="7" name="Freeform 7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8"/>
          <p:cNvSpPr txBox="1"/>
          <p:nvPr/>
        </p:nvSpPr>
        <p:spPr>
          <a:xfrm>
            <a:off x="401160" y="3384395"/>
            <a:ext cx="8133239" cy="5049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інформаційно-розвивальні проблемно-пошукові</a:t>
            </a:r>
          </a:p>
          <a:p>
            <a:pPr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діяльнісні</a:t>
            </a:r>
          </a:p>
          <a:p>
            <a:pPr>
              <a:lnSpc>
                <a:spcPct val="150000"/>
              </a:lnSpc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особистісно-орієнтовані технології навчання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0" y="4400057"/>
            <a:ext cx="9191766" cy="3017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44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uk-UA" sz="44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інтерактивні технології навчання технологія проектного навчанн</a:t>
            </a:r>
            <a:r>
              <a:rPr lang="uk-UA" sz="4400" b="1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я</a:t>
            </a:r>
            <a:r>
              <a:rPr lang="uk-UA" sz="44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комп’ютерні технології навчання </a:t>
            </a:r>
            <a:endParaRPr lang="uk-UA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361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175679">
            <a:off x="-670993" y="2287099"/>
            <a:ext cx="9322349" cy="7894474"/>
          </a:xfrm>
          <a:custGeom>
            <a:avLst/>
            <a:gdLst/>
            <a:ahLst/>
            <a:cxnLst/>
            <a:rect l="l" t="t" r="r" b="b"/>
            <a:pathLst>
              <a:path w="6516917" h="6218334">
                <a:moveTo>
                  <a:pt x="0" y="0"/>
                </a:moveTo>
                <a:lnTo>
                  <a:pt x="6516917" y="0"/>
                </a:lnTo>
                <a:lnTo>
                  <a:pt x="6516917" y="6218334"/>
                </a:lnTo>
                <a:lnTo>
                  <a:pt x="0" y="62183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" name="Freeform 3"/>
          <p:cNvSpPr/>
          <p:nvPr/>
        </p:nvSpPr>
        <p:spPr>
          <a:xfrm rot="1175679">
            <a:off x="8414563" y="2069872"/>
            <a:ext cx="10122016" cy="7597364"/>
          </a:xfrm>
          <a:custGeom>
            <a:avLst/>
            <a:gdLst/>
            <a:ahLst/>
            <a:cxnLst/>
            <a:rect l="l" t="t" r="r" b="b"/>
            <a:pathLst>
              <a:path w="6516917" h="6218334">
                <a:moveTo>
                  <a:pt x="0" y="0"/>
                </a:moveTo>
                <a:lnTo>
                  <a:pt x="6516918" y="0"/>
                </a:lnTo>
                <a:lnTo>
                  <a:pt x="6516918" y="6218334"/>
                </a:lnTo>
                <a:lnTo>
                  <a:pt x="0" y="62183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410200" y="507442"/>
            <a:ext cx="13098216" cy="1718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695"/>
              </a:lnSpc>
              <a:spcBef>
                <a:spcPct val="0"/>
              </a:spcBef>
            </a:pPr>
            <a:r>
              <a:rPr lang="uk-UA" sz="7200" b="1" i="1" dirty="0"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Суть </a:t>
            </a:r>
            <a:r>
              <a:rPr lang="uk-UA" sz="7200" b="1" i="1" dirty="0">
                <a:effectLst/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інноваційних технологій навчання</a:t>
            </a:r>
            <a:endParaRPr lang="en-US" sz="7200" b="1" i="1" u="none" strike="noStrike" dirty="0">
              <a:solidFill>
                <a:srgbClr val="000000"/>
              </a:solidFill>
              <a:latin typeface="Monotype Corsiva" panose="03010101010201010101" pitchFamily="66" charset="0"/>
              <a:ea typeface="Dynapuff Condensed"/>
              <a:cs typeface="Dynapuff Condensed"/>
              <a:sym typeface="Dynapuff Condensed"/>
            </a:endParaRPr>
          </a:p>
        </p:txBody>
      </p:sp>
      <p:sp>
        <p:nvSpPr>
          <p:cNvPr id="7" name="Freeform 7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Прямокутник 4"/>
          <p:cNvSpPr/>
          <p:nvPr/>
        </p:nvSpPr>
        <p:spPr>
          <a:xfrm>
            <a:off x="9915367" y="3204754"/>
            <a:ext cx="76868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Проблемно-пошукові технології навчання </a:t>
            </a:r>
            <a:r>
              <a:rPr lang="uk-UA" sz="3200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сприяють розвитку розумової діяльності, а діяльнісні технології сприяють формуванню практичних умінь, особистісно-орієнтовані технології навчання впливають на розвиток активності особистості, здатної самостійно будувати і корегувати свою діяльність.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404429" y="3452508"/>
            <a:ext cx="717150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Інформаційно-розвивальні технології  </a:t>
            </a:r>
            <a:r>
              <a:rPr lang="uk-UA" sz="4400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навчання орієнтовані на формування системи знань, збагачення інформацією, міцне запам’ятовування і вільне оперування знаннями. 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258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175679">
            <a:off x="-670993" y="2287099"/>
            <a:ext cx="9322349" cy="7894474"/>
          </a:xfrm>
          <a:custGeom>
            <a:avLst/>
            <a:gdLst/>
            <a:ahLst/>
            <a:cxnLst/>
            <a:rect l="l" t="t" r="r" b="b"/>
            <a:pathLst>
              <a:path w="6516917" h="6218334">
                <a:moveTo>
                  <a:pt x="0" y="0"/>
                </a:moveTo>
                <a:lnTo>
                  <a:pt x="6516917" y="0"/>
                </a:lnTo>
                <a:lnTo>
                  <a:pt x="6516917" y="6218334"/>
                </a:lnTo>
                <a:lnTo>
                  <a:pt x="0" y="62183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" name="Freeform 3"/>
          <p:cNvSpPr/>
          <p:nvPr/>
        </p:nvSpPr>
        <p:spPr>
          <a:xfrm rot="1175679">
            <a:off x="8414563" y="2069872"/>
            <a:ext cx="10122016" cy="7597364"/>
          </a:xfrm>
          <a:custGeom>
            <a:avLst/>
            <a:gdLst/>
            <a:ahLst/>
            <a:cxnLst/>
            <a:rect l="l" t="t" r="r" b="b"/>
            <a:pathLst>
              <a:path w="6516917" h="6218334">
                <a:moveTo>
                  <a:pt x="0" y="0"/>
                </a:moveTo>
                <a:lnTo>
                  <a:pt x="6516918" y="0"/>
                </a:lnTo>
                <a:lnTo>
                  <a:pt x="6516918" y="6218334"/>
                </a:lnTo>
                <a:lnTo>
                  <a:pt x="0" y="62183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410200" y="507442"/>
            <a:ext cx="13098216" cy="17184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695"/>
              </a:lnSpc>
              <a:spcBef>
                <a:spcPct val="0"/>
              </a:spcBef>
            </a:pPr>
            <a:r>
              <a:rPr lang="uk-UA" sz="7200" b="1" i="1" dirty="0"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Суть </a:t>
            </a:r>
            <a:r>
              <a:rPr lang="uk-UA" sz="7200" b="1" i="1" dirty="0">
                <a:effectLst/>
                <a:latin typeface="Monotype Corsiva" panose="03010101010201010101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інноваційних технологій навчання</a:t>
            </a:r>
            <a:endParaRPr lang="en-US" sz="7200" b="1" i="1" u="none" strike="noStrike" dirty="0">
              <a:solidFill>
                <a:srgbClr val="000000"/>
              </a:solidFill>
              <a:latin typeface="Monotype Corsiva" panose="03010101010201010101" pitchFamily="66" charset="0"/>
              <a:ea typeface="Dynapuff Condensed"/>
              <a:cs typeface="Dynapuff Condensed"/>
              <a:sym typeface="Dynapuff Condensed"/>
            </a:endParaRPr>
          </a:p>
        </p:txBody>
      </p:sp>
      <p:sp>
        <p:nvSpPr>
          <p:cNvPr id="7" name="Freeform 7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Прямокутник 5"/>
          <p:cNvSpPr/>
          <p:nvPr/>
        </p:nvSpPr>
        <p:spPr>
          <a:xfrm>
            <a:off x="305794" y="3691349"/>
            <a:ext cx="73687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Інтерактивні технології навчання </a:t>
            </a:r>
            <a:r>
              <a:rPr lang="uk-UA" sz="3200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– це така організація процесу навчання, у якому учню неможливо не приймати участь – в колективному, взаємодоповнюючому, заснованому на взаємодії всіх його учасників процесу навчального пізнання.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9525457" y="4172233"/>
            <a:ext cx="79002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Під комп’ютерною технологією навчання</a:t>
            </a:r>
            <a:r>
              <a:rPr lang="uk-UA" sz="3200" dirty="0">
                <a:latin typeface="Times New Roman" panose="02020603050405020304" pitchFamily="18" charset="0"/>
                <a:ea typeface="Aptos" panose="020B0004020202020204"/>
                <a:cs typeface="Times New Roman" panose="02020603050405020304" pitchFamily="18" charset="0"/>
              </a:rPr>
              <a:t> розуміють таку організацію навчальної діяльності учнів, засобом здійснення якої є комп’ютер.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583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2605" y="6043612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/>
          <p:cNvSpPr txBox="1"/>
          <p:nvPr/>
        </p:nvSpPr>
        <p:spPr>
          <a:xfrm>
            <a:off x="5881768" y="165624"/>
            <a:ext cx="10591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kern="1500" dirty="0">
                <a:latin typeface="Monotype Corsiva" panose="03010101010201010101" pitchFamily="66" charset="0"/>
              </a:rPr>
              <a:t>Робочий процес </a:t>
            </a:r>
            <a:endParaRPr lang="en-US" sz="8800" kern="1500" dirty="0">
              <a:latin typeface="Monotype Corsiva" panose="03010101010201010101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430" y="6043612"/>
            <a:ext cx="7111742" cy="4009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27" y="1602377"/>
            <a:ext cx="7419417" cy="4173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3" r="22769"/>
          <a:stretch/>
        </p:blipFill>
        <p:spPr>
          <a:xfrm>
            <a:off x="10483913" y="2001684"/>
            <a:ext cx="575922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551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90169" y="7653524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/>
          <p:cNvSpPr txBox="1"/>
          <p:nvPr/>
        </p:nvSpPr>
        <p:spPr>
          <a:xfrm>
            <a:off x="5437409" y="252622"/>
            <a:ext cx="1059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kern="1500" dirty="0">
                <a:latin typeface="Monotype Corsiva" panose="03010101010201010101" pitchFamily="66" charset="0"/>
              </a:rPr>
              <a:t>СТОЛЯРНІ</a:t>
            </a:r>
            <a:r>
              <a:rPr lang="uk-UA" sz="7200" b="1" kern="1500" dirty="0">
                <a:latin typeface="Monotype Corsiva" panose="03010101010201010101" pitchFamily="66" charset="0"/>
              </a:rPr>
              <a:t> </a:t>
            </a:r>
            <a:r>
              <a:rPr lang="uk-UA" sz="7200" kern="1500" dirty="0">
                <a:latin typeface="Monotype Corsiva" panose="03010101010201010101" pitchFamily="66" charset="0"/>
              </a:rPr>
              <a:t>ВИРОБИ</a:t>
            </a:r>
            <a:endParaRPr lang="en-US" sz="7200" kern="1500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4" t="4502" r="13199" b="13862"/>
          <a:stretch/>
        </p:blipFill>
        <p:spPr>
          <a:xfrm>
            <a:off x="6538665" y="3086100"/>
            <a:ext cx="5008545" cy="6386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6" r="11121" b="26769"/>
          <a:stretch/>
        </p:blipFill>
        <p:spPr>
          <a:xfrm>
            <a:off x="1299726" y="2061754"/>
            <a:ext cx="4920098" cy="6400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47"/>
          <a:stretch/>
        </p:blipFill>
        <p:spPr>
          <a:xfrm>
            <a:off x="11866051" y="2945571"/>
            <a:ext cx="6183606" cy="535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58950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2605" y="6043612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/>
          <p:cNvSpPr txBox="1"/>
          <p:nvPr/>
        </p:nvSpPr>
        <p:spPr>
          <a:xfrm>
            <a:off x="5438847" y="35225"/>
            <a:ext cx="1059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kern="1500" dirty="0">
                <a:latin typeface="Monotype Corsiva" panose="03010101010201010101" pitchFamily="66" charset="0"/>
              </a:rPr>
              <a:t>СТОЛЯРНІ</a:t>
            </a:r>
            <a:r>
              <a:rPr lang="uk-UA" sz="7200" b="1" kern="1500" dirty="0">
                <a:latin typeface="Monotype Corsiva" panose="03010101010201010101" pitchFamily="66" charset="0"/>
              </a:rPr>
              <a:t> </a:t>
            </a:r>
            <a:r>
              <a:rPr lang="uk-UA" sz="7200" kern="1500" dirty="0">
                <a:latin typeface="Monotype Corsiva" panose="03010101010201010101" pitchFamily="66" charset="0"/>
              </a:rPr>
              <a:t>ВИРОБИ</a:t>
            </a:r>
            <a:endParaRPr lang="en-US" sz="7200" kern="1500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7252"/>
            <a:ext cx="9571688" cy="6397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4" b="9762"/>
          <a:stretch/>
        </p:blipFill>
        <p:spPr>
          <a:xfrm>
            <a:off x="9906000" y="4233454"/>
            <a:ext cx="8348933" cy="5177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21884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2605" y="6043612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/>
          <p:cNvSpPr txBox="1"/>
          <p:nvPr/>
        </p:nvSpPr>
        <p:spPr>
          <a:xfrm>
            <a:off x="5605722" y="70782"/>
            <a:ext cx="1059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kern="1500" dirty="0">
                <a:latin typeface="Monotype Corsiva" panose="03010101010201010101" pitchFamily="66" charset="0"/>
              </a:rPr>
              <a:t>СТОЛЯРНІ</a:t>
            </a:r>
            <a:r>
              <a:rPr lang="uk-UA" sz="7200" b="1" kern="1500" dirty="0">
                <a:latin typeface="Monotype Corsiva" panose="03010101010201010101" pitchFamily="66" charset="0"/>
              </a:rPr>
              <a:t> </a:t>
            </a:r>
            <a:r>
              <a:rPr lang="uk-UA" sz="7200" kern="1500" dirty="0">
                <a:latin typeface="Monotype Corsiva" panose="03010101010201010101" pitchFamily="66" charset="0"/>
              </a:rPr>
              <a:t>ВИРОБИ</a:t>
            </a:r>
            <a:endParaRPr lang="en-US" sz="7200" kern="1500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0" r="4963" b="2387"/>
          <a:stretch/>
        </p:blipFill>
        <p:spPr>
          <a:xfrm>
            <a:off x="5751" y="745466"/>
            <a:ext cx="5499265" cy="952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9" t="20478" r="10521"/>
          <a:stretch/>
        </p:blipFill>
        <p:spPr>
          <a:xfrm>
            <a:off x="5672437" y="1502164"/>
            <a:ext cx="6019800" cy="5470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" r="11200"/>
          <a:stretch/>
        </p:blipFill>
        <p:spPr>
          <a:xfrm>
            <a:off x="12006982" y="4868602"/>
            <a:ext cx="5791200" cy="4999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6933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-91673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2605" y="6043612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9"/>
          <p:cNvSpPr txBox="1"/>
          <p:nvPr/>
        </p:nvSpPr>
        <p:spPr>
          <a:xfrm>
            <a:off x="5638800" y="299623"/>
            <a:ext cx="1059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kern="1500" dirty="0">
                <a:latin typeface="Monotype Corsiva" panose="03010101010201010101" pitchFamily="66" charset="0"/>
              </a:rPr>
              <a:t>СТОЛЯРНІ</a:t>
            </a:r>
            <a:r>
              <a:rPr lang="uk-UA" sz="7200" b="1" kern="1500" dirty="0">
                <a:latin typeface="Monotype Corsiva" panose="03010101010201010101" pitchFamily="66" charset="0"/>
              </a:rPr>
              <a:t> </a:t>
            </a:r>
            <a:r>
              <a:rPr lang="uk-UA" sz="7200" kern="1500" dirty="0">
                <a:latin typeface="Monotype Corsiva" panose="03010101010201010101" pitchFamily="66" charset="0"/>
              </a:rPr>
              <a:t>ВИРОБИ</a:t>
            </a:r>
            <a:endParaRPr lang="en-US" sz="7200" kern="1500" dirty="0"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4" y="1799575"/>
            <a:ext cx="5891293" cy="7855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6" r="15725"/>
          <a:stretch/>
        </p:blipFill>
        <p:spPr>
          <a:xfrm>
            <a:off x="6968185" y="1710902"/>
            <a:ext cx="4228488" cy="8032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2882" y="1915787"/>
            <a:ext cx="5310632" cy="7080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73388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0" y="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7315200" y="0"/>
                </a:moveTo>
                <a:lnTo>
                  <a:pt x="0" y="0"/>
                </a:lnTo>
                <a:lnTo>
                  <a:pt x="0" y="3204754"/>
                </a:lnTo>
                <a:lnTo>
                  <a:pt x="7315200" y="320475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V="1">
            <a:off x="11578846" y="7201590"/>
            <a:ext cx="7315200" cy="3204754"/>
          </a:xfrm>
          <a:custGeom>
            <a:avLst/>
            <a:gdLst/>
            <a:ahLst/>
            <a:cxnLst/>
            <a:rect l="l" t="t" r="r" b="b"/>
            <a:pathLst>
              <a:path w="7315200" h="3204754">
                <a:moveTo>
                  <a:pt x="0" y="3204754"/>
                </a:moveTo>
                <a:lnTo>
                  <a:pt x="7315200" y="3204754"/>
                </a:lnTo>
                <a:lnTo>
                  <a:pt x="7315200" y="0"/>
                </a:lnTo>
                <a:lnTo>
                  <a:pt x="0" y="0"/>
                </a:lnTo>
                <a:lnTo>
                  <a:pt x="0" y="320475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64261" y="6677503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0" y="0"/>
                </a:moveTo>
                <a:lnTo>
                  <a:pt x="6103109" y="0"/>
                </a:lnTo>
                <a:lnTo>
                  <a:pt x="6103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2184892" y="-1028700"/>
            <a:ext cx="6103108" cy="4114800"/>
          </a:xfrm>
          <a:custGeom>
            <a:avLst/>
            <a:gdLst/>
            <a:ahLst/>
            <a:cxnLst/>
            <a:rect l="l" t="t" r="r" b="b"/>
            <a:pathLst>
              <a:path w="6103108" h="4114800">
                <a:moveTo>
                  <a:pt x="6103108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6103108" y="0"/>
                </a:lnTo>
                <a:lnTo>
                  <a:pt x="6103108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54823" y="-455023"/>
            <a:ext cx="5040401" cy="4114800"/>
          </a:xfrm>
          <a:custGeom>
            <a:avLst/>
            <a:gdLst/>
            <a:ahLst/>
            <a:cxnLst/>
            <a:rect l="l" t="t" r="r" b="b"/>
            <a:pathLst>
              <a:path w="5040401" h="4114800">
                <a:moveTo>
                  <a:pt x="0" y="0"/>
                </a:moveTo>
                <a:lnTo>
                  <a:pt x="5040401" y="0"/>
                </a:lnTo>
                <a:lnTo>
                  <a:pt x="50404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72605" y="6043612"/>
            <a:ext cx="2369825" cy="2300885"/>
          </a:xfrm>
          <a:custGeom>
            <a:avLst/>
            <a:gdLst/>
            <a:ahLst/>
            <a:cxnLst/>
            <a:rect l="l" t="t" r="r" b="b"/>
            <a:pathLst>
              <a:path w="2369825" h="2300885">
                <a:moveTo>
                  <a:pt x="0" y="0"/>
                </a:moveTo>
                <a:lnTo>
                  <a:pt x="2369825" y="0"/>
                </a:lnTo>
                <a:lnTo>
                  <a:pt x="2369825" y="2300885"/>
                </a:lnTo>
                <a:lnTo>
                  <a:pt x="0" y="23008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8"/>
          <p:cNvSpPr txBox="1"/>
          <p:nvPr/>
        </p:nvSpPr>
        <p:spPr>
          <a:xfrm>
            <a:off x="4953000" y="3410456"/>
            <a:ext cx="9689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dirty="0">
                <a:latin typeface="Monotype Corsiva" panose="03010101010201010101" pitchFamily="66" charset="0"/>
              </a:rPr>
              <a:t>Дякую за увагу!!!</a:t>
            </a:r>
            <a:endParaRPr lang="en-US" sz="9600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297</Words>
  <Application>Microsoft Office PowerPoint</Application>
  <PresentationFormat>Довільний</PresentationFormat>
  <Paragraphs>29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Times New Roman</vt:lpstr>
      <vt:lpstr>Calibri</vt:lpstr>
      <vt:lpstr>Arial</vt:lpstr>
      <vt:lpstr>Monotype Corsiva</vt:lpstr>
      <vt:lpstr>Dynapuff Condensed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Lenovo</dc:creator>
  <cp:lastModifiedBy>PC ASUS</cp:lastModifiedBy>
  <cp:revision>18</cp:revision>
  <dcterms:created xsi:type="dcterms:W3CDTF">2006-08-16T00:00:00Z</dcterms:created>
  <dcterms:modified xsi:type="dcterms:W3CDTF">2025-11-07T09:10:15Z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A465E5EBEC674B15B132E57B9BBE46F0_12</vt:lpwstr>
  </property>
  <property fmtid="{D5CDD505-2E9C-101B-9397-08002B2CF9AE}" pid="3" name="KSOProductBuildVer">
    <vt:lpwstr>1033-12.2.0.19307</vt:lpwstr>
  </property>
</Properties>
</file>