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2" d="100"/>
          <a:sy n="92" d="100"/>
        </p:scale>
        <p:origin x="4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1408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sv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6.sv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sv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20.svg"/><Relationship Id="rId4" Type="http://schemas.openxmlformats.org/officeDocument/2006/relationships/image" Target="../media/image14.svg"/><Relationship Id="rId9" Type="http://schemas.openxmlformats.org/officeDocument/2006/relationships/image" Target="../media/image19.png"/><Relationship Id="rId14" Type="http://schemas.openxmlformats.org/officeDocument/2006/relationships/image" Target="../media/image24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838092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648414"/>
            <a:ext cx="7556421" cy="5670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Використання інноваційних виробничих технологій у процесі теоретичної та практичної підготовки майбутніх столярів</a:t>
            </a:r>
            <a:endParaRPr lang="en-US" sz="4450" dirty="0">
              <a:latin typeface="Stencil" panose="040409050D0802020404" pitchFamily="82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280190" y="6658808"/>
            <a:ext cx="7556421" cy="9222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5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💡</a:t>
            </a:r>
            <a:r>
              <a:rPr lang="en-US" sz="22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 Інновації як основа формування сучасного фахівця деревообробної галузі.</a:t>
            </a:r>
            <a:endParaRPr lang="en-US" sz="22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713548"/>
            <a:ext cx="396775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33F70"/>
                </a:solidFill>
                <a:latin typeface="Arial Black" panose="020B0A04020102020204" pitchFamily="34" charset="0"/>
                <a:ea typeface="Unbounded Bold" pitchFamily="34" charset="-122"/>
                <a:cs typeface="Unbounded Bold" pitchFamily="34" charset="-120"/>
              </a:rPr>
              <a:t>АКТУАЛЬНІСТЬ ТЕМИ</a:t>
            </a:r>
            <a:endParaRPr lang="en-US" sz="2200" dirty="0">
              <a:latin typeface="Arial Black" panose="020B0A04020102020204" pitchFamily="34" charset="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3790" y="2521506"/>
            <a:ext cx="680442" cy="68044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757720" y="2712839"/>
            <a:ext cx="37065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33F70"/>
                </a:solidFill>
                <a:latin typeface="Arial Black" panose="020B0A04020102020204" pitchFamily="34" charset="0"/>
                <a:ea typeface="Unbounded Bold" pitchFamily="34" charset="-122"/>
                <a:cs typeface="Unbounded Bold" pitchFamily="34" charset="-120"/>
              </a:rPr>
              <a:t>Вимоги Ринку Праці</a:t>
            </a:r>
            <a:endParaRPr lang="en-US" sz="2200" dirty="0">
              <a:latin typeface="Arial Black" panose="020B0A0402010202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1757720" y="3203258"/>
            <a:ext cx="541567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Сучасний ринок вимагає </a:t>
            </a:r>
            <a:r>
              <a:rPr lang="en-US" sz="1750" b="1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високої кваліфікації, технічної грамотності та креативності</a:t>
            </a:r>
            <a:r>
              <a:rPr lang="en-US" sz="175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 від фахівців.</a:t>
            </a:r>
            <a:endParaRPr lang="en-US" sz="1750" dirty="0">
              <a:latin typeface="Stencil" panose="040409050D0802020404" pitchFamily="82" charset="0"/>
            </a:endParaRPr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56884" y="2521506"/>
            <a:ext cx="680442" cy="68044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8420814" y="2712839"/>
            <a:ext cx="352520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33F70"/>
                </a:solidFill>
                <a:latin typeface="Arial Black" panose="020B0A04020102020204" pitchFamily="34" charset="0"/>
                <a:ea typeface="Unbounded Bold" pitchFamily="34" charset="-122"/>
                <a:cs typeface="Unbounded Bold" pitchFamily="34" charset="-120"/>
              </a:rPr>
              <a:t>Нова Роль Столяра</a:t>
            </a:r>
            <a:endParaRPr lang="en-US" sz="2200" dirty="0">
              <a:latin typeface="Arial Black" panose="020B0A04020102020204" pitchFamily="34" charset="0"/>
            </a:endParaRPr>
          </a:p>
        </p:txBody>
      </p:sp>
      <p:sp>
        <p:nvSpPr>
          <p:cNvPr id="8" name="Text 4"/>
          <p:cNvSpPr/>
          <p:nvPr/>
        </p:nvSpPr>
        <p:spPr>
          <a:xfrm>
            <a:off x="8420814" y="3203258"/>
            <a:ext cx="541579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Столяр сьогодні — це не просто робітник, а </a:t>
            </a:r>
            <a:r>
              <a:rPr lang="en-US" sz="1750" b="1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майстер, дизайнер і технолог в одній особі</a:t>
            </a:r>
            <a:r>
              <a:rPr lang="en-US" sz="175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750" dirty="0">
              <a:latin typeface="Stencil" panose="040409050D0802020404" pitchFamily="82" charset="0"/>
            </a:endParaRPr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93790" y="4745593"/>
            <a:ext cx="680442" cy="680442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757720" y="4936927"/>
            <a:ext cx="466427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33F70"/>
                </a:solidFill>
                <a:latin typeface="Arial Black" panose="020B0A04020102020204" pitchFamily="34" charset="0"/>
                <a:ea typeface="Unbounded Bold" pitchFamily="34" charset="-122"/>
                <a:cs typeface="Unbounded Bold" pitchFamily="34" charset="-120"/>
              </a:rPr>
              <a:t>Впровадження Інновацій</a:t>
            </a:r>
            <a:endParaRPr lang="en-US" sz="2200" dirty="0">
              <a:latin typeface="Arial Black" panose="020B0A04020102020204" pitchFamily="34" charset="0"/>
            </a:endParaRPr>
          </a:p>
        </p:txBody>
      </p:sp>
      <p:sp>
        <p:nvSpPr>
          <p:cNvPr id="11" name="Text 6"/>
          <p:cNvSpPr/>
          <p:nvPr/>
        </p:nvSpPr>
        <p:spPr>
          <a:xfrm>
            <a:off x="1757720" y="5427345"/>
            <a:ext cx="541567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Якісна підготовка неможлива без </a:t>
            </a:r>
            <a:r>
              <a:rPr lang="en-US" sz="1750" b="1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впровадження інновацій у навчальний процес</a:t>
            </a:r>
            <a:r>
              <a:rPr lang="en-US" sz="175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750" dirty="0">
              <a:latin typeface="Stencil" panose="040409050D0802020404" pitchFamily="82" charset="0"/>
            </a:endParaRPr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456884" y="4745593"/>
            <a:ext cx="680442" cy="680442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8420814" y="4936927"/>
            <a:ext cx="362235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33F70"/>
                </a:solidFill>
                <a:latin typeface="Arial Black" panose="020B0A04020102020204" pitchFamily="34" charset="0"/>
                <a:ea typeface="Unbounded Bold" pitchFamily="34" charset="-122"/>
                <a:cs typeface="Unbounded Bold" pitchFamily="34" charset="-120"/>
              </a:rPr>
              <a:t>Завдання Педагога</a:t>
            </a:r>
            <a:endParaRPr lang="en-US" sz="2200" dirty="0">
              <a:latin typeface="Arial Black" panose="020B0A04020102020204" pitchFamily="34" charset="0"/>
            </a:endParaRPr>
          </a:p>
        </p:txBody>
      </p:sp>
      <p:sp>
        <p:nvSpPr>
          <p:cNvPr id="14" name="Text 8"/>
          <p:cNvSpPr/>
          <p:nvPr/>
        </p:nvSpPr>
        <p:spPr>
          <a:xfrm>
            <a:off x="8420814" y="5427345"/>
            <a:ext cx="541579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Формування </a:t>
            </a:r>
            <a:r>
              <a:rPr lang="en-US" sz="1750" b="1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активного, творчого й мислячого учня</a:t>
            </a:r>
            <a:r>
              <a:rPr lang="en-US" sz="175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, готового до викликів галузі.</a:t>
            </a:r>
            <a:endParaRPr lang="en-US" sz="1750" dirty="0">
              <a:latin typeface="Stencil" panose="040409050D0802020404" pitchFamily="8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4366" y="506254"/>
            <a:ext cx="7127677" cy="4602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00"/>
              </a:lnSpc>
              <a:buNone/>
            </a:pPr>
            <a:r>
              <a:rPr lang="en-US" sz="285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Поняття та Сутність Інновацій</a:t>
            </a:r>
            <a:endParaRPr lang="en-US" sz="2850" dirty="0">
              <a:latin typeface="Stencil" panose="040409050D0802020404" pitchFamily="82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920472" y="1449705"/>
            <a:ext cx="2761893" cy="345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Інновація</a:t>
            </a:r>
            <a:endParaRPr lang="en-US" sz="2150" dirty="0">
              <a:latin typeface="Stencil" panose="040409050D0802020404" pitchFamily="82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920472" y="1979057"/>
            <a:ext cx="4791075" cy="8833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Нововведення, що значно покращує навчальний процес і результати, підвищуючи якість підготовки фахівців.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644366" y="1449705"/>
            <a:ext cx="22860" cy="1412677"/>
          </a:xfrm>
          <a:prstGeom prst="rect">
            <a:avLst/>
          </a:prstGeom>
          <a:solidFill>
            <a:srgbClr val="26A688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366" y="3069431"/>
            <a:ext cx="5067181" cy="506718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168271" y="1426726"/>
            <a:ext cx="5020866" cy="2876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Інноваційні Педагогічні Технології</a:t>
            </a:r>
            <a:endParaRPr lang="en-US" sz="1800" dirty="0">
              <a:latin typeface="Stencil" panose="040409050D0802020404" pitchFamily="82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6168271" y="1898452"/>
            <a:ext cx="7825264" cy="5888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Це сучасні методи, форми та засоби навчання, які виходять за рамки традиційного підходу.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6168271" y="2652951"/>
            <a:ext cx="7825264" cy="2944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Розвивають </a:t>
            </a:r>
            <a:r>
              <a:rPr lang="en-US" sz="1600" b="1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самостійність</a:t>
            </a: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 та відповідальність учнів.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6168271" y="3011805"/>
            <a:ext cx="7825264" cy="5888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Формують </a:t>
            </a:r>
            <a:r>
              <a:rPr lang="en-US" sz="1600" b="1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професійне мислення</a:t>
            </a: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 і здатність до вирішення нестандартних завдань.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6168271" y="3665101"/>
            <a:ext cx="7825264" cy="2944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Підвищують </a:t>
            </a:r>
            <a:r>
              <a:rPr lang="en-US" sz="1600" b="1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мотивацію до навчання</a:t>
            </a: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 через практичну значущість.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12" name="Shape 9"/>
          <p:cNvSpPr/>
          <p:nvPr/>
        </p:nvSpPr>
        <p:spPr>
          <a:xfrm>
            <a:off x="6168271" y="4166592"/>
            <a:ext cx="7825264" cy="1076563"/>
          </a:xfrm>
          <a:prstGeom prst="roundRect">
            <a:avLst>
              <a:gd name="adj" fmla="val 7183"/>
            </a:avLst>
          </a:prstGeom>
          <a:solidFill>
            <a:srgbClr val="C1F1E5"/>
          </a:solidFill>
          <a:ln/>
        </p:spPr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2342" y="4448889"/>
            <a:ext cx="230148" cy="184071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6766560" y="4396621"/>
            <a:ext cx="7042904" cy="5888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Впровадження інновацій забезпечує релевантність освіти до реальних потреб деревообробної промисловості.</a:t>
            </a:r>
            <a:endParaRPr lang="en-US" sz="16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23888" y="491847"/>
            <a:ext cx="11005304" cy="4455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500"/>
              </a:lnSpc>
              <a:buNone/>
            </a:pPr>
            <a:r>
              <a:rPr lang="en-US" sz="28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7 Ключових Напрямків Інноваційних Технологій</a:t>
            </a:r>
            <a:endParaRPr lang="en-US" sz="2800" dirty="0">
              <a:latin typeface="Stencil" panose="040409050D0802020404" pitchFamily="82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16850" y="1227653"/>
            <a:ext cx="13382625" cy="2851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Інновації в підготовці столярів охоплюють як теоретичну, так і практичну складові.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623888" y="2046803"/>
            <a:ext cx="4341971" cy="1880592"/>
          </a:xfrm>
          <a:prstGeom prst="roundRect">
            <a:avLst>
              <a:gd name="adj" fmla="val 5835"/>
            </a:avLst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623888" y="2023943"/>
            <a:ext cx="4341971" cy="91440"/>
          </a:xfrm>
          <a:prstGeom prst="roundRect">
            <a:avLst>
              <a:gd name="adj" fmla="val 81878"/>
            </a:avLst>
          </a:prstGeom>
          <a:solidFill>
            <a:srgbClr val="26A688"/>
          </a:solidFill>
          <a:ln/>
        </p:spPr>
      </p:sp>
      <p:sp>
        <p:nvSpPr>
          <p:cNvPr id="6" name="Shape 4"/>
          <p:cNvSpPr/>
          <p:nvPr/>
        </p:nvSpPr>
        <p:spPr>
          <a:xfrm>
            <a:off x="2527518" y="1779508"/>
            <a:ext cx="534710" cy="534710"/>
          </a:xfrm>
          <a:prstGeom prst="roundRect">
            <a:avLst>
              <a:gd name="adj" fmla="val 171009"/>
            </a:avLst>
          </a:prstGeom>
          <a:solidFill>
            <a:srgbClr val="26A688"/>
          </a:solidFill>
          <a:ln/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687895" y="1939885"/>
            <a:ext cx="213836" cy="213836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824984" y="2492335"/>
            <a:ext cx="3939778" cy="5567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Інформаційно-Розвивальні</a:t>
            </a:r>
            <a:endParaRPr lang="en-US" sz="1750" dirty="0">
              <a:latin typeface="Stencil" panose="040409050D0802020404" pitchFamily="82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717946" y="3112651"/>
            <a:ext cx="3939778" cy="5703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Формування глибокої та системної бази знань (технологічні карти, стандарти).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5144095" y="2023943"/>
            <a:ext cx="4342090" cy="1880592"/>
          </a:xfrm>
          <a:prstGeom prst="roundRect">
            <a:avLst>
              <a:gd name="adj" fmla="val 5835"/>
            </a:avLst>
          </a:prstGeom>
          <a:solidFill>
            <a:srgbClr val="FFFFFF"/>
          </a:solidFill>
          <a:ln/>
        </p:spPr>
      </p:sp>
      <p:sp>
        <p:nvSpPr>
          <p:cNvPr id="11" name="Shape 8"/>
          <p:cNvSpPr/>
          <p:nvPr/>
        </p:nvSpPr>
        <p:spPr>
          <a:xfrm>
            <a:off x="5144095" y="2023943"/>
            <a:ext cx="4342090" cy="91440"/>
          </a:xfrm>
          <a:prstGeom prst="roundRect">
            <a:avLst>
              <a:gd name="adj" fmla="val 81878"/>
            </a:avLst>
          </a:prstGeom>
          <a:solidFill>
            <a:srgbClr val="26A688"/>
          </a:solidFill>
          <a:ln/>
        </p:spPr>
      </p:sp>
      <p:sp>
        <p:nvSpPr>
          <p:cNvPr id="12" name="Shape 9"/>
          <p:cNvSpPr/>
          <p:nvPr/>
        </p:nvSpPr>
        <p:spPr>
          <a:xfrm>
            <a:off x="7047726" y="1779508"/>
            <a:ext cx="534710" cy="534710"/>
          </a:xfrm>
          <a:prstGeom prst="roundRect">
            <a:avLst>
              <a:gd name="adj" fmla="val 171009"/>
            </a:avLst>
          </a:prstGeom>
          <a:solidFill>
            <a:srgbClr val="26A688"/>
          </a:solidFill>
          <a:ln/>
        </p:spPr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208103" y="1939885"/>
            <a:ext cx="213836" cy="213836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5345192" y="2492335"/>
            <a:ext cx="3138368" cy="2783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Проблемно-Пошукові</a:t>
            </a:r>
            <a:endParaRPr lang="en-US" sz="1750" dirty="0">
              <a:latin typeface="Stencil" panose="040409050D0802020404" pitchFamily="82" charset="0"/>
            </a:endParaRPr>
          </a:p>
        </p:txBody>
      </p:sp>
      <p:sp>
        <p:nvSpPr>
          <p:cNvPr id="15" name="Text 11"/>
          <p:cNvSpPr/>
          <p:nvPr/>
        </p:nvSpPr>
        <p:spPr>
          <a:xfrm>
            <a:off x="5238154" y="2834283"/>
            <a:ext cx="3939897" cy="5703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Розвиток аналітичного мислення через вирішення виробничих кейсів.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16" name="Shape 12"/>
          <p:cNvSpPr/>
          <p:nvPr/>
        </p:nvSpPr>
        <p:spPr>
          <a:xfrm>
            <a:off x="9664422" y="2046803"/>
            <a:ext cx="4342090" cy="1880592"/>
          </a:xfrm>
          <a:prstGeom prst="roundRect">
            <a:avLst>
              <a:gd name="adj" fmla="val 5835"/>
            </a:avLst>
          </a:prstGeom>
          <a:solidFill>
            <a:srgbClr val="FFFFFF"/>
          </a:solidFill>
          <a:ln/>
        </p:spPr>
      </p:sp>
      <p:sp>
        <p:nvSpPr>
          <p:cNvPr id="17" name="Shape 13"/>
          <p:cNvSpPr/>
          <p:nvPr/>
        </p:nvSpPr>
        <p:spPr>
          <a:xfrm>
            <a:off x="9664422" y="2023943"/>
            <a:ext cx="4342090" cy="91440"/>
          </a:xfrm>
          <a:prstGeom prst="roundRect">
            <a:avLst>
              <a:gd name="adj" fmla="val 81878"/>
            </a:avLst>
          </a:prstGeom>
          <a:solidFill>
            <a:srgbClr val="26A688"/>
          </a:solidFill>
          <a:ln/>
        </p:spPr>
      </p:sp>
      <p:sp>
        <p:nvSpPr>
          <p:cNvPr id="18" name="Shape 14"/>
          <p:cNvSpPr/>
          <p:nvPr/>
        </p:nvSpPr>
        <p:spPr>
          <a:xfrm>
            <a:off x="11568053" y="1779508"/>
            <a:ext cx="534710" cy="534710"/>
          </a:xfrm>
          <a:prstGeom prst="roundRect">
            <a:avLst>
              <a:gd name="adj" fmla="val 171009"/>
            </a:avLst>
          </a:prstGeom>
          <a:solidFill>
            <a:srgbClr val="26A688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1728430" y="1939885"/>
            <a:ext cx="213836" cy="213836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9865519" y="2492335"/>
            <a:ext cx="3190280" cy="2783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Діяльнісні (Практичні)</a:t>
            </a:r>
            <a:endParaRPr lang="en-US" sz="1750" dirty="0">
              <a:latin typeface="Stencil" panose="040409050D0802020404" pitchFamily="82" charset="0"/>
            </a:endParaRPr>
          </a:p>
        </p:txBody>
      </p:sp>
      <p:sp>
        <p:nvSpPr>
          <p:cNvPr id="21" name="Text 16"/>
          <p:cNvSpPr/>
          <p:nvPr/>
        </p:nvSpPr>
        <p:spPr>
          <a:xfrm>
            <a:off x="9758481" y="2834283"/>
            <a:ext cx="3939897" cy="5703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Формування стійких практичних умінь і навичок роботи з обладнанням.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22" name="Shape 17"/>
          <p:cNvSpPr/>
          <p:nvPr/>
        </p:nvSpPr>
        <p:spPr>
          <a:xfrm>
            <a:off x="623888" y="4372928"/>
            <a:ext cx="4341971" cy="1602224"/>
          </a:xfrm>
          <a:prstGeom prst="roundRect">
            <a:avLst>
              <a:gd name="adj" fmla="val 6848"/>
            </a:avLst>
          </a:prstGeom>
          <a:solidFill>
            <a:srgbClr val="FFFFFF"/>
          </a:solidFill>
          <a:ln/>
        </p:spPr>
      </p:sp>
      <p:sp>
        <p:nvSpPr>
          <p:cNvPr id="23" name="Shape 18"/>
          <p:cNvSpPr/>
          <p:nvPr/>
        </p:nvSpPr>
        <p:spPr>
          <a:xfrm>
            <a:off x="623888" y="4350068"/>
            <a:ext cx="4341971" cy="91440"/>
          </a:xfrm>
          <a:prstGeom prst="roundRect">
            <a:avLst>
              <a:gd name="adj" fmla="val 81878"/>
            </a:avLst>
          </a:prstGeom>
          <a:solidFill>
            <a:srgbClr val="26A688"/>
          </a:solidFill>
          <a:ln/>
        </p:spPr>
      </p:sp>
      <p:sp>
        <p:nvSpPr>
          <p:cNvPr id="24" name="Shape 19"/>
          <p:cNvSpPr/>
          <p:nvPr/>
        </p:nvSpPr>
        <p:spPr>
          <a:xfrm>
            <a:off x="2527518" y="4105632"/>
            <a:ext cx="534710" cy="534710"/>
          </a:xfrm>
          <a:prstGeom prst="roundRect">
            <a:avLst>
              <a:gd name="adj" fmla="val 171009"/>
            </a:avLst>
          </a:prstGeom>
          <a:solidFill>
            <a:srgbClr val="26A688"/>
          </a:solidFill>
          <a:ln/>
        </p:spPr>
      </p:sp>
      <p:pic>
        <p:nvPicPr>
          <p:cNvPr id="25" name="Image 3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687895" y="4266009"/>
            <a:ext cx="213836" cy="213836"/>
          </a:xfrm>
          <a:prstGeom prst="rect">
            <a:avLst/>
          </a:prstGeom>
        </p:spPr>
      </p:pic>
      <p:sp>
        <p:nvSpPr>
          <p:cNvPr id="26" name="Text 20"/>
          <p:cNvSpPr/>
          <p:nvPr/>
        </p:nvSpPr>
        <p:spPr>
          <a:xfrm>
            <a:off x="824984" y="4818459"/>
            <a:ext cx="3643789" cy="2783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Особистісно-Орієнтовані</a:t>
            </a:r>
            <a:endParaRPr lang="en-US" sz="1750" dirty="0">
              <a:latin typeface="Stencil" panose="040409050D0802020404" pitchFamily="82" charset="0"/>
            </a:endParaRPr>
          </a:p>
        </p:txBody>
      </p:sp>
      <p:sp>
        <p:nvSpPr>
          <p:cNvPr id="27" name="Text 21"/>
          <p:cNvSpPr/>
          <p:nvPr/>
        </p:nvSpPr>
        <p:spPr>
          <a:xfrm>
            <a:off x="824984" y="5180886"/>
            <a:ext cx="3939778" cy="5703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Акцент на індивідуальному розвитку та здібностях кожного учня.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28" name="Shape 22"/>
          <p:cNvSpPr/>
          <p:nvPr/>
        </p:nvSpPr>
        <p:spPr>
          <a:xfrm>
            <a:off x="5144095" y="4372928"/>
            <a:ext cx="4342090" cy="1602224"/>
          </a:xfrm>
          <a:prstGeom prst="roundRect">
            <a:avLst>
              <a:gd name="adj" fmla="val 6848"/>
            </a:avLst>
          </a:prstGeom>
          <a:solidFill>
            <a:srgbClr val="FFFFFF"/>
          </a:solidFill>
          <a:ln/>
        </p:spPr>
      </p:sp>
      <p:sp>
        <p:nvSpPr>
          <p:cNvPr id="29" name="Shape 23"/>
          <p:cNvSpPr/>
          <p:nvPr/>
        </p:nvSpPr>
        <p:spPr>
          <a:xfrm>
            <a:off x="5144095" y="4350068"/>
            <a:ext cx="4342090" cy="91440"/>
          </a:xfrm>
          <a:prstGeom prst="roundRect">
            <a:avLst>
              <a:gd name="adj" fmla="val 81878"/>
            </a:avLst>
          </a:prstGeom>
          <a:solidFill>
            <a:srgbClr val="26A688"/>
          </a:solidFill>
          <a:ln/>
        </p:spPr>
      </p:sp>
      <p:sp>
        <p:nvSpPr>
          <p:cNvPr id="30" name="Shape 24"/>
          <p:cNvSpPr/>
          <p:nvPr/>
        </p:nvSpPr>
        <p:spPr>
          <a:xfrm>
            <a:off x="7047726" y="4105632"/>
            <a:ext cx="534710" cy="534710"/>
          </a:xfrm>
          <a:prstGeom prst="roundRect">
            <a:avLst>
              <a:gd name="adj" fmla="val 171009"/>
            </a:avLst>
          </a:prstGeom>
          <a:solidFill>
            <a:srgbClr val="26A688"/>
          </a:solidFill>
          <a:ln/>
        </p:spPr>
      </p:sp>
      <p:pic>
        <p:nvPicPr>
          <p:cNvPr id="31" name="Image 4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208103" y="4266009"/>
            <a:ext cx="213836" cy="213836"/>
          </a:xfrm>
          <a:prstGeom prst="rect">
            <a:avLst/>
          </a:prstGeom>
        </p:spPr>
      </p:pic>
      <p:sp>
        <p:nvSpPr>
          <p:cNvPr id="32" name="Text 25"/>
          <p:cNvSpPr/>
          <p:nvPr/>
        </p:nvSpPr>
        <p:spPr>
          <a:xfrm>
            <a:off x="5345192" y="4818459"/>
            <a:ext cx="2228136" cy="2783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Інтерактивні</a:t>
            </a:r>
            <a:endParaRPr lang="en-US" sz="1750" dirty="0">
              <a:latin typeface="Stencil" panose="040409050D0802020404" pitchFamily="82" charset="0"/>
            </a:endParaRPr>
          </a:p>
        </p:txBody>
      </p:sp>
      <p:sp>
        <p:nvSpPr>
          <p:cNvPr id="33" name="Text 26"/>
          <p:cNvSpPr/>
          <p:nvPr/>
        </p:nvSpPr>
        <p:spPr>
          <a:xfrm>
            <a:off x="5345192" y="5203746"/>
            <a:ext cx="3939897" cy="5703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Навчання через активну взаємодію, обговорення та спільні рішення.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34" name="Shape 27"/>
          <p:cNvSpPr/>
          <p:nvPr/>
        </p:nvSpPr>
        <p:spPr>
          <a:xfrm>
            <a:off x="9664422" y="4350068"/>
            <a:ext cx="4342090" cy="1602224"/>
          </a:xfrm>
          <a:prstGeom prst="roundRect">
            <a:avLst>
              <a:gd name="adj" fmla="val 6848"/>
            </a:avLst>
          </a:prstGeom>
          <a:solidFill>
            <a:srgbClr val="FFFFFF"/>
          </a:solidFill>
          <a:ln/>
        </p:spPr>
      </p:sp>
      <p:sp>
        <p:nvSpPr>
          <p:cNvPr id="35" name="Shape 28"/>
          <p:cNvSpPr/>
          <p:nvPr/>
        </p:nvSpPr>
        <p:spPr>
          <a:xfrm>
            <a:off x="9664422" y="4350068"/>
            <a:ext cx="4342090" cy="91440"/>
          </a:xfrm>
          <a:prstGeom prst="roundRect">
            <a:avLst>
              <a:gd name="adj" fmla="val 81878"/>
            </a:avLst>
          </a:prstGeom>
          <a:solidFill>
            <a:srgbClr val="26A688"/>
          </a:solidFill>
          <a:ln/>
        </p:spPr>
      </p:sp>
      <p:sp>
        <p:nvSpPr>
          <p:cNvPr id="36" name="Shape 29"/>
          <p:cNvSpPr/>
          <p:nvPr/>
        </p:nvSpPr>
        <p:spPr>
          <a:xfrm>
            <a:off x="11568053" y="4105632"/>
            <a:ext cx="534710" cy="534710"/>
          </a:xfrm>
          <a:prstGeom prst="roundRect">
            <a:avLst>
              <a:gd name="adj" fmla="val 171009"/>
            </a:avLst>
          </a:prstGeom>
          <a:solidFill>
            <a:srgbClr val="26A688"/>
          </a:solidFill>
          <a:ln/>
        </p:spPr>
      </p:sp>
      <p:pic>
        <p:nvPicPr>
          <p:cNvPr id="37" name="Image 5" descr="preencoded.png"/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1728430" y="4266009"/>
            <a:ext cx="213836" cy="213836"/>
          </a:xfrm>
          <a:prstGeom prst="rect">
            <a:avLst/>
          </a:prstGeom>
        </p:spPr>
      </p:pic>
      <p:sp>
        <p:nvSpPr>
          <p:cNvPr id="38" name="Text 30"/>
          <p:cNvSpPr/>
          <p:nvPr/>
        </p:nvSpPr>
        <p:spPr>
          <a:xfrm>
            <a:off x="9865519" y="4818459"/>
            <a:ext cx="2228136" cy="2783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Проєктні</a:t>
            </a:r>
            <a:endParaRPr lang="en-US" sz="1750" dirty="0">
              <a:latin typeface="Stencil" panose="040409050D0802020404" pitchFamily="82" charset="0"/>
            </a:endParaRPr>
          </a:p>
        </p:txBody>
      </p:sp>
      <p:sp>
        <p:nvSpPr>
          <p:cNvPr id="39" name="Text 31"/>
          <p:cNvSpPr/>
          <p:nvPr/>
        </p:nvSpPr>
        <p:spPr>
          <a:xfrm>
            <a:off x="9758481" y="5180886"/>
            <a:ext cx="3939897" cy="5703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Створення реальних, повноцінних виробів від ідеї до втілення.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40" name="Shape 32"/>
          <p:cNvSpPr/>
          <p:nvPr/>
        </p:nvSpPr>
        <p:spPr>
          <a:xfrm>
            <a:off x="623888" y="6420683"/>
            <a:ext cx="13382625" cy="1317069"/>
          </a:xfrm>
          <a:prstGeom prst="roundRect">
            <a:avLst>
              <a:gd name="adj" fmla="val 8331"/>
            </a:avLst>
          </a:prstGeom>
          <a:solidFill>
            <a:srgbClr val="FFFFFF"/>
          </a:solidFill>
          <a:ln/>
        </p:spPr>
      </p:sp>
      <p:sp>
        <p:nvSpPr>
          <p:cNvPr id="41" name="Shape 33"/>
          <p:cNvSpPr/>
          <p:nvPr/>
        </p:nvSpPr>
        <p:spPr>
          <a:xfrm>
            <a:off x="623888" y="6397823"/>
            <a:ext cx="13382625" cy="91440"/>
          </a:xfrm>
          <a:prstGeom prst="roundRect">
            <a:avLst>
              <a:gd name="adj" fmla="val 81878"/>
            </a:avLst>
          </a:prstGeom>
          <a:solidFill>
            <a:srgbClr val="26A688"/>
          </a:solidFill>
          <a:ln/>
        </p:spPr>
      </p:sp>
      <p:sp>
        <p:nvSpPr>
          <p:cNvPr id="42" name="Shape 34"/>
          <p:cNvSpPr/>
          <p:nvPr/>
        </p:nvSpPr>
        <p:spPr>
          <a:xfrm>
            <a:off x="7047845" y="6153388"/>
            <a:ext cx="534710" cy="534710"/>
          </a:xfrm>
          <a:prstGeom prst="roundRect">
            <a:avLst>
              <a:gd name="adj" fmla="val 171009"/>
            </a:avLst>
          </a:prstGeom>
          <a:solidFill>
            <a:srgbClr val="26A688"/>
          </a:solidFill>
          <a:ln/>
        </p:spPr>
      </p:sp>
      <p:pic>
        <p:nvPicPr>
          <p:cNvPr id="43" name="Image 6" descr="preencoded.png"/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7208222" y="6313765"/>
            <a:ext cx="213836" cy="213836"/>
          </a:xfrm>
          <a:prstGeom prst="rect">
            <a:avLst/>
          </a:prstGeom>
        </p:spPr>
      </p:pic>
      <p:sp>
        <p:nvSpPr>
          <p:cNvPr id="44" name="Text 35"/>
          <p:cNvSpPr/>
          <p:nvPr/>
        </p:nvSpPr>
        <p:spPr>
          <a:xfrm>
            <a:off x="824984" y="6866215"/>
            <a:ext cx="3323511" cy="2783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Комп’ютерні (Цифрові)</a:t>
            </a:r>
            <a:endParaRPr lang="en-US" sz="1750" dirty="0">
              <a:latin typeface="Stencil" panose="040409050D0802020404" pitchFamily="82" charset="0"/>
            </a:endParaRPr>
          </a:p>
        </p:txBody>
      </p:sp>
      <p:sp>
        <p:nvSpPr>
          <p:cNvPr id="45" name="Text 36"/>
          <p:cNvSpPr/>
          <p:nvPr/>
        </p:nvSpPr>
        <p:spPr>
          <a:xfrm>
            <a:off x="824984" y="7228642"/>
            <a:ext cx="12980432" cy="2851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Використання CAD/CAM систем та віртуальних симуляторів.</a:t>
            </a:r>
            <a:endParaRPr lang="en-US" sz="16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94360" y="816769"/>
            <a:ext cx="7955280" cy="8491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32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Інтерактивні Технології: Навчання </a:t>
            </a:r>
            <a:r>
              <a:rPr lang="en-US" sz="3200" b="1" dirty="0" err="1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Через</a:t>
            </a:r>
            <a:r>
              <a:rPr lang="en-US" sz="32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3200" b="1" dirty="0" err="1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Діяльність</a:t>
            </a:r>
            <a:endParaRPr lang="en-US" sz="3200" dirty="0">
              <a:latin typeface="Stencil" panose="040409050D0802020404" pitchFamily="82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594360" y="1920597"/>
            <a:ext cx="7955280" cy="5436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Інтерактивні методи перетворюють учня з пасивного слухача на </a:t>
            </a:r>
            <a:r>
              <a:rPr lang="en-US" sz="1400" b="1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активного учасника</a:t>
            </a:r>
            <a:r>
              <a:rPr lang="en-US" sz="140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 навчального процесу.</a:t>
            </a:r>
            <a:endParaRPr lang="en-US" sz="1400" dirty="0">
              <a:latin typeface="Stencil" panose="040409050D0802020404" pitchFamily="82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594360" y="2824996"/>
            <a:ext cx="3511510" cy="318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8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Ключові Інструменти</a:t>
            </a:r>
            <a:endParaRPr lang="en-US" sz="2800" dirty="0">
              <a:latin typeface="Stencil" panose="040409050D0802020404" pitchFamily="82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594360" y="3313271"/>
            <a:ext cx="3770471" cy="5436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b="1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Рольові Ігри:</a:t>
            </a:r>
            <a:r>
              <a:rPr lang="en-US" sz="140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 Імітація реальних виробничих ситуацій.</a:t>
            </a:r>
            <a:endParaRPr lang="en-US" sz="1400" dirty="0">
              <a:latin typeface="Stencil" panose="040409050D0802020404" pitchFamily="82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594360" y="3916323"/>
            <a:ext cx="3770471" cy="5436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b="1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Групові Обговорення:</a:t>
            </a:r>
            <a:r>
              <a:rPr lang="en-US" sz="140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 Колективний пошук оптимальних рішень.</a:t>
            </a:r>
            <a:endParaRPr lang="en-US" sz="1400" dirty="0">
              <a:latin typeface="Stencil" panose="040409050D0802020404" pitchFamily="82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594360" y="4519374"/>
            <a:ext cx="3770471" cy="5436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b="1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Виробниче Моделювання:</a:t>
            </a:r>
            <a:r>
              <a:rPr lang="en-US" sz="140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 Створення робочих моделей і процесів.</a:t>
            </a:r>
            <a:endParaRPr lang="en-US" sz="1400" dirty="0">
              <a:latin typeface="Stencil" panose="040409050D0802020404" pitchFamily="82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594360" y="5215771"/>
            <a:ext cx="3770471" cy="10872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33F70"/>
                </a:solidFill>
                <a:highlight>
                  <a:srgbClr val="DDF8F2"/>
                </a:highlight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Приклад:</a:t>
            </a:r>
            <a:r>
              <a:rPr lang="en-US" sz="140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 Урок-гра </a:t>
            </a:r>
            <a:r>
              <a:rPr lang="en-US" sz="1400" b="1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“Облаштування підлоги ламінатом”</a:t>
            </a:r>
            <a:r>
              <a:rPr lang="en-US" sz="140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. Учні виконують ролі фірм-консультантів, конкуруючи та пропонуючи найкращі технічні рішення.</a:t>
            </a:r>
            <a:endParaRPr lang="en-US" sz="1400" dirty="0">
              <a:latin typeface="Stencil" panose="040409050D0802020404" pitchFamily="82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4786789" y="2824996"/>
            <a:ext cx="3573899" cy="318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8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Результати Навчання</a:t>
            </a:r>
            <a:endParaRPr lang="en-US" sz="2800" dirty="0">
              <a:latin typeface="Stencil" panose="040409050D0802020404" pitchFamily="82" charset="0"/>
            </a:endParaRPr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50487" y="3339644"/>
            <a:ext cx="254675" cy="254675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5338643" y="3334464"/>
            <a:ext cx="2123003" cy="2652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0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Комунікація</a:t>
            </a:r>
            <a:endParaRPr lang="en-US" sz="2000" dirty="0">
              <a:latin typeface="Stencil" panose="040409050D0802020404" pitchFamily="82" charset="0"/>
            </a:endParaRPr>
          </a:p>
        </p:txBody>
      </p:sp>
      <p:sp>
        <p:nvSpPr>
          <p:cNvPr id="13" name="Text 9"/>
          <p:cNvSpPr/>
          <p:nvPr/>
        </p:nvSpPr>
        <p:spPr>
          <a:xfrm>
            <a:off x="5338643" y="3769519"/>
            <a:ext cx="3218617" cy="5436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Вдосконалення навичок спілкування та презентації.</a:t>
            </a:r>
            <a:endParaRPr lang="en-US" sz="1400" dirty="0">
              <a:latin typeface="Stencil" panose="040409050D0802020404" pitchFamily="82" charset="0"/>
            </a:endParaRPr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50487" y="4658023"/>
            <a:ext cx="254675" cy="254675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5338643" y="4652843"/>
            <a:ext cx="3065264" cy="2652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0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Аналітичне Мислення</a:t>
            </a:r>
            <a:endParaRPr lang="en-US" sz="2000" dirty="0">
              <a:latin typeface="Stencil" panose="040409050D0802020404" pitchFamily="82" charset="0"/>
            </a:endParaRPr>
          </a:p>
        </p:txBody>
      </p:sp>
      <p:sp>
        <p:nvSpPr>
          <p:cNvPr id="16" name="Text 11"/>
          <p:cNvSpPr/>
          <p:nvPr/>
        </p:nvSpPr>
        <p:spPr>
          <a:xfrm>
            <a:off x="5338643" y="5087898"/>
            <a:ext cx="3218617" cy="8154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Здатність швидко оцінювати ситуацію та приймати технічно обґрунтовані рішення.</a:t>
            </a:r>
            <a:endParaRPr lang="en-US" sz="1400" dirty="0">
              <a:latin typeface="Stencil" panose="040409050D0802020404" pitchFamily="82" charset="0"/>
            </a:endParaRPr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50487" y="6248221"/>
            <a:ext cx="254675" cy="254675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5338643" y="6243042"/>
            <a:ext cx="2472571" cy="2652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0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Командна Робота</a:t>
            </a:r>
            <a:endParaRPr lang="en-US" sz="2000" dirty="0">
              <a:latin typeface="Stencil" panose="040409050D0802020404" pitchFamily="82" charset="0"/>
            </a:endParaRPr>
          </a:p>
        </p:txBody>
      </p:sp>
      <p:sp>
        <p:nvSpPr>
          <p:cNvPr id="19" name="Text 13"/>
          <p:cNvSpPr/>
          <p:nvPr/>
        </p:nvSpPr>
        <p:spPr>
          <a:xfrm>
            <a:off x="5338643" y="6678097"/>
            <a:ext cx="3218617" cy="5436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Набуття досвіду ефективної співпраці для досягнення спільної мети.</a:t>
            </a:r>
            <a:endParaRPr lang="en-US" sz="1400" dirty="0">
              <a:latin typeface="Stencil" panose="040409050D0802020404" pitchFamily="82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9486" y="695207"/>
            <a:ext cx="13331428" cy="9277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32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Практика в Бригадах: Розвиток Лідерства та Відповідальності</a:t>
            </a:r>
            <a:endParaRPr lang="en-US" sz="3200" dirty="0">
              <a:latin typeface="Stencil" panose="040409050D0802020404" pitchFamily="82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649486" y="1827337"/>
            <a:ext cx="13331428" cy="2969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Організація практичних занять у формі </a:t>
            </a:r>
            <a:r>
              <a:rPr lang="en-US" sz="1600" b="1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бригадної роботи</a:t>
            </a: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 максимально наближає навчальний процес до реальних виробничих умов.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649486" y="2388394"/>
            <a:ext cx="6572964" cy="2123599"/>
          </a:xfrm>
          <a:prstGeom prst="roundRect">
            <a:avLst>
              <a:gd name="adj" fmla="val 3670"/>
            </a:avLst>
          </a:prstGeom>
          <a:solidFill>
            <a:srgbClr val="D6F5EE"/>
          </a:solidFill>
          <a:ln w="7620">
            <a:solidFill>
              <a:srgbClr val="26A688"/>
            </a:solidFill>
            <a:prstDash val="solid"/>
          </a:ln>
        </p:spPr>
        <p:txBody>
          <a:bodyPr/>
          <a:lstStyle/>
          <a:p>
            <a:endParaRPr lang="uk-UA" dirty="0"/>
          </a:p>
        </p:txBody>
      </p:sp>
      <p:sp>
        <p:nvSpPr>
          <p:cNvPr id="5" name="Shape 3"/>
          <p:cNvSpPr/>
          <p:nvPr/>
        </p:nvSpPr>
        <p:spPr>
          <a:xfrm>
            <a:off x="842605" y="2581513"/>
            <a:ext cx="556736" cy="556736"/>
          </a:xfrm>
          <a:prstGeom prst="roundRect">
            <a:avLst>
              <a:gd name="adj" fmla="val 16422659"/>
            </a:avLst>
          </a:prstGeom>
          <a:solidFill>
            <a:srgbClr val="26A688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5720" y="2734628"/>
            <a:ext cx="250507" cy="250508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42605" y="3268351"/>
            <a:ext cx="2319814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b="1" dirty="0">
                <a:solidFill>
                  <a:srgbClr val="333F70"/>
                </a:solidFill>
                <a:latin typeface="Agency FB" panose="020B0503020202020204" pitchFamily="34" charset="0"/>
                <a:ea typeface="Unbounded Bold" pitchFamily="34" charset="-122"/>
                <a:cs typeface="Unbounded Bold" pitchFamily="34" charset="-120"/>
              </a:rPr>
              <a:t>Організація</a:t>
            </a:r>
            <a:endParaRPr lang="en-US" sz="2000" dirty="0">
              <a:latin typeface="Agency FB" panose="020B0503020202020204" pitchFamily="34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842605" y="3669591"/>
            <a:ext cx="6186726" cy="5938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Учні діляться на бригади, обираючи </a:t>
            </a:r>
            <a:r>
              <a:rPr lang="en-US" sz="1600" b="1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бригадира</a:t>
            </a: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 (менеджер процесу) та </a:t>
            </a:r>
            <a:r>
              <a:rPr lang="en-US" sz="1600" b="1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контролера якості</a:t>
            </a: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 (технічний нагляд).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9" name="Shape 6"/>
          <p:cNvSpPr/>
          <p:nvPr/>
        </p:nvSpPr>
        <p:spPr>
          <a:xfrm>
            <a:off x="7407950" y="2417451"/>
            <a:ext cx="6572964" cy="2123599"/>
          </a:xfrm>
          <a:prstGeom prst="roundRect">
            <a:avLst>
              <a:gd name="adj" fmla="val 3670"/>
            </a:avLst>
          </a:prstGeom>
          <a:solidFill>
            <a:srgbClr val="D6F5EE"/>
          </a:solidFill>
          <a:ln w="7620">
            <a:solidFill>
              <a:srgbClr val="26A688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7601069" y="2581513"/>
            <a:ext cx="556736" cy="556736"/>
          </a:xfrm>
          <a:prstGeom prst="roundRect">
            <a:avLst>
              <a:gd name="adj" fmla="val 16422659"/>
            </a:avLst>
          </a:prstGeom>
          <a:solidFill>
            <a:srgbClr val="26A688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754183" y="2734628"/>
            <a:ext cx="250507" cy="250508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7601069" y="3268351"/>
            <a:ext cx="3384233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b="1" dirty="0">
                <a:solidFill>
                  <a:srgbClr val="333F70"/>
                </a:solidFill>
                <a:latin typeface="Agency FB" panose="020B0503020202020204" pitchFamily="34" charset="0"/>
                <a:ea typeface="Unbounded Bold" pitchFamily="34" charset="-122"/>
                <a:cs typeface="Unbounded Bold" pitchFamily="34" charset="-120"/>
              </a:rPr>
              <a:t>Завдання та Контроль</a:t>
            </a:r>
            <a:endParaRPr lang="en-US" sz="2000" dirty="0">
              <a:latin typeface="Agency FB" panose="020B0503020202020204" pitchFamily="34" charset="0"/>
            </a:endParaRPr>
          </a:p>
        </p:txBody>
      </p:sp>
      <p:sp>
        <p:nvSpPr>
          <p:cNvPr id="13" name="Text 9"/>
          <p:cNvSpPr/>
          <p:nvPr/>
        </p:nvSpPr>
        <p:spPr>
          <a:xfrm>
            <a:off x="7601069" y="3669591"/>
            <a:ext cx="6186726" cy="5938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Виконання практичних завдань фіксується за допомогою детального </a:t>
            </a:r>
            <a:r>
              <a:rPr lang="en-US" sz="1600" b="1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листка оцінювання</a:t>
            </a: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 або виробничого наряду.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14" name="Text 10"/>
          <p:cNvSpPr/>
          <p:nvPr/>
        </p:nvSpPr>
        <p:spPr>
          <a:xfrm>
            <a:off x="649486" y="4827271"/>
            <a:ext cx="6957417" cy="3479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4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Ключові Переваги Бригадного Методу</a:t>
            </a:r>
            <a:endParaRPr lang="en-US" sz="2400" dirty="0">
              <a:latin typeface="Stencil" panose="040409050D0802020404" pitchFamily="82" charset="0"/>
            </a:endParaRPr>
          </a:p>
        </p:txBody>
      </p:sp>
      <p:sp>
        <p:nvSpPr>
          <p:cNvPr id="15" name="Text 11"/>
          <p:cNvSpPr/>
          <p:nvPr/>
        </p:nvSpPr>
        <p:spPr>
          <a:xfrm>
            <a:off x="649486" y="5546289"/>
            <a:ext cx="3158847" cy="6123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800"/>
              </a:lnSpc>
              <a:buNone/>
            </a:pPr>
            <a:r>
              <a:rPr lang="en-US" sz="54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1</a:t>
            </a:r>
            <a:endParaRPr lang="en-US" sz="5400" dirty="0">
              <a:latin typeface="Stencil" panose="040409050D0802020404" pitchFamily="82" charset="0"/>
            </a:endParaRPr>
          </a:p>
        </p:txBody>
      </p:sp>
      <p:sp>
        <p:nvSpPr>
          <p:cNvPr id="16" name="Text 12"/>
          <p:cNvSpPr/>
          <p:nvPr/>
        </p:nvSpPr>
        <p:spPr>
          <a:xfrm>
            <a:off x="930831" y="6353651"/>
            <a:ext cx="2596039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20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Відповідальність</a:t>
            </a:r>
            <a:endParaRPr lang="en-US" sz="2000" dirty="0">
              <a:latin typeface="Stencil" panose="040409050D0802020404" pitchFamily="82" charset="0"/>
            </a:endParaRPr>
          </a:p>
        </p:txBody>
      </p:sp>
      <p:sp>
        <p:nvSpPr>
          <p:cNvPr id="17" name="Text 13"/>
          <p:cNvSpPr/>
          <p:nvPr/>
        </p:nvSpPr>
        <p:spPr>
          <a:xfrm>
            <a:off x="649486" y="6699494"/>
            <a:ext cx="3158847" cy="8908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Формування почуття особистої та колективної відповідальності за кінцевий результат.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18" name="Text 14"/>
          <p:cNvSpPr/>
          <p:nvPr/>
        </p:nvSpPr>
        <p:spPr>
          <a:xfrm>
            <a:off x="4156234" y="5401510"/>
            <a:ext cx="3158966" cy="6123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800"/>
              </a:lnSpc>
              <a:buNone/>
            </a:pPr>
            <a:r>
              <a:rPr lang="en-US" sz="54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2</a:t>
            </a:r>
            <a:endParaRPr lang="en-US" sz="5400" dirty="0">
              <a:latin typeface="Stencil" panose="040409050D0802020404" pitchFamily="82" charset="0"/>
            </a:endParaRPr>
          </a:p>
        </p:txBody>
      </p:sp>
      <p:sp>
        <p:nvSpPr>
          <p:cNvPr id="19" name="Text 15"/>
          <p:cNvSpPr/>
          <p:nvPr/>
        </p:nvSpPr>
        <p:spPr>
          <a:xfrm>
            <a:off x="4459843" y="6464975"/>
            <a:ext cx="2319814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20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Лідерство</a:t>
            </a:r>
            <a:endParaRPr lang="en-US" sz="2000" dirty="0">
              <a:latin typeface="Stencil" panose="040409050D0802020404" pitchFamily="82" charset="0"/>
            </a:endParaRPr>
          </a:p>
        </p:txBody>
      </p:sp>
      <p:sp>
        <p:nvSpPr>
          <p:cNvPr id="20" name="Text 16"/>
          <p:cNvSpPr/>
          <p:nvPr/>
        </p:nvSpPr>
        <p:spPr>
          <a:xfrm>
            <a:off x="4040267" y="6699494"/>
            <a:ext cx="3158966" cy="8908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Розвиток організаторських здібностей та навичок управління в бригадирів.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21" name="Text 17"/>
          <p:cNvSpPr/>
          <p:nvPr/>
        </p:nvSpPr>
        <p:spPr>
          <a:xfrm>
            <a:off x="7431167" y="5509379"/>
            <a:ext cx="3158847" cy="6123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800"/>
              </a:lnSpc>
              <a:buNone/>
            </a:pPr>
            <a:r>
              <a:rPr lang="en-US" sz="54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3</a:t>
            </a:r>
            <a:endParaRPr lang="en-US" sz="5400" dirty="0">
              <a:latin typeface="Stencil" panose="040409050D0802020404" pitchFamily="82" charset="0"/>
            </a:endParaRPr>
          </a:p>
        </p:txBody>
      </p:sp>
      <p:sp>
        <p:nvSpPr>
          <p:cNvPr id="22" name="Text 18"/>
          <p:cNvSpPr/>
          <p:nvPr/>
        </p:nvSpPr>
        <p:spPr>
          <a:xfrm>
            <a:off x="7850624" y="6353651"/>
            <a:ext cx="2319814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20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Взаємодія</a:t>
            </a:r>
            <a:endParaRPr lang="en-US" sz="2000" dirty="0">
              <a:latin typeface="Stencil" panose="040409050D0802020404" pitchFamily="82" charset="0"/>
            </a:endParaRPr>
          </a:p>
        </p:txBody>
      </p:sp>
      <p:sp>
        <p:nvSpPr>
          <p:cNvPr id="23" name="Text 19"/>
          <p:cNvSpPr/>
          <p:nvPr/>
        </p:nvSpPr>
        <p:spPr>
          <a:xfrm>
            <a:off x="7431167" y="6699494"/>
            <a:ext cx="3158847" cy="8908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Посилення командної взаємодії, взаємодопомоги та обміну досвідом.</a:t>
            </a:r>
            <a:endParaRPr lang="en-US" sz="1600" dirty="0">
              <a:latin typeface="Agency FB" panose="020B0503020202020204" pitchFamily="34" charset="0"/>
            </a:endParaRPr>
          </a:p>
        </p:txBody>
      </p:sp>
      <p:sp>
        <p:nvSpPr>
          <p:cNvPr id="24" name="Text 20"/>
          <p:cNvSpPr/>
          <p:nvPr/>
        </p:nvSpPr>
        <p:spPr>
          <a:xfrm>
            <a:off x="10821948" y="5509379"/>
            <a:ext cx="3158966" cy="6123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800"/>
              </a:lnSpc>
              <a:buNone/>
            </a:pPr>
            <a:r>
              <a:rPr lang="en-US" sz="54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4</a:t>
            </a:r>
            <a:endParaRPr lang="en-US" sz="5400" dirty="0">
              <a:latin typeface="Stencil" panose="040409050D0802020404" pitchFamily="82" charset="0"/>
            </a:endParaRPr>
          </a:p>
        </p:txBody>
      </p:sp>
      <p:sp>
        <p:nvSpPr>
          <p:cNvPr id="25" name="Text 21"/>
          <p:cNvSpPr/>
          <p:nvPr/>
        </p:nvSpPr>
        <p:spPr>
          <a:xfrm>
            <a:off x="11084004" y="6353651"/>
            <a:ext cx="2634853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20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Результативність</a:t>
            </a:r>
            <a:endParaRPr lang="en-US" sz="2000" dirty="0">
              <a:latin typeface="Stencil" panose="040409050D0802020404" pitchFamily="82" charset="0"/>
            </a:endParaRPr>
          </a:p>
        </p:txBody>
      </p:sp>
      <p:sp>
        <p:nvSpPr>
          <p:cNvPr id="26" name="Text 22"/>
          <p:cNvSpPr/>
          <p:nvPr/>
        </p:nvSpPr>
        <p:spPr>
          <a:xfrm>
            <a:off x="10821948" y="6699494"/>
            <a:ext cx="3158966" cy="8908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Значне підвищення якості та швидкості виконання практичних завдань.</a:t>
            </a:r>
            <a:endParaRPr lang="en-US" sz="16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86303" y="110354"/>
            <a:ext cx="6744891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4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Дидактичні Ігри для Стимуляції Креативності</a:t>
            </a:r>
            <a:endParaRPr lang="en-US" sz="2400" dirty="0">
              <a:latin typeface="Stencil" panose="040409050D0802020404" pitchFamily="82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396835" y="441050"/>
            <a:ext cx="13836729" cy="181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050" dirty="0" err="1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Використання</a:t>
            </a:r>
            <a:r>
              <a:rPr lang="en-US" sz="105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 ігрових форм, таких як </a:t>
            </a:r>
            <a:r>
              <a:rPr lang="en-US" sz="1050" b="1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“Коло ідей”</a:t>
            </a:r>
            <a:r>
              <a:rPr lang="en-US" sz="105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, допомагає перетворити теоретичне обговорення на динамічний пошук </a:t>
            </a:r>
            <a:r>
              <a:rPr lang="en-US" sz="1050" dirty="0" err="1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інноваційних</a:t>
            </a:r>
            <a:r>
              <a:rPr lang="en-US" sz="105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050" dirty="0" err="1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рішень</a:t>
            </a:r>
            <a:r>
              <a:rPr lang="en-US" sz="1050" dirty="0">
                <a:solidFill>
                  <a:srgbClr val="333F70"/>
                </a:solidFill>
                <a:latin typeface="Stencil" panose="040409050D0802020404" pitchFamily="82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050" dirty="0">
              <a:latin typeface="Stencil" panose="040409050D0802020404" pitchFamily="82" charset="0"/>
            </a:endParaRP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9776" y="428139"/>
            <a:ext cx="9346070" cy="526710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069094" y="846618"/>
            <a:ext cx="2562759" cy="3833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1650"/>
              </a:lnSpc>
              <a:buNone/>
            </a:pPr>
            <a:r>
              <a:rPr lang="en-US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Група 1</a:t>
            </a:r>
            <a:endParaRPr lang="en-US" dirty="0">
              <a:latin typeface="Stencil" panose="040409050D0802020404" pitchFamily="82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549776" y="1240637"/>
            <a:ext cx="2562759" cy="3067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1350"/>
              </a:lnSpc>
              <a:buNone/>
            </a:pPr>
            <a:r>
              <a:rPr lang="en-US" sz="12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Ідея А</a:t>
            </a:r>
            <a:endParaRPr lang="en-US" sz="1200" dirty="0">
              <a:latin typeface="Agency FB" panose="020B050302020202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8974963" y="884515"/>
            <a:ext cx="2549127" cy="3833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Група 2</a:t>
            </a:r>
            <a:endParaRPr lang="en-US" dirty="0">
              <a:latin typeface="Stencil" panose="040409050D0802020404" pitchFamily="82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8807701" y="1272169"/>
            <a:ext cx="2549127" cy="3067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12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Ідея Б</a:t>
            </a:r>
            <a:endParaRPr lang="en-US" sz="1200" dirty="0">
              <a:latin typeface="Agency FB" panose="020B050302020202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1287330" y="4738246"/>
            <a:ext cx="2467337" cy="3833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1650"/>
              </a:lnSpc>
              <a:buNone/>
            </a:pPr>
            <a:r>
              <a:rPr lang="en-US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Група 3</a:t>
            </a:r>
            <a:endParaRPr lang="en-US" dirty="0">
              <a:latin typeface="Stencil" panose="040409050D0802020404" pitchFamily="82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1164516" y="5091270"/>
            <a:ext cx="2467337" cy="3067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1350"/>
              </a:lnSpc>
              <a:buNone/>
            </a:pPr>
            <a:r>
              <a:rPr lang="en-US" sz="12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Ідея В</a:t>
            </a:r>
            <a:endParaRPr lang="en-US" sz="1200" dirty="0">
              <a:latin typeface="Agency FB" panose="020B050302020202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9132111" y="4921534"/>
            <a:ext cx="2630918" cy="7667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Спільне Рішення</a:t>
            </a:r>
            <a:endParaRPr lang="en-US" dirty="0">
              <a:latin typeface="Stencil" panose="040409050D0802020404" pitchFamily="82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9417869" y="5145127"/>
            <a:ext cx="2630918" cy="3067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1200" dirty="0" err="1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Інноваційне</a:t>
            </a:r>
            <a:r>
              <a:rPr lang="en-US" sz="12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 рішення</a:t>
            </a:r>
            <a:endParaRPr lang="en-US" sz="1200" dirty="0">
              <a:latin typeface="Agency FB" panose="020B0503020202020204" pitchFamily="34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793671" y="5764176"/>
            <a:ext cx="13836729" cy="181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Механізм гри: Обговорення виробничої проблеми (наприклад, оптимізація відходів) у малих групах, генерація ідей, а потім їх публічне представлення та формування </a:t>
            </a:r>
            <a:r>
              <a:rPr lang="en-US" sz="850" b="1" dirty="0">
                <a:solidFill>
                  <a:srgbClr val="26A68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спільного інноваційного рішення.</a:t>
            </a:r>
            <a:endParaRPr lang="en-US" sz="850" dirty="0"/>
          </a:p>
        </p:txBody>
      </p:sp>
      <p:sp>
        <p:nvSpPr>
          <p:cNvPr id="14" name="Text 11"/>
          <p:cNvSpPr/>
          <p:nvPr/>
        </p:nvSpPr>
        <p:spPr>
          <a:xfrm>
            <a:off x="793671" y="5915163"/>
            <a:ext cx="2305883" cy="212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3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Цей підхід розвиває:</a:t>
            </a:r>
            <a:endParaRPr lang="en-US" sz="1300" dirty="0"/>
          </a:p>
        </p:txBody>
      </p:sp>
      <p:sp>
        <p:nvSpPr>
          <p:cNvPr id="15" name="Text 12"/>
          <p:cNvSpPr/>
          <p:nvPr/>
        </p:nvSpPr>
        <p:spPr>
          <a:xfrm>
            <a:off x="469571" y="6127809"/>
            <a:ext cx="13836729" cy="181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400"/>
              </a:lnSpc>
              <a:buSzPct val="100000"/>
              <a:buChar char="•"/>
            </a:pPr>
            <a:r>
              <a:rPr lang="en-US" sz="850" b="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Критичне мислення:</a:t>
            </a:r>
            <a:r>
              <a:rPr lang="en-US" sz="8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Аналіз переваг і недоліків кожної ідеї.</a:t>
            </a:r>
            <a:endParaRPr lang="en-US" sz="850" dirty="0"/>
          </a:p>
        </p:txBody>
      </p:sp>
      <p:sp>
        <p:nvSpPr>
          <p:cNvPr id="16" name="Text 13"/>
          <p:cNvSpPr/>
          <p:nvPr/>
        </p:nvSpPr>
        <p:spPr>
          <a:xfrm>
            <a:off x="469571" y="6257964"/>
            <a:ext cx="13836729" cy="181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400"/>
              </a:lnSpc>
              <a:buSzPct val="100000"/>
              <a:buChar char="•"/>
            </a:pPr>
            <a:r>
              <a:rPr lang="en-US" sz="850" b="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Творчість:</a:t>
            </a:r>
            <a:r>
              <a:rPr lang="en-US" sz="8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Стимуляція нестандартного підходу до вирішення завдань.</a:t>
            </a:r>
            <a:endParaRPr lang="en-US" sz="850" dirty="0"/>
          </a:p>
        </p:txBody>
      </p:sp>
      <p:sp>
        <p:nvSpPr>
          <p:cNvPr id="17" name="Text 14"/>
          <p:cNvSpPr/>
          <p:nvPr/>
        </p:nvSpPr>
        <p:spPr>
          <a:xfrm>
            <a:off x="450917" y="6388119"/>
            <a:ext cx="13836729" cy="181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400"/>
              </a:lnSpc>
              <a:buSzPct val="100000"/>
              <a:buChar char="•"/>
            </a:pPr>
            <a:r>
              <a:rPr lang="en-US" sz="850" b="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Аргументацію:</a:t>
            </a:r>
            <a:r>
              <a:rPr lang="en-US" sz="8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Навички захисту та обґрунтування власних пропозицій.</a:t>
            </a:r>
            <a:endParaRPr lang="en-US" sz="8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37079" y="349329"/>
            <a:ext cx="9608820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8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Гнучкі Моделі Навчання: Персоналізація та Перехресність</a:t>
            </a:r>
            <a:endParaRPr lang="en-US" sz="2800" dirty="0">
              <a:latin typeface="Stencil" panose="040409050D0802020404" pitchFamily="82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437079" y="984409"/>
            <a:ext cx="3171706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Персоналізований Підхід</a:t>
            </a:r>
            <a:endParaRPr lang="en-US" dirty="0">
              <a:latin typeface="Stencil" panose="040409050D0802020404" pitchFamily="82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444698" y="1349692"/>
            <a:ext cx="6715482" cy="4064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Забезпечення </a:t>
            </a:r>
            <a:r>
              <a:rPr lang="en-US" sz="1100" b="1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індивідуального підходу</a:t>
            </a:r>
            <a:r>
              <a:rPr lang="en-US" sz="11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 шляхом надання завдань з урахуванням рівня знань, здібностей та інтересів кожного учня.</a:t>
            </a:r>
            <a:endParaRPr lang="en-US" sz="1100" dirty="0">
              <a:latin typeface="Agency FB" panose="020B0503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444698" y="1870472"/>
            <a:ext cx="6715482" cy="203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Поглиблене вивчення окремих технологій (наприклад, різьблення чи інтарсія).</a:t>
            </a:r>
            <a:endParaRPr lang="en-US" sz="1000" dirty="0"/>
          </a:p>
        </p:txBody>
      </p:sp>
      <p:sp>
        <p:nvSpPr>
          <p:cNvPr id="6" name="Text 4"/>
          <p:cNvSpPr/>
          <p:nvPr/>
        </p:nvSpPr>
        <p:spPr>
          <a:xfrm>
            <a:off x="444698" y="2118122"/>
            <a:ext cx="6715482" cy="203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1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Можливість працювати у власному темпі для кращого засвоєння складного матеріалу.</a:t>
            </a:r>
            <a:endParaRPr lang="en-US" sz="1100" dirty="0">
              <a:latin typeface="Agency FB" panose="020B0503020202020204" pitchFamily="34" charset="0"/>
            </a:endParaRPr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698" y="2501622"/>
            <a:ext cx="5554519" cy="5554519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7470220" y="984409"/>
            <a:ext cx="4731187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Перехресне Навчання та Партнерство</a:t>
            </a:r>
            <a:endParaRPr lang="en-US" dirty="0">
              <a:latin typeface="Stencil" panose="040409050D0802020404" pitchFamily="82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7477839" y="1349692"/>
            <a:ext cx="6715482" cy="203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Синергія між різними формами навчання, що забезпечує глибше розуміння професії.</a:t>
            </a:r>
            <a:endParaRPr lang="en-US" sz="1100" dirty="0">
              <a:latin typeface="Agency FB" panose="020B050302020202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10827901" y="1695807"/>
            <a:ext cx="15240" cy="2479358"/>
          </a:xfrm>
          <a:prstGeom prst="roundRect">
            <a:avLst>
              <a:gd name="adj" fmla="val 350186"/>
            </a:avLst>
          </a:prstGeom>
          <a:solidFill>
            <a:srgbClr val="BCDBD4"/>
          </a:solidFill>
          <a:ln/>
        </p:spPr>
      </p:sp>
      <p:sp>
        <p:nvSpPr>
          <p:cNvPr id="11" name="Shape 8"/>
          <p:cNvSpPr/>
          <p:nvPr/>
        </p:nvSpPr>
        <p:spPr>
          <a:xfrm>
            <a:off x="10596682" y="1831062"/>
            <a:ext cx="254079" cy="15240"/>
          </a:xfrm>
          <a:prstGeom prst="roundRect">
            <a:avLst>
              <a:gd name="adj" fmla="val 350186"/>
            </a:avLst>
          </a:prstGeom>
          <a:solidFill>
            <a:srgbClr val="BCDBD4"/>
          </a:solidFill>
          <a:ln/>
        </p:spPr>
      </p:sp>
      <p:sp>
        <p:nvSpPr>
          <p:cNvPr id="12" name="Shape 9"/>
          <p:cNvSpPr/>
          <p:nvPr/>
        </p:nvSpPr>
        <p:spPr>
          <a:xfrm>
            <a:off x="10787896" y="1791057"/>
            <a:ext cx="95250" cy="95250"/>
          </a:xfrm>
          <a:prstGeom prst="roundRect">
            <a:avLst>
              <a:gd name="adj" fmla="val 480000"/>
            </a:avLst>
          </a:prstGeom>
          <a:solidFill>
            <a:srgbClr val="26A688"/>
          </a:solidFill>
          <a:ln/>
        </p:spPr>
      </p:sp>
      <p:sp>
        <p:nvSpPr>
          <p:cNvPr id="13" name="Text 10"/>
          <p:cNvSpPr/>
          <p:nvPr/>
        </p:nvSpPr>
        <p:spPr>
          <a:xfrm>
            <a:off x="8377239" y="1739384"/>
            <a:ext cx="1942505" cy="1984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1550"/>
              </a:lnSpc>
              <a:buNone/>
            </a:pPr>
            <a:r>
              <a:rPr lang="en-US" sz="16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Навчальні Заняття</a:t>
            </a:r>
            <a:endParaRPr lang="en-US" sz="1600" dirty="0">
              <a:latin typeface="Stencil" panose="040409050D0802020404" pitchFamily="82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7477839" y="2064901"/>
            <a:ext cx="2849523" cy="203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1600"/>
              </a:lnSpc>
              <a:buNone/>
            </a:pPr>
            <a:r>
              <a:rPr lang="en-US" sz="11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Теоретична база та моделювання процесів.</a:t>
            </a:r>
            <a:endParaRPr lang="en-US" sz="1100" dirty="0">
              <a:latin typeface="Agency FB" panose="020B0503020202020204" pitchFamily="34" charset="0"/>
            </a:endParaRPr>
          </a:p>
        </p:txBody>
      </p:sp>
      <p:sp>
        <p:nvSpPr>
          <p:cNvPr id="15" name="Shape 12"/>
          <p:cNvSpPr/>
          <p:nvPr/>
        </p:nvSpPr>
        <p:spPr>
          <a:xfrm>
            <a:off x="10820281" y="2593300"/>
            <a:ext cx="254079" cy="15240"/>
          </a:xfrm>
          <a:prstGeom prst="roundRect">
            <a:avLst>
              <a:gd name="adj" fmla="val 350186"/>
            </a:avLst>
          </a:prstGeom>
          <a:solidFill>
            <a:srgbClr val="BCDBD4"/>
          </a:solidFill>
          <a:ln/>
        </p:spPr>
      </p:sp>
      <p:sp>
        <p:nvSpPr>
          <p:cNvPr id="16" name="Shape 13"/>
          <p:cNvSpPr/>
          <p:nvPr/>
        </p:nvSpPr>
        <p:spPr>
          <a:xfrm>
            <a:off x="10787896" y="2553295"/>
            <a:ext cx="95250" cy="95250"/>
          </a:xfrm>
          <a:prstGeom prst="roundRect">
            <a:avLst>
              <a:gd name="adj" fmla="val 480000"/>
            </a:avLst>
          </a:prstGeom>
          <a:solidFill>
            <a:srgbClr val="26A688"/>
          </a:solidFill>
          <a:ln/>
        </p:spPr>
      </p:sp>
      <p:sp>
        <p:nvSpPr>
          <p:cNvPr id="17" name="Text 14"/>
          <p:cNvSpPr/>
          <p:nvPr/>
        </p:nvSpPr>
        <p:spPr>
          <a:xfrm>
            <a:off x="11336061" y="2501622"/>
            <a:ext cx="2207419" cy="1984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16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Виробнича Практика</a:t>
            </a:r>
            <a:endParaRPr lang="en-US" sz="1600" dirty="0">
              <a:latin typeface="Stencil" panose="040409050D0802020404" pitchFamily="82" charset="0"/>
            </a:endParaRPr>
          </a:p>
        </p:txBody>
      </p:sp>
      <p:sp>
        <p:nvSpPr>
          <p:cNvPr id="18" name="Text 15"/>
          <p:cNvSpPr/>
          <p:nvPr/>
        </p:nvSpPr>
        <p:spPr>
          <a:xfrm>
            <a:off x="11343680" y="2827139"/>
            <a:ext cx="2849642" cy="4064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Робота в майстернях із сучасним обладнанням.</a:t>
            </a:r>
            <a:endParaRPr lang="en-US" sz="1100" dirty="0">
              <a:latin typeface="Agency FB" panose="020B0503020202020204" pitchFamily="34" charset="0"/>
            </a:endParaRPr>
          </a:p>
        </p:txBody>
      </p:sp>
      <p:sp>
        <p:nvSpPr>
          <p:cNvPr id="19" name="Shape 16"/>
          <p:cNvSpPr/>
          <p:nvPr/>
        </p:nvSpPr>
        <p:spPr>
          <a:xfrm>
            <a:off x="10596682" y="3250287"/>
            <a:ext cx="254079" cy="15240"/>
          </a:xfrm>
          <a:prstGeom prst="roundRect">
            <a:avLst>
              <a:gd name="adj" fmla="val 350186"/>
            </a:avLst>
          </a:prstGeom>
          <a:solidFill>
            <a:srgbClr val="BCDBD4"/>
          </a:solidFill>
          <a:ln/>
        </p:spPr>
      </p:sp>
      <p:sp>
        <p:nvSpPr>
          <p:cNvPr id="20" name="Shape 17"/>
          <p:cNvSpPr/>
          <p:nvPr/>
        </p:nvSpPr>
        <p:spPr>
          <a:xfrm>
            <a:off x="10787896" y="3210282"/>
            <a:ext cx="95250" cy="95250"/>
          </a:xfrm>
          <a:prstGeom prst="roundRect">
            <a:avLst>
              <a:gd name="adj" fmla="val 480000"/>
            </a:avLst>
          </a:prstGeom>
          <a:solidFill>
            <a:srgbClr val="26A688"/>
          </a:solidFill>
          <a:ln/>
        </p:spPr>
      </p:sp>
      <p:sp>
        <p:nvSpPr>
          <p:cNvPr id="21" name="Text 18"/>
          <p:cNvSpPr/>
          <p:nvPr/>
        </p:nvSpPr>
        <p:spPr>
          <a:xfrm>
            <a:off x="7477839" y="3158609"/>
            <a:ext cx="2849523" cy="3969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550"/>
              </a:lnSpc>
              <a:buNone/>
            </a:pPr>
            <a:r>
              <a:rPr lang="en-US" sz="16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Співпраця з Роботодавцями</a:t>
            </a:r>
            <a:endParaRPr lang="en-US" sz="1600" dirty="0">
              <a:latin typeface="Stencil" panose="040409050D0802020404" pitchFamily="82" charset="0"/>
            </a:endParaRPr>
          </a:p>
        </p:txBody>
      </p:sp>
      <p:sp>
        <p:nvSpPr>
          <p:cNvPr id="22" name="Text 19"/>
          <p:cNvSpPr/>
          <p:nvPr/>
        </p:nvSpPr>
        <p:spPr>
          <a:xfrm>
            <a:off x="7477839" y="3682603"/>
            <a:ext cx="2849523" cy="4064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600"/>
              </a:lnSpc>
              <a:buNone/>
            </a:pPr>
            <a:r>
              <a:rPr lang="en-US" sz="11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Екскурсії, стажування та можливість працювати на реальному виробництві.</a:t>
            </a:r>
            <a:endParaRPr lang="en-US" sz="11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1498" y="418222"/>
            <a:ext cx="11907917" cy="3938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28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Цифрова Майстерня: Комп’ютерні Технології в Столярстві</a:t>
            </a:r>
            <a:endParaRPr lang="en-US" sz="2800" dirty="0">
              <a:latin typeface="Stencil" panose="040409050D0802020404" pitchFamily="82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51498" y="1142167"/>
            <a:ext cx="13527405" cy="2519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Комп’ютер став невід’ємним </a:t>
            </a:r>
            <a:r>
              <a:rPr lang="en-US" sz="1400" b="1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засобом для навчання, контролю та творчості</a:t>
            </a:r>
            <a:r>
              <a:rPr lang="en-US" sz="14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 в деревообробній галузі.</a:t>
            </a:r>
            <a:endParaRPr lang="en-US" sz="1400" dirty="0">
              <a:latin typeface="Agency FB" panose="020B0503020202020204" pitchFamily="34" charset="0"/>
            </a:endParaRP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851" y="1561445"/>
            <a:ext cx="4377809" cy="437780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51498" y="6106597"/>
            <a:ext cx="2277189" cy="2461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6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3D-Моделювання</a:t>
            </a:r>
            <a:endParaRPr lang="en-US" sz="1600" dirty="0">
              <a:latin typeface="Stencil" panose="040409050D0802020404" pitchFamily="82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551498" y="6432188"/>
            <a:ext cx="4377809" cy="5038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Створення високоточних 3D-моделей меблів та елементів інтер’єру (CAD/CAM).</a:t>
            </a:r>
            <a:endParaRPr lang="en-US" sz="1400" dirty="0">
              <a:latin typeface="Agency FB" panose="020B0503020202020204" pitchFamily="34" charset="0"/>
            </a:endParaRPr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6236" y="1571268"/>
            <a:ext cx="4377809" cy="4377809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5126236" y="6106597"/>
            <a:ext cx="3010853" cy="2461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6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Віртуальні Практикуми</a:t>
            </a:r>
            <a:endParaRPr lang="en-US" sz="1600" dirty="0">
              <a:latin typeface="Stencil" panose="040409050D0802020404" pitchFamily="82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5126236" y="6447234"/>
            <a:ext cx="4377809" cy="5038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Проведення майстер-класів та відпрацювання складних операцій у безпечному віртуальному середовищі.</a:t>
            </a:r>
            <a:endParaRPr lang="en-US" sz="1400" dirty="0">
              <a:latin typeface="Agency FB" panose="020B0503020202020204" pitchFamily="34" charset="0"/>
            </a:endParaRPr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00974" y="1571268"/>
            <a:ext cx="4377809" cy="4377809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9700974" y="6106597"/>
            <a:ext cx="2152769" cy="2461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6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Онлайн-Проєкти</a:t>
            </a:r>
            <a:endParaRPr lang="en-US" sz="1600" dirty="0">
              <a:latin typeface="Stencil" panose="040409050D0802020404" pitchFamily="82" charset="0"/>
            </a:endParaRPr>
          </a:p>
        </p:txBody>
      </p:sp>
      <p:sp>
        <p:nvSpPr>
          <p:cNvPr id="12" name="Text 7"/>
          <p:cNvSpPr/>
          <p:nvPr/>
        </p:nvSpPr>
        <p:spPr>
          <a:xfrm>
            <a:off x="9700974" y="6447234"/>
            <a:ext cx="4377809" cy="5038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Участь у дистанційних проєктах, тестування знань та доступ до світових ресурсів.</a:t>
            </a:r>
            <a:endParaRPr lang="en-US" sz="1400" dirty="0">
              <a:latin typeface="Agency FB" panose="020B0503020202020204" pitchFamily="34" charset="0"/>
            </a:endParaRPr>
          </a:p>
        </p:txBody>
      </p:sp>
      <p:sp>
        <p:nvSpPr>
          <p:cNvPr id="13" name="Shape 8"/>
          <p:cNvSpPr/>
          <p:nvPr/>
        </p:nvSpPr>
        <p:spPr>
          <a:xfrm>
            <a:off x="551498" y="7128272"/>
            <a:ext cx="13527405" cy="669250"/>
          </a:xfrm>
          <a:prstGeom prst="roundRect">
            <a:avLst>
              <a:gd name="adj" fmla="val 9889"/>
            </a:avLst>
          </a:prstGeom>
          <a:solidFill>
            <a:srgbClr val="C1F1E5"/>
          </a:solidFill>
          <a:ln/>
        </p:spPr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017" y="7370088"/>
            <a:ext cx="196929" cy="157520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1063466" y="7325082"/>
            <a:ext cx="12857917" cy="2519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Використання цих технологій розвиває не тільки професійні, але й </a:t>
            </a:r>
            <a:r>
              <a:rPr lang="en-US" sz="1400" b="1" dirty="0">
                <a:solidFill>
                  <a:srgbClr val="00000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цифрові компетенції</a:t>
            </a:r>
            <a:r>
              <a:rPr lang="en-US" sz="1400" dirty="0">
                <a:solidFill>
                  <a:srgbClr val="00000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, необхідні сучасному фахівцю.</a:t>
            </a:r>
            <a:endParaRPr lang="en-US" sz="14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57939" y="680109"/>
            <a:ext cx="9992439" cy="4699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700"/>
              </a:lnSpc>
              <a:buNone/>
            </a:pPr>
            <a:r>
              <a:rPr lang="en-US" sz="32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Інновації: Ключ до Майбутнього Столяра</a:t>
            </a:r>
            <a:endParaRPr lang="en-US" sz="3200" dirty="0">
              <a:latin typeface="Stencil" panose="040409050D0802020404" pitchFamily="82" charset="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657" y="1490067"/>
            <a:ext cx="1647587" cy="114204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854053" y="2038945"/>
            <a:ext cx="264319" cy="330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00"/>
              </a:lnSpc>
              <a:buNone/>
            </a:pPr>
            <a:r>
              <a:rPr lang="en-US" sz="40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1</a:t>
            </a:r>
            <a:endParaRPr lang="en-US" sz="4000" dirty="0">
              <a:latin typeface="Stencil" panose="040409050D0802020404" pitchFamily="82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4998244" y="1920740"/>
            <a:ext cx="4247793" cy="3525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Майстер-Професіонал</a:t>
            </a:r>
            <a:endParaRPr lang="en-US" sz="2400" dirty="0">
              <a:latin typeface="Stencil" panose="040409050D0802020404" pitchFamily="82" charset="0"/>
            </a:endParaRPr>
          </a:p>
        </p:txBody>
      </p:sp>
      <p:sp>
        <p:nvSpPr>
          <p:cNvPr id="6" name="Shape 3"/>
          <p:cNvSpPr/>
          <p:nvPr/>
        </p:nvSpPr>
        <p:spPr>
          <a:xfrm>
            <a:off x="4857155" y="2646045"/>
            <a:ext cx="9068395" cy="11430"/>
          </a:xfrm>
          <a:prstGeom prst="roundRect">
            <a:avLst>
              <a:gd name="adj" fmla="val 690845"/>
            </a:avLst>
          </a:prstGeom>
          <a:solidFill>
            <a:srgbClr val="BCDBD4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864" y="2679025"/>
            <a:ext cx="3295293" cy="114204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854172" y="3084790"/>
            <a:ext cx="264319" cy="330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00"/>
              </a:lnSpc>
              <a:buNone/>
            </a:pPr>
            <a:r>
              <a:rPr lang="en-US" sz="40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2</a:t>
            </a:r>
            <a:endParaRPr lang="en-US" sz="4000" dirty="0">
              <a:latin typeface="Stencil" panose="040409050D0802020404" pitchFamily="82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5822156" y="2867025"/>
            <a:ext cx="3544848" cy="3525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Практичні Навички</a:t>
            </a:r>
            <a:endParaRPr lang="en-US" sz="2400" dirty="0">
              <a:latin typeface="Stencil" panose="040409050D0802020404" pitchFamily="82" charset="0"/>
            </a:endParaRPr>
          </a:p>
        </p:txBody>
      </p:sp>
      <p:sp>
        <p:nvSpPr>
          <p:cNvPr id="10" name="Text 6"/>
          <p:cNvSpPr/>
          <p:nvPr/>
        </p:nvSpPr>
        <p:spPr>
          <a:xfrm>
            <a:off x="5788938" y="3332321"/>
            <a:ext cx="6267569" cy="3007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Розвиток гнучкості та здатності працювати з новітнім обладнанням.</a:t>
            </a:r>
            <a:endParaRPr lang="en-US" dirty="0">
              <a:latin typeface="Agency FB" panose="020B0503020202020204" pitchFamily="34" charset="0"/>
            </a:endParaRPr>
          </a:p>
        </p:txBody>
      </p:sp>
      <p:sp>
        <p:nvSpPr>
          <p:cNvPr id="11" name="Shape 7"/>
          <p:cNvSpPr/>
          <p:nvPr/>
        </p:nvSpPr>
        <p:spPr>
          <a:xfrm>
            <a:off x="5681067" y="3835003"/>
            <a:ext cx="8244483" cy="11430"/>
          </a:xfrm>
          <a:prstGeom prst="roundRect">
            <a:avLst>
              <a:gd name="adj" fmla="val 690845"/>
            </a:avLst>
          </a:prstGeom>
          <a:solidFill>
            <a:srgbClr val="BCDBD4"/>
          </a:solidFill>
          <a:ln/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4951" y="3867983"/>
            <a:ext cx="4942999" cy="1142048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3854291" y="4273748"/>
            <a:ext cx="264319" cy="330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00"/>
              </a:lnSpc>
              <a:buNone/>
            </a:pPr>
            <a:r>
              <a:rPr lang="en-US" sz="40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3</a:t>
            </a:r>
            <a:endParaRPr lang="en-US" sz="4000" dirty="0">
              <a:latin typeface="Stencil" panose="040409050D0802020404" pitchFamily="82" charset="0"/>
            </a:endParaRPr>
          </a:p>
        </p:txBody>
      </p:sp>
      <p:sp>
        <p:nvSpPr>
          <p:cNvPr id="14" name="Text 9"/>
          <p:cNvSpPr/>
          <p:nvPr/>
        </p:nvSpPr>
        <p:spPr>
          <a:xfrm>
            <a:off x="6645950" y="4055983"/>
            <a:ext cx="3255645" cy="3525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Творче Мислення</a:t>
            </a:r>
            <a:endParaRPr lang="en-US" sz="2400" dirty="0">
              <a:latin typeface="Stencil" panose="040409050D0802020404" pitchFamily="82" charset="0"/>
            </a:endParaRPr>
          </a:p>
        </p:txBody>
      </p:sp>
      <p:sp>
        <p:nvSpPr>
          <p:cNvPr id="15" name="Text 10"/>
          <p:cNvSpPr/>
          <p:nvPr/>
        </p:nvSpPr>
        <p:spPr>
          <a:xfrm>
            <a:off x="6612732" y="4521279"/>
            <a:ext cx="6627733" cy="3007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Формування креативності та здатності до розробки унікальних виробів.</a:t>
            </a:r>
            <a:endParaRPr lang="en-US" dirty="0">
              <a:latin typeface="Agency FB" panose="020B0503020202020204" pitchFamily="34" charset="0"/>
            </a:endParaRPr>
          </a:p>
        </p:txBody>
      </p:sp>
      <p:sp>
        <p:nvSpPr>
          <p:cNvPr id="16" name="Shape 11"/>
          <p:cNvSpPr/>
          <p:nvPr/>
        </p:nvSpPr>
        <p:spPr>
          <a:xfrm>
            <a:off x="6504861" y="5023961"/>
            <a:ext cx="7420689" cy="11430"/>
          </a:xfrm>
          <a:prstGeom prst="roundRect">
            <a:avLst>
              <a:gd name="adj" fmla="val 690845"/>
            </a:avLst>
          </a:prstGeom>
          <a:solidFill>
            <a:srgbClr val="BCDBD4"/>
          </a:solidFill>
          <a:ln/>
        </p:spPr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158" y="5056942"/>
            <a:ext cx="6590586" cy="1142048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3854291" y="5462707"/>
            <a:ext cx="264319" cy="330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00"/>
              </a:lnSpc>
              <a:buNone/>
            </a:pPr>
            <a:r>
              <a:rPr lang="en-US" sz="40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4</a:t>
            </a:r>
            <a:endParaRPr lang="en-US" sz="4000" dirty="0">
              <a:latin typeface="Stencil" panose="040409050D0802020404" pitchFamily="82" charset="0"/>
            </a:endParaRPr>
          </a:p>
        </p:txBody>
      </p:sp>
      <p:sp>
        <p:nvSpPr>
          <p:cNvPr id="19" name="Text 13"/>
          <p:cNvSpPr/>
          <p:nvPr/>
        </p:nvSpPr>
        <p:spPr>
          <a:xfrm>
            <a:off x="7469743" y="5244941"/>
            <a:ext cx="3985022" cy="3525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b="1" dirty="0">
                <a:solidFill>
                  <a:srgbClr val="333F70"/>
                </a:solidFill>
                <a:latin typeface="Stencil" panose="040409050D0802020404" pitchFamily="82" charset="0"/>
                <a:ea typeface="Unbounded Bold" pitchFamily="34" charset="-122"/>
                <a:cs typeface="Unbounded Bold" pitchFamily="34" charset="-120"/>
              </a:rPr>
              <a:t>Інноваційні Технології</a:t>
            </a:r>
            <a:endParaRPr lang="en-US" sz="2400" dirty="0">
              <a:latin typeface="Stencil" panose="040409050D0802020404" pitchFamily="82" charset="0"/>
            </a:endParaRPr>
          </a:p>
        </p:txBody>
      </p:sp>
      <p:sp>
        <p:nvSpPr>
          <p:cNvPr id="20" name="Text 14"/>
          <p:cNvSpPr/>
          <p:nvPr/>
        </p:nvSpPr>
        <p:spPr>
          <a:xfrm>
            <a:off x="7436525" y="5710238"/>
            <a:ext cx="3985022" cy="3007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Основа навчального процесу.</a:t>
            </a:r>
            <a:endParaRPr lang="en-US" dirty="0">
              <a:latin typeface="Agency FB" panose="020B0503020202020204" pitchFamily="34" charset="0"/>
            </a:endParaRPr>
          </a:p>
        </p:txBody>
      </p:sp>
      <p:sp>
        <p:nvSpPr>
          <p:cNvPr id="21" name="Text 15"/>
          <p:cNvSpPr/>
          <p:nvPr/>
        </p:nvSpPr>
        <p:spPr>
          <a:xfrm>
            <a:off x="906661" y="6621899"/>
            <a:ext cx="13032581" cy="7519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50"/>
              </a:lnSpc>
              <a:buNone/>
            </a:pPr>
            <a:r>
              <a:rPr lang="en-US" sz="2400" b="1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Мета:</a:t>
            </a:r>
            <a:r>
              <a:rPr lang="en-US" sz="24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 Виховати фахівця, здатного не лише працювати з новими технологіями, але й </a:t>
            </a:r>
            <a:r>
              <a:rPr lang="en-US" sz="2400" dirty="0">
                <a:solidFill>
                  <a:srgbClr val="26A688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активно розвивати галузь деревообробки</a:t>
            </a:r>
            <a:r>
              <a:rPr lang="en-US" sz="2400" dirty="0">
                <a:solidFill>
                  <a:srgbClr val="333F70"/>
                </a:solidFill>
                <a:latin typeface="Agency FB" panose="020B0503020202020204" pitchFamily="34" charset="0"/>
                <a:ea typeface="Open Sans" pitchFamily="34" charset="-122"/>
                <a:cs typeface="Open Sans" pitchFamily="34" charset="-120"/>
              </a:rPr>
              <a:t>, забезпечуючи її конкурентоспроможність.</a:t>
            </a:r>
            <a:endParaRPr lang="en-US" sz="2400" dirty="0">
              <a:latin typeface="Agency FB" panose="020B0503020202020204" pitchFamily="34" charset="0"/>
            </a:endParaRPr>
          </a:p>
        </p:txBody>
      </p:sp>
      <p:sp>
        <p:nvSpPr>
          <p:cNvPr id="22" name="Shape 16"/>
          <p:cNvSpPr/>
          <p:nvPr/>
        </p:nvSpPr>
        <p:spPr>
          <a:xfrm>
            <a:off x="657939" y="6410444"/>
            <a:ext cx="22860" cy="1174909"/>
          </a:xfrm>
          <a:prstGeom prst="rect">
            <a:avLst/>
          </a:prstGeom>
          <a:solidFill>
            <a:srgbClr val="26A688"/>
          </a:solidFill>
          <a:ln/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815</Words>
  <Application>Microsoft Office PowerPoint</Application>
  <PresentationFormat>Довільний</PresentationFormat>
  <Paragraphs>129</Paragraphs>
  <Slides>10</Slides>
  <Notes>10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7" baseType="lpstr">
      <vt:lpstr>Agency FB</vt:lpstr>
      <vt:lpstr>Arial</vt:lpstr>
      <vt:lpstr>Arial Black</vt:lpstr>
      <vt:lpstr>Open Sans</vt:lpstr>
      <vt:lpstr>Stencil</vt:lpstr>
      <vt:lpstr>Unbounded Bold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>PC ASUS</cp:lastModifiedBy>
  <cp:revision>8</cp:revision>
  <dcterms:created xsi:type="dcterms:W3CDTF">2025-11-05T10:03:50Z</dcterms:created>
  <dcterms:modified xsi:type="dcterms:W3CDTF">2025-11-07T09:15:23Z</dcterms:modified>
</cp:coreProperties>
</file>