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4" r:id="rId15"/>
    <p:sldId id="275" r:id="rId16"/>
    <p:sldId id="271" r:id="rId17"/>
    <p:sldId id="272" r:id="rId18"/>
    <p:sldId id="273" r:id="rId19"/>
    <p:sldId id="276" r:id="rId20"/>
    <p:sldId id="277" r:id="rId21"/>
    <p:sldId id="282" r:id="rId22"/>
    <p:sldId id="283" r:id="rId23"/>
    <p:sldId id="278" r:id="rId24"/>
    <p:sldId id="279" r:id="rId25"/>
    <p:sldId id="280" r:id="rId26"/>
    <p:sldId id="281" r:id="rId27"/>
    <p:sldId id="284" r:id="rId28"/>
    <p:sldId id="285" r:id="rId29"/>
    <p:sldId id="286" r:id="rId30"/>
    <p:sldId id="287" r:id="rId31"/>
    <p:sldId id="288" r:id="rId32"/>
    <p:sldId id="289" r:id="rId33"/>
    <p:sldId id="290" r:id="rId34"/>
    <p:sldId id="291" r:id="rId35"/>
    <p:sldId id="292" r:id="rId36"/>
    <p:sldId id="293" r:id="rId37"/>
    <p:sldId id="294" r:id="rId38"/>
    <p:sldId id="295" r:id="rId39"/>
    <p:sldId id="296" r:id="rId40"/>
    <p:sldId id="297" r:id="rId41"/>
    <p:sldId id="298" r:id="rId42"/>
    <p:sldId id="302" r:id="rId43"/>
    <p:sldId id="303" r:id="rId44"/>
    <p:sldId id="304" r:id="rId45"/>
    <p:sldId id="305" r:id="rId46"/>
    <p:sldId id="306" r:id="rId47"/>
    <p:sldId id="307" r:id="rId48"/>
    <p:sldId id="308" r:id="rId49"/>
    <p:sldId id="313" r:id="rId50"/>
    <p:sldId id="309" r:id="rId51"/>
    <p:sldId id="310" r:id="rId52"/>
    <p:sldId id="311" r:id="rId53"/>
    <p:sldId id="312" r:id="rId54"/>
    <p:sldId id="299" r:id="rId55"/>
    <p:sldId id="314" r:id="rId56"/>
    <p:sldId id="315" r:id="rId57"/>
    <p:sldId id="320" r:id="rId58"/>
    <p:sldId id="316" r:id="rId59"/>
    <p:sldId id="317" r:id="rId60"/>
    <p:sldId id="319" r:id="rId61"/>
    <p:sldId id="318" r:id="rId62"/>
    <p:sldId id="321" r:id="rId63"/>
    <p:sldId id="322" r:id="rId64"/>
    <p:sldId id="323" r:id="rId65"/>
    <p:sldId id="324" r:id="rId66"/>
    <p:sldId id="325" r:id="rId67"/>
    <p:sldId id="326" r:id="rId68"/>
    <p:sldId id="327" r:id="rId69"/>
    <p:sldId id="328" r:id="rId70"/>
    <p:sldId id="329" r:id="rId71"/>
    <p:sldId id="330" r:id="rId72"/>
    <p:sldId id="331" r:id="rId73"/>
    <p:sldId id="300" r:id="rId74"/>
    <p:sldId id="332" r:id="rId75"/>
    <p:sldId id="333" r:id="rId76"/>
    <p:sldId id="334" r:id="rId77"/>
    <p:sldId id="301" r:id="rId78"/>
    <p:sldId id="335" r:id="rId79"/>
    <p:sldId id="336" r:id="rId80"/>
    <p:sldId id="337" r:id="rId81"/>
    <p:sldId id="338" r:id="rId82"/>
    <p:sldId id="339" r:id="rId83"/>
    <p:sldId id="340" r:id="rId84"/>
    <p:sldId id="341" r:id="rId85"/>
    <p:sldId id="342" r:id="rId86"/>
    <p:sldId id="343" r:id="rId87"/>
    <p:sldId id="344" r:id="rId88"/>
    <p:sldId id="345" r:id="rId8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presProps" Target="presProp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29.09.2024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29.09.2024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29.09.2024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29.09.2024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29.09.2024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29.09.2024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29.09.2024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29.09.2024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29.09.2024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29.09.2024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29.09.2024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29.09.2024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7" Type="http://schemas.openxmlformats.org/officeDocument/2006/relationships/image" Target="../media/image25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jpeg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gif"/><Relationship Id="rId2" Type="http://schemas.openxmlformats.org/officeDocument/2006/relationships/image" Target="../media/image34.gif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hyperlink" Target="http://1.bp.blogspot.com/-3aRLxQafbKg/VgkR6IUjnLI/AAAAAAAABBU/3sKUk47a0-c/s1600/0test-lushera.jpg" TargetMode="External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007604" y="2140993"/>
            <a:ext cx="77768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dirty="0" smtClean="0">
                <a:solidFill>
                  <a:srgbClr val="0C0C0C"/>
                </a:solidFill>
                <a:latin typeface="Arial Black" pitchFamily="34" charset="0"/>
              </a:rPr>
              <a:t>ЕМОЦІЙНО-ВОЛЬОВИЙ РОЗВИТОК ДІТЕЙ ТА ПІДЛІТКІВ </a:t>
            </a:r>
          </a:p>
          <a:p>
            <a:pPr algn="ctr"/>
            <a:r>
              <a:rPr lang="uk-UA" dirty="0" smtClean="0">
                <a:solidFill>
                  <a:srgbClr val="0C0C0C"/>
                </a:solidFill>
                <a:latin typeface="Arial Black" pitchFamily="34" charset="0"/>
              </a:rPr>
              <a:t>З ОСОСБЛИВИМИ ОСВІТНІМИ ПОТРЕБАМИ</a:t>
            </a:r>
            <a:endParaRPr lang="ru-RU" dirty="0">
              <a:solidFill>
                <a:srgbClr val="0C0C0C"/>
              </a:solidFill>
              <a:latin typeface="Arial Black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635896" y="3573016"/>
            <a:ext cx="4572000" cy="1338828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r">
              <a:lnSpc>
                <a:spcPct val="150000"/>
              </a:lnSpc>
              <a:defRPr/>
            </a:pPr>
            <a:r>
              <a:rPr lang="uk-UA" kern="0" dirty="0" smtClean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ЗДО « ЧОМУЧКА» </a:t>
            </a:r>
            <a:endParaRPr lang="uk-UA" kern="0" dirty="0" smtClean="0">
              <a:solidFill>
                <a:prstClr val="black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lvl="0" algn="r">
              <a:lnSpc>
                <a:spcPct val="150000"/>
              </a:lnSpc>
              <a:defRPr/>
            </a:pPr>
            <a:r>
              <a:rPr lang="uk-UA" kern="0" dirty="0" smtClean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Асистент вихователя</a:t>
            </a:r>
          </a:p>
          <a:p>
            <a:pPr lvl="0" algn="r">
              <a:lnSpc>
                <a:spcPct val="150000"/>
              </a:lnSpc>
              <a:defRPr/>
            </a:pPr>
            <a:r>
              <a:rPr lang="uk-UA" kern="0" dirty="0" smtClean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 КАРЛОВА  </a:t>
            </a:r>
            <a:r>
              <a:rPr lang="uk-UA" kern="0" dirty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Юлія Павлівна</a:t>
            </a:r>
            <a:endParaRPr lang="ru-RU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450708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332656"/>
            <a:ext cx="806489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dirty="0" smtClean="0">
                <a:latin typeface="Arial Black" pitchFamily="34" charset="0"/>
              </a:rPr>
              <a:t>     </a:t>
            </a:r>
            <a:r>
              <a:rPr lang="ru-RU" sz="2000" b="1" dirty="0" err="1" smtClean="0">
                <a:latin typeface="Arial Black" pitchFamily="34" charset="0"/>
              </a:rPr>
              <a:t>Емоції</a:t>
            </a:r>
            <a:r>
              <a:rPr lang="uk-UA" sz="2400" i="1" dirty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uk-UA" sz="2400" i="1" dirty="0" err="1">
                <a:latin typeface="Times New Roman" pitchFamily="18" charset="0"/>
                <a:cs typeface="Times New Roman" pitchFamily="18" charset="0"/>
              </a:rPr>
              <a:t>франц</a:t>
            </a:r>
            <a:r>
              <a:rPr lang="uk-UA" sz="2400" i="1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uk-UA" sz="2400" i="1" dirty="0" err="1">
                <a:latin typeface="Times New Roman" pitchFamily="18" charset="0"/>
                <a:cs typeface="Times New Roman" pitchFamily="18" charset="0"/>
              </a:rPr>
              <a:t>еmоtіоп</a:t>
            </a:r>
            <a:r>
              <a:rPr lang="uk-UA" sz="2400" i="1" dirty="0">
                <a:latin typeface="Times New Roman" pitchFamily="18" charset="0"/>
                <a:cs typeface="Times New Roman" pitchFamily="18" charset="0"/>
              </a:rPr>
              <a:t>, лат. </a:t>
            </a:r>
            <a:r>
              <a:rPr lang="uk-UA" sz="2400" i="1" dirty="0" err="1">
                <a:latin typeface="Times New Roman" pitchFamily="18" charset="0"/>
                <a:cs typeface="Times New Roman" pitchFamily="18" charset="0"/>
              </a:rPr>
              <a:t>еmоvеге</a:t>
            </a:r>
            <a:r>
              <a:rPr lang="uk-UA" sz="2400" i="1" dirty="0">
                <a:latin typeface="Times New Roman" pitchFamily="18" charset="0"/>
                <a:cs typeface="Times New Roman" pitchFamily="18" charset="0"/>
              </a:rPr>
              <a:t> — збуджувати, хвилювати)</a:t>
            </a: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це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комплексні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психофізіологічні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процеси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які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відображають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суб'єктивне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ставлення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людини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до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ситуацій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явищ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або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інших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людей. Вони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виконують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важливу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роль в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адаптації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організму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до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змін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зовнішньому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внутрішньому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середовищі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допомагаючи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орієнтуватися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ситуаціях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і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приймати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рішення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pic>
        <p:nvPicPr>
          <p:cNvPr id="1026" name="Picture 2" descr="C:\Users\Admin\Desktop\223d4e2b-06566a7f87d0fc0c57abbf75df881304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3087" y="3212976"/>
            <a:ext cx="6679208" cy="33759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669538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755576" y="1439791"/>
            <a:ext cx="7992887" cy="3785652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611560" y="404664"/>
            <a:ext cx="784887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    Більшість </a:t>
            </a:r>
            <a:r>
              <a:rPr lang="uk-UA" sz="2000" dirty="0">
                <a:latin typeface="Times New Roman" pitchFamily="18" charset="0"/>
                <a:cs typeface="Times New Roman" pitchFamily="18" charset="0"/>
              </a:rPr>
              <a:t>дослідників вважають, що терміном "емоція" позначають два різні, хоча й взаємопов'язані між собою процеси: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187624" y="1439791"/>
            <a:ext cx="7246881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Wingdings" pitchFamily="2" charset="2"/>
              <a:buChar char="q"/>
            </a:pPr>
            <a:r>
              <a:rPr lang="uk-UA" dirty="0"/>
              <a:t> </a:t>
            </a:r>
            <a:r>
              <a:rPr lang="uk-UA" dirty="0" smtClean="0"/>
              <a:t>      </a:t>
            </a:r>
            <a:r>
              <a:rPr lang="uk-UA" sz="2400" u="sng" dirty="0" smtClean="0">
                <a:latin typeface="Times New Roman" pitchFamily="18" charset="0"/>
                <a:cs typeface="Times New Roman" pitchFamily="18" charset="0"/>
              </a:rPr>
              <a:t>Емоційне </a:t>
            </a:r>
            <a:r>
              <a:rPr lang="uk-UA" sz="2400" u="sng" dirty="0">
                <a:latin typeface="Times New Roman" pitchFamily="18" charset="0"/>
                <a:cs typeface="Times New Roman" pitchFamily="18" charset="0"/>
              </a:rPr>
              <a:t>переживання = власне емоції </a:t>
            </a: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 - суб'єктивний стан, що виникає під час емоції (виникає внаслідок збудження емоційних структур лімбічної системи і зумовлене певними нейрохімічними механізмами) відбиває глобальне відношення людини до ситуації, до себе і пов’язане з його особистими характеристиками. Власне емоції діляться на базові (вроджені = фундаментальні) та індивідуальні (з’являються при соціальному, культурному досвіді).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Admin\Desktop\smilies-2912634_1280-1024x45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7" y="5225443"/>
            <a:ext cx="5256584" cy="154157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4689101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467544" y="548680"/>
            <a:ext cx="8424936" cy="4104456"/>
          </a:xfrm>
          <a:prstGeom prst="roundRect">
            <a:avLst/>
          </a:prstGeom>
          <a:ln w="38100">
            <a:solidFill>
              <a:srgbClr val="0070C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827584" y="548680"/>
            <a:ext cx="7704856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Wingdings" pitchFamily="2" charset="2"/>
              <a:buChar char="q"/>
            </a:pPr>
            <a:r>
              <a:rPr lang="uk-UA" sz="2200" u="sng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uk-UA" sz="2400" b="1" u="sng" dirty="0" smtClean="0">
                <a:latin typeface="Times New Roman" pitchFamily="18" charset="0"/>
                <a:cs typeface="Times New Roman" pitchFamily="18" charset="0"/>
              </a:rPr>
              <a:t>Емоційне </a:t>
            </a:r>
            <a:r>
              <a:rPr lang="uk-UA" sz="2400" b="1" u="sng" dirty="0" err="1">
                <a:latin typeface="Times New Roman" pitchFamily="18" charset="0"/>
                <a:cs typeface="Times New Roman" pitchFamily="18" charset="0"/>
              </a:rPr>
              <a:t>вираження</a:t>
            </a:r>
            <a:r>
              <a:rPr lang="uk-UA" sz="2400" dirty="0" err="1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= </a:t>
            </a:r>
            <a:r>
              <a:rPr lang="uk-UA" sz="2400" u="sng" dirty="0">
                <a:latin typeface="Times New Roman" pitchFamily="18" charset="0"/>
                <a:cs typeface="Times New Roman" pitchFamily="18" charset="0"/>
              </a:rPr>
              <a:t>емоційні відчуття</a:t>
            </a: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 - вісцеральні й соматичні зміни, супутні цьому суб'єктивному станові, це короткочасна відповідь на той чи інший вплив, що має ситуаційний характер. Найбільш суттєвими характеристиками емоцій є їх знак  (</a:t>
            </a:r>
            <a:r>
              <a:rPr lang="uk-UA" sz="2400" dirty="0" err="1">
                <a:latin typeface="Times New Roman" pitchFamily="18" charset="0"/>
                <a:cs typeface="Times New Roman" pitchFamily="18" charset="0"/>
              </a:rPr>
              <a:t>позитивіні</a:t>
            </a: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 і негативні = емоційна </a:t>
            </a:r>
            <a:r>
              <a:rPr lang="uk-UA" sz="2400" dirty="0" err="1">
                <a:latin typeface="Times New Roman" pitchFamily="18" charset="0"/>
                <a:cs typeface="Times New Roman" pitchFamily="18" charset="0"/>
              </a:rPr>
              <a:t>опонентність</a:t>
            </a: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: радість і печаль, гнів і страх) і окрема інтенсивність (градієнтний </a:t>
            </a:r>
            <a:r>
              <a:rPr lang="uk-UA" sz="2400" dirty="0" err="1">
                <a:latin typeface="Times New Roman" pitchFamily="18" charset="0"/>
                <a:cs typeface="Times New Roman" pitchFamily="18" charset="0"/>
              </a:rPr>
              <a:t>зв’язок </a:t>
            </a:r>
            <a:r>
              <a:rPr lang="uk-UA" sz="2400" i="1" dirty="0" err="1">
                <a:latin typeface="Times New Roman" pitchFamily="18" charset="0"/>
                <a:cs typeface="Times New Roman" pitchFamily="18" charset="0"/>
              </a:rPr>
              <a:t>– </a:t>
            </a:r>
            <a:r>
              <a:rPr lang="uk-UA" sz="2400" dirty="0" err="1">
                <a:latin typeface="Times New Roman" pitchFamily="18" charset="0"/>
                <a:cs typeface="Times New Roman" pitchFamily="18" charset="0"/>
              </a:rPr>
              <a:t>заціка</a:t>
            </a: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вленість переходить у подив, а він у ізумління; інтенсивність для виклику інтересу є найменшою, а для викликання ужасу – найбільша).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Admin\Desktop\5464e49a3f16fb734ebd716067191622.jpe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293"/>
          <a:stretch/>
        </p:blipFill>
        <p:spPr bwMode="auto">
          <a:xfrm>
            <a:off x="1979712" y="4705508"/>
            <a:ext cx="5256584" cy="193258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040280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03848" y="404663"/>
            <a:ext cx="333296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>
                <a:latin typeface="Arial Black" pitchFamily="34" charset="0"/>
              </a:rPr>
              <a:t>Структура </a:t>
            </a:r>
            <a:r>
              <a:rPr lang="ru-RU" sz="2400" dirty="0" err="1">
                <a:latin typeface="Arial Black" pitchFamily="34" charset="0"/>
              </a:rPr>
              <a:t>емоцій</a:t>
            </a:r>
            <a:r>
              <a:rPr lang="ru-RU" sz="2400" dirty="0">
                <a:latin typeface="Arial Black" pitchFamily="34" charset="0"/>
              </a:rPr>
              <a:t>:</a:t>
            </a:r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513531" y="898848"/>
            <a:ext cx="8006881" cy="5601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latin typeface="Arial" charset="0"/>
                <a:cs typeface="Arial" charset="0"/>
              </a:rPr>
              <a:t> </a:t>
            </a:r>
            <a:r>
              <a:rPr lang="ru-RU" sz="2000" b="1" dirty="0" smtClean="0">
                <a:latin typeface="Arial Black" pitchFamily="34" charset="0"/>
                <a:cs typeface="Times New Roman" pitchFamily="18" charset="0"/>
              </a:rPr>
              <a:t>1.Фізіологічний компонент</a:t>
            </a:r>
            <a:r>
              <a:rPr lang="ru-RU" sz="2000" dirty="0" smtClean="0">
                <a:latin typeface="Arial Black" pitchFamily="34" charset="0"/>
                <a:cs typeface="Times New Roman" pitchFamily="18" charset="0"/>
              </a:rPr>
              <a:t>:</a:t>
            </a:r>
            <a:endParaRPr lang="ru-RU" sz="2000" dirty="0">
              <a:latin typeface="Arial Black" pitchFamily="34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 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Він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включає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зміни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в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роботі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внутрішніх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органів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і систем (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серцево-судинної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,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дихальної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,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гормональної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,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м'язової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)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під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час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переживання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емоцій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Наприклад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,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під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час страху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частішає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серцебиття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,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виділяється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адреналін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,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підвищується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м'язовий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тонус.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Black" pitchFamily="34" charset="0"/>
                <a:cs typeface="Times New Roman" pitchFamily="18" charset="0"/>
              </a:rPr>
              <a:t>2.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 Black" pitchFamily="34" charset="0"/>
                <a:cs typeface="Times New Roman" pitchFamily="18" charset="0"/>
              </a:rPr>
              <a:t>Психологічний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Black" pitchFamily="34" charset="0"/>
                <a:cs typeface="Times New Roman" pitchFamily="18" charset="0"/>
              </a:rPr>
              <a:t> компонент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 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Це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суб'єктивне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відчуття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, яке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виникає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при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емоційному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переживанні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(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радість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,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гнів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,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тривога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,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захоплення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). Людина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усвідомлює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свої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емоції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, що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формує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її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внутрішній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стан та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настрій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3.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 Black" pitchFamily="34" charset="0"/>
                <a:cs typeface="Times New Roman" pitchFamily="18" charset="0"/>
              </a:rPr>
              <a:t>Поведінковий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Black" pitchFamily="34" charset="0"/>
                <a:cs typeface="Times New Roman" pitchFamily="18" charset="0"/>
              </a:rPr>
              <a:t> компонент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Black" pitchFamily="34" charset="0"/>
                <a:cs typeface="Times New Roman" pitchFamily="18" charset="0"/>
              </a:rPr>
              <a:t>: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 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Емоції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впливають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на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зовнішні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прояви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поведінки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.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Це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може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бути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міміка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, жести,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голосові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інтонації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або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реакції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на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емоційну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ситуацію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Наприклад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,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радість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виражається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усмішкою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, а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гнів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–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напруженням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у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голосі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чи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агресивними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діями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254598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55776" y="620688"/>
            <a:ext cx="367240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atin typeface="Arial Black" pitchFamily="34" charset="0"/>
              </a:rPr>
              <a:t>Структура </a:t>
            </a:r>
            <a:r>
              <a:rPr lang="ru-RU" sz="2400" dirty="0" err="1" smtClean="0">
                <a:latin typeface="Arial Black" pitchFamily="34" charset="0"/>
              </a:rPr>
              <a:t>емоцій</a:t>
            </a:r>
            <a:r>
              <a:rPr lang="ru-RU" sz="2400" dirty="0" smtClean="0">
                <a:latin typeface="Arial Black" pitchFamily="34" charset="0"/>
              </a:rPr>
              <a:t> </a:t>
            </a:r>
            <a:r>
              <a:rPr lang="ru-RU" dirty="0" smtClean="0">
                <a:latin typeface="Arial Black" pitchFamily="34" charset="0"/>
              </a:rPr>
              <a:t>:</a:t>
            </a:r>
            <a:endParaRPr lang="ru-RU" dirty="0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 rot="10800000" flipV="1">
            <a:off x="602673" y="1419875"/>
            <a:ext cx="8205904" cy="44165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ru-RU" sz="2000" b="1" dirty="0" smtClean="0">
                <a:latin typeface="Arial Black" pitchFamily="34" charset="0"/>
                <a:cs typeface="Times New Roman" pitchFamily="18" charset="0"/>
              </a:rPr>
              <a:t>4.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 Black" pitchFamily="34" charset="0"/>
                <a:cs typeface="Times New Roman" pitchFamily="18" charset="0"/>
              </a:rPr>
              <a:t>Когнітивний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Black" pitchFamily="34" charset="0"/>
                <a:cs typeface="Times New Roman" pitchFamily="18" charset="0"/>
              </a:rPr>
              <a:t> компонент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Black" pitchFamily="34" charset="0"/>
                <a:cs typeface="Times New Roman" pitchFamily="18" charset="0"/>
              </a:rPr>
              <a:t>: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 Black" pitchFamily="34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  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Включає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в себе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оцінку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ситуації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, що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викликає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емоції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. Людина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порівнює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ситуацію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зі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своїми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потребами,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цілями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та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очікуваннями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, що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впливає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на характер і силу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емоційного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переживання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Наприклад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, одна і та ж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ситуація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може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викликати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різні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емоції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в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різних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людей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залежно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від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їхнього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минулого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досвіду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або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очікувань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Black" pitchFamily="34" charset="0"/>
                <a:cs typeface="Times New Roman" pitchFamily="18" charset="0"/>
              </a:rPr>
              <a:t>5.Мотиваційний компонент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Black" pitchFamily="34" charset="0"/>
                <a:cs typeface="Times New Roman" pitchFamily="18" charset="0"/>
              </a:rPr>
              <a:t>: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 Black" pitchFamily="34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 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Емоції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тісно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пов'язані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з потребами та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мотивацією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людини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. Вони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можуть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спонукати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до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дії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або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,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навпаки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,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гальмувати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активність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Наприклад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, страх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може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мотивувати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уникати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небезпеки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, а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радість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–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продовжувати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дію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, що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викликала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позитивні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переживання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0315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1583747" y="3149070"/>
            <a:ext cx="5821382" cy="1923604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2987824" y="470449"/>
            <a:ext cx="335540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dirty="0" err="1">
                <a:latin typeface="Arial Black" pitchFamily="34" charset="0"/>
              </a:rPr>
              <a:t>Класифікація</a:t>
            </a:r>
            <a:r>
              <a:rPr lang="ru-RU" sz="2000" dirty="0">
                <a:latin typeface="Arial Black" pitchFamily="34" charset="0"/>
              </a:rPr>
              <a:t> </a:t>
            </a:r>
            <a:r>
              <a:rPr lang="ru-RU" sz="2000" dirty="0" err="1">
                <a:latin typeface="Arial Black" pitchFamily="34" charset="0"/>
              </a:rPr>
              <a:t>емоцій</a:t>
            </a:r>
            <a:r>
              <a:rPr lang="ru-RU" sz="2000" dirty="0">
                <a:latin typeface="Arial Black" pitchFamily="34" charset="0"/>
              </a:rPr>
              <a:t>: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755576" y="1124744"/>
            <a:ext cx="748883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Емоції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можуть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бути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класифіковані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за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різними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критеріями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: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589301" y="1700808"/>
            <a:ext cx="5821382" cy="115416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000" b="1" dirty="0" smtClean="0">
                <a:latin typeface="Arial Black" pitchFamily="34" charset="0"/>
                <a:cs typeface="Times New Roman" pitchFamily="18" charset="0"/>
              </a:rPr>
              <a:t>1. За </a:t>
            </a:r>
            <a:r>
              <a:rPr lang="ru-RU" sz="2000" b="1" dirty="0" err="1">
                <a:latin typeface="Arial Black" pitchFamily="34" charset="0"/>
                <a:cs typeface="Times New Roman" pitchFamily="18" charset="0"/>
              </a:rPr>
              <a:t>інтенсивністю</a:t>
            </a:r>
            <a:r>
              <a:rPr lang="ru-RU" sz="2000" b="1" dirty="0" smtClean="0">
                <a:latin typeface="Arial Black" pitchFamily="34" charset="0"/>
                <a:cs typeface="Times New Roman" pitchFamily="18" charset="0"/>
              </a:rPr>
              <a:t>:</a:t>
            </a:r>
          </a:p>
          <a:p>
            <a:endParaRPr lang="ru-RU" sz="900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Wingdings" pitchFamily="2" charset="2"/>
              <a:buChar char="q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Сильні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емоції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гнів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екстаз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паніка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342900" indent="-342900">
              <a:buFont typeface="Wingdings" pitchFamily="2" charset="2"/>
              <a:buChar char="q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Слабкі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емоції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незадоволення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зацікавленість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583747" y="3149070"/>
            <a:ext cx="5821382" cy="19236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dirty="0" smtClean="0">
                <a:latin typeface="Arial Black" pitchFamily="34" charset="0"/>
              </a:rPr>
              <a:t>2</a:t>
            </a:r>
            <a:r>
              <a:rPr lang="ru-RU" sz="2000" b="1" dirty="0" smtClean="0">
                <a:latin typeface="Arial Black" pitchFamily="34" charset="0"/>
                <a:cs typeface="Times New Roman" pitchFamily="18" charset="0"/>
              </a:rPr>
              <a:t>. За </a:t>
            </a:r>
            <a:r>
              <a:rPr lang="ru-RU" sz="2000" b="1" dirty="0" err="1">
                <a:latin typeface="Arial Black" pitchFamily="34" charset="0"/>
                <a:cs typeface="Times New Roman" pitchFamily="18" charset="0"/>
              </a:rPr>
              <a:t>тривалістю</a:t>
            </a:r>
            <a:r>
              <a:rPr lang="ru-RU" sz="2000" dirty="0" smtClean="0">
                <a:latin typeface="Arial Black" pitchFamily="34" charset="0"/>
                <a:cs typeface="Times New Roman" pitchFamily="18" charset="0"/>
              </a:rPr>
              <a:t>:</a:t>
            </a:r>
          </a:p>
          <a:p>
            <a:pPr algn="just"/>
            <a:endParaRPr lang="ru-RU" sz="900" dirty="0">
              <a:latin typeface="Times New Roman" pitchFamily="18" charset="0"/>
              <a:cs typeface="Times New Roman" pitchFamily="18" charset="0"/>
            </a:endParaRPr>
          </a:p>
          <a:p>
            <a:pPr marL="285750" indent="-285750" algn="just">
              <a:buFont typeface="Wingdings" pitchFamily="2" charset="2"/>
              <a:buChar char="q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Короткотривалі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емоції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афекти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):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виникають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раптово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і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тривають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кілька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хвилин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можуть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бути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інтенсивними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гнів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жах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marL="285750" indent="-285750" algn="just">
              <a:buFont typeface="Wingdings" pitchFamily="2" charset="2"/>
              <a:buChar char="q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Довготривалі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емоції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пов'язані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з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тривалим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емоційним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станом (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радощі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печаль).</a:t>
            </a:r>
          </a:p>
        </p:txBody>
      </p:sp>
    </p:spTree>
    <p:extLst>
      <p:ext uri="{BB962C8B-B14F-4D97-AF65-F5344CB8AC3E}">
        <p14:creationId xmlns:p14="http://schemas.microsoft.com/office/powerpoint/2010/main" val="3880093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1331641" y="2852936"/>
            <a:ext cx="6264694" cy="238526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1331640" y="980727"/>
            <a:ext cx="6264695" cy="1461939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3034145" y="298054"/>
            <a:ext cx="303414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err="1">
                <a:latin typeface="Arial Black" pitchFamily="34" charset="0"/>
              </a:rPr>
              <a:t>Класифікація</a:t>
            </a:r>
            <a:r>
              <a:rPr lang="ru-RU" dirty="0">
                <a:latin typeface="Arial Black" pitchFamily="34" charset="0"/>
              </a:rPr>
              <a:t> </a:t>
            </a:r>
            <a:r>
              <a:rPr lang="ru-RU" dirty="0" err="1">
                <a:latin typeface="Arial Black" pitchFamily="34" charset="0"/>
              </a:rPr>
              <a:t>емоцій</a:t>
            </a:r>
            <a:r>
              <a:rPr lang="ru-RU" dirty="0">
                <a:latin typeface="Arial Black" pitchFamily="34" charset="0"/>
              </a:rPr>
              <a:t>: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619672" y="980728"/>
            <a:ext cx="6264696" cy="14619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 </a:t>
            </a:r>
            <a:r>
              <a:rPr lang="ru-RU" sz="2000" b="1" dirty="0" smtClean="0">
                <a:latin typeface="Arial Black" pitchFamily="34" charset="0"/>
                <a:cs typeface="Times New Roman" pitchFamily="18" charset="0"/>
              </a:rPr>
              <a:t>3. За </a:t>
            </a:r>
            <a:r>
              <a:rPr lang="ru-RU" sz="2000" b="1" dirty="0" err="1" smtClean="0">
                <a:latin typeface="Arial Black" pitchFamily="34" charset="0"/>
                <a:cs typeface="Times New Roman" pitchFamily="18" charset="0"/>
              </a:rPr>
              <a:t>полярністю</a:t>
            </a:r>
            <a:r>
              <a:rPr lang="ru-RU" sz="2000" dirty="0" smtClean="0">
                <a:latin typeface="Arial Black" pitchFamily="34" charset="0"/>
                <a:cs typeface="Times New Roman" pitchFamily="18" charset="0"/>
              </a:rPr>
              <a:t>:</a:t>
            </a:r>
          </a:p>
          <a:p>
            <a:endParaRPr lang="ru-RU" sz="900" dirty="0" smtClean="0">
              <a:latin typeface="Arial Black" pitchFamily="34" charset="0"/>
              <a:cs typeface="Times New Roman" pitchFamily="18" charset="0"/>
            </a:endParaRPr>
          </a:p>
          <a:p>
            <a:pPr marL="342900" indent="-342900">
              <a:buFont typeface="Wingdings" pitchFamily="2" charset="2"/>
              <a:buChar char="q"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Позитивні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емоції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радість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задоволення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захват.</a:t>
            </a:r>
          </a:p>
          <a:p>
            <a:pPr marL="342900" indent="-342900">
              <a:buFont typeface="Wingdings" pitchFamily="2" charset="2"/>
              <a:buChar char="q"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Негативні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емоції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: страх,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сум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гнів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342900" indent="-342900">
              <a:buFont typeface="Wingdings" pitchFamily="2" charset="2"/>
              <a:buChar char="q"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Нейтральні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емоції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подив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інтерес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331639" y="2852936"/>
            <a:ext cx="6264695" cy="23852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dirty="0" smtClean="0">
                <a:latin typeface="Arial Black" pitchFamily="34" charset="0"/>
                <a:cs typeface="Times New Roman" pitchFamily="18" charset="0"/>
              </a:rPr>
              <a:t>    4. За </a:t>
            </a:r>
            <a:r>
              <a:rPr lang="ru-RU" sz="2000" b="1" dirty="0" err="1">
                <a:latin typeface="Arial Black" pitchFamily="34" charset="0"/>
                <a:cs typeface="Times New Roman" pitchFamily="18" charset="0"/>
              </a:rPr>
              <a:t>свідомістю</a:t>
            </a:r>
            <a:r>
              <a:rPr lang="ru-RU" sz="2000" dirty="0" smtClean="0">
                <a:latin typeface="Arial Black" pitchFamily="34" charset="0"/>
                <a:cs typeface="Times New Roman" pitchFamily="18" charset="0"/>
              </a:rPr>
              <a:t>:</a:t>
            </a:r>
          </a:p>
          <a:p>
            <a:pPr algn="just"/>
            <a:endParaRPr lang="ru-RU" sz="900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>
              <a:buFont typeface="Wingdings" pitchFamily="2" charset="2"/>
              <a:buChar char="q"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Свідомі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емоції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відчуття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які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людина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може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усвідомлювати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контролювати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симпатія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антипатія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marL="342900" indent="-342900" algn="just">
              <a:buFont typeface="Wingdings" pitchFamily="2" charset="2"/>
              <a:buChar char="q"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Несвідомі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емоції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реакції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які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виникають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автоматично і часто без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свідомого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контролю (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афекти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інстинктивні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реакції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1873496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Admin\Desktop\emotsiy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59124"/>
            <a:ext cx="7848872" cy="6438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69875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339752" y="350670"/>
            <a:ext cx="513153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err="1">
                <a:latin typeface="Arial Black" pitchFamily="34" charset="0"/>
              </a:rPr>
              <a:t>Методи</a:t>
            </a:r>
            <a:r>
              <a:rPr lang="ru-RU" sz="2400" dirty="0">
                <a:latin typeface="Arial Black" pitchFamily="34" charset="0"/>
              </a:rPr>
              <a:t> </a:t>
            </a:r>
            <a:r>
              <a:rPr lang="ru-RU" sz="2400" dirty="0" err="1">
                <a:latin typeface="Arial Black" pitchFamily="34" charset="0"/>
              </a:rPr>
              <a:t>дослідження</a:t>
            </a:r>
            <a:r>
              <a:rPr lang="ru-RU" sz="2400" dirty="0">
                <a:latin typeface="Arial Black" pitchFamily="34" charset="0"/>
              </a:rPr>
              <a:t> </a:t>
            </a:r>
            <a:r>
              <a:rPr lang="ru-RU" sz="2400" dirty="0" err="1">
                <a:latin typeface="Arial Black" pitchFamily="34" charset="0"/>
              </a:rPr>
              <a:t>емоцій</a:t>
            </a:r>
            <a:endParaRPr lang="ru-RU" sz="2400" dirty="0">
              <a:latin typeface="Arial Black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79512" y="842004"/>
            <a:ext cx="8784976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dirty="0">
                <a:latin typeface="Arial Black" pitchFamily="34" charset="0"/>
              </a:rPr>
              <a:t>1. </a:t>
            </a:r>
            <a:r>
              <a:rPr lang="ru-RU" sz="2000" b="1" dirty="0" err="1">
                <a:latin typeface="Arial Black" pitchFamily="34" charset="0"/>
                <a:cs typeface="Times New Roman" pitchFamily="18" charset="0"/>
              </a:rPr>
              <a:t>Суб'єктивні</a:t>
            </a:r>
            <a:r>
              <a:rPr lang="ru-RU" sz="2000" b="1" dirty="0">
                <a:latin typeface="Arial Black" pitchFamily="34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Arial Black" pitchFamily="34" charset="0"/>
                <a:cs typeface="Times New Roman" pitchFamily="18" charset="0"/>
              </a:rPr>
              <a:t>методи</a:t>
            </a:r>
            <a:r>
              <a:rPr lang="ru-RU" sz="2000" b="1" dirty="0">
                <a:latin typeface="Arial Black" pitchFamily="34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Arial Black" pitchFamily="34" charset="0"/>
                <a:cs typeface="Times New Roman" pitchFamily="18" charset="0"/>
              </a:rPr>
              <a:t>дослідження</a:t>
            </a:r>
            <a:r>
              <a:rPr lang="ru-RU" sz="2000" b="1" dirty="0">
                <a:latin typeface="Arial Black" pitchFamily="34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Arial Black" pitchFamily="34" charset="0"/>
                <a:cs typeface="Times New Roman" pitchFamily="18" charset="0"/>
              </a:rPr>
              <a:t>емоцій</a:t>
            </a:r>
            <a:endParaRPr lang="ru-RU" sz="2000" b="1" dirty="0">
              <a:latin typeface="Arial Black" pitchFamily="34" charset="0"/>
              <a:cs typeface="Times New Roman" pitchFamily="18" charset="0"/>
            </a:endParaRPr>
          </a:p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Ці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методи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базуються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самооцінках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тобто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звітах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і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описах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емоційного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стану самим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досліджуваним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Опитувальники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lvl="1" algn="just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Один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із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найбільш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розповсюджених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методів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дослідження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емоцій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 Люди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відповідають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серії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запитань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або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тверджень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які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стосуються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їхніх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емоційних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станів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Приклади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опитувальників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: шкала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емоційного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стану 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PANAS (Positive and Negative Affect Schedule),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опитувальник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для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визначення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рівня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тривожності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Спілбергера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Самозвіти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щоденники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емоцій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lvl="1" algn="just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Метод, коли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досліджувані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ведуть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щоденники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записуючи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свої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емоції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протягом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певного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часу.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Це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дозволяє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простежити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динаміку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емоційного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стану у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різних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ситуаціях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Шкали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оцінки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емоцій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lvl="1" algn="just"/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Використання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шкал, за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якими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досліджувані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оцінюють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інтенсивність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або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характер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своїх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емоцій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Наприклад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шкала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від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1 до 10 для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оцінки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інтенсивності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тривоги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гніву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або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радості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3228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43808" y="332656"/>
            <a:ext cx="389561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err="1">
                <a:latin typeface="Arial Black" pitchFamily="34" charset="0"/>
              </a:rPr>
              <a:t>Методи</a:t>
            </a:r>
            <a:r>
              <a:rPr lang="ru-RU" dirty="0">
                <a:latin typeface="Arial Black" pitchFamily="34" charset="0"/>
              </a:rPr>
              <a:t> </a:t>
            </a:r>
            <a:r>
              <a:rPr lang="ru-RU" dirty="0" err="1">
                <a:latin typeface="Arial Black" pitchFamily="34" charset="0"/>
              </a:rPr>
              <a:t>дослідження</a:t>
            </a:r>
            <a:r>
              <a:rPr lang="ru-RU" dirty="0">
                <a:latin typeface="Arial Black" pitchFamily="34" charset="0"/>
              </a:rPr>
              <a:t> </a:t>
            </a:r>
            <a:r>
              <a:rPr lang="ru-RU" dirty="0" err="1">
                <a:latin typeface="Arial Black" pitchFamily="34" charset="0"/>
              </a:rPr>
              <a:t>емоцій</a:t>
            </a:r>
            <a:endParaRPr lang="ru-RU" dirty="0">
              <a:latin typeface="Arial Black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95536" y="720538"/>
            <a:ext cx="8496944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 smtClean="0"/>
              <a:t>  2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Поведінкові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методи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дослідження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Ці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методи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оцінюють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емоції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основі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спостереження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за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зовнішніми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проявами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поведінки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таких як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міміка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жести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або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рухи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Аналіз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міміки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lvl="1" algn="just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Метод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оцінки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емоційних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реакцій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через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вирази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обличчя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Однією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з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найбільш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відомих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систем для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аналізу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міміки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є 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FACS (Facial Action Coding System),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яка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розроблена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Полом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Екманом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 Вона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базується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ідентифікації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мікровиразів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що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відображають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базові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емоції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(страх,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радість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гнів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тощо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algn="just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Аналіз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рухової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активності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lvl="1" algn="just"/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Спостереження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за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рухами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тіла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та жестами,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які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можуть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відображати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емоційний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стан.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Наприклад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нервове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тупотіння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ногами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чи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схрещування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рук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можуть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вказувати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тривожність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або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незадоволення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Аналіз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голосу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lvl="1" algn="just"/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Оцінка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емоційного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стану за допомогою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зміни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інтонації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тембру,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гучності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або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швидкості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мови.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Емоції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часто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відображаються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зміні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тембру голосу, особливо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під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час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гніву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страху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або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радості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66624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624191" y="332656"/>
            <a:ext cx="389561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err="1">
                <a:latin typeface="Arial Black" pitchFamily="34" charset="0"/>
              </a:rPr>
              <a:t>Методи</a:t>
            </a:r>
            <a:r>
              <a:rPr lang="ru-RU" dirty="0">
                <a:latin typeface="Arial Black" pitchFamily="34" charset="0"/>
              </a:rPr>
              <a:t> </a:t>
            </a:r>
            <a:r>
              <a:rPr lang="ru-RU" dirty="0" err="1">
                <a:latin typeface="Arial Black" pitchFamily="34" charset="0"/>
              </a:rPr>
              <a:t>дослідження</a:t>
            </a:r>
            <a:r>
              <a:rPr lang="ru-RU" dirty="0">
                <a:latin typeface="Arial Black" pitchFamily="34" charset="0"/>
              </a:rPr>
              <a:t> </a:t>
            </a:r>
            <a:r>
              <a:rPr lang="ru-RU" dirty="0" err="1">
                <a:latin typeface="Arial Black" pitchFamily="34" charset="0"/>
              </a:rPr>
              <a:t>емоцій</a:t>
            </a:r>
            <a:endParaRPr lang="ru-RU" dirty="0">
              <a:latin typeface="Arial Black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899592" y="908720"/>
            <a:ext cx="7488832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dirty="0">
                <a:latin typeface="Arial Black" pitchFamily="34" charset="0"/>
              </a:rPr>
              <a:t>3. </a:t>
            </a:r>
            <a:r>
              <a:rPr lang="ru-RU" sz="2000" b="1" dirty="0" err="1">
                <a:latin typeface="Arial Black" pitchFamily="34" charset="0"/>
                <a:cs typeface="Times New Roman" pitchFamily="18" charset="0"/>
              </a:rPr>
              <a:t>Фізіологічні</a:t>
            </a:r>
            <a:r>
              <a:rPr lang="ru-RU" sz="2000" b="1" dirty="0">
                <a:latin typeface="Arial Black" pitchFamily="34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Arial Black" pitchFamily="34" charset="0"/>
                <a:cs typeface="Times New Roman" pitchFamily="18" charset="0"/>
              </a:rPr>
              <a:t>методи</a:t>
            </a:r>
            <a:r>
              <a:rPr lang="ru-RU" sz="2000" b="1" dirty="0">
                <a:latin typeface="Arial Black" pitchFamily="34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Arial Black" pitchFamily="34" charset="0"/>
                <a:cs typeface="Times New Roman" pitchFamily="18" charset="0"/>
              </a:rPr>
              <a:t>дослідження</a:t>
            </a:r>
            <a:r>
              <a:rPr lang="ru-RU" sz="2000" b="1" dirty="0">
                <a:latin typeface="Arial Black" pitchFamily="34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Arial Black" pitchFamily="34" charset="0"/>
                <a:cs typeface="Times New Roman" pitchFamily="18" charset="0"/>
              </a:rPr>
              <a:t>емоцій</a:t>
            </a:r>
            <a:endParaRPr lang="ru-RU" sz="2000" b="1" dirty="0">
              <a:latin typeface="Arial Black" pitchFamily="34" charset="0"/>
              <a:cs typeface="Times New Roman" pitchFamily="18" charset="0"/>
            </a:endParaRPr>
          </a:p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Ці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методи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базуються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вимірюванні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фізіологічних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реакцій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організму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емоційні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подразники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Електроенцефалографія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(ЕЕГ)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lvl="1" algn="just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Метод, що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дозволяє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досліджувати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електричну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активність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мозку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під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час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емоційних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переживань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Різні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ділянки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мозку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активуються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залежно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від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типу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емоційного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стану (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наприклад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лобні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долі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активні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під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час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позитивних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емоцій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algn="just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Функціональна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магнітно-резонансна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томографія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фМРТ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lvl="1" algn="just"/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Використовується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для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візуалізації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активності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мозкових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структур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під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час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переживання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емоцій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Цей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метод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дозволяє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побачити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які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області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мозку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активуються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при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різних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емоційних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станах,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наприклад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лімбічна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система – при страху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або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радості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02650003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800181" y="733378"/>
            <a:ext cx="7560840" cy="44012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Електрокардіографія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(ЕКГ)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Метод,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який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фіксує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частоту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серцевих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скорочень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та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їхню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зміну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під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час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переживання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емоцій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.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Наприклад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, частота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серцебиття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зростає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при страху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або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стресі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Гальванічна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реакція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шкіри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(ГРШ)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Вимірювання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електричного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опору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шкіри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, що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змінюється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під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впливом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емоційних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станів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.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Під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час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сильних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емоцій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, таких як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тривога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або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збудження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,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потові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залози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активізуються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, що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впливає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на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провідність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шкіри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Гормональний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аналіз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Дослідження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рівня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гормонів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, таких як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адреналін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, кортизол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або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дофамін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, що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виділяються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під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час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переживання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емоцій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.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Наприклад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,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високий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рівень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кортизолу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вказує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на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стрес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151787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692696"/>
            <a:ext cx="8640960" cy="48218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uk-UA" sz="2000" b="1" dirty="0" smtClean="0">
                <a:latin typeface="Arial Black" pitchFamily="34" charset="0"/>
                <a:ea typeface="Times New Roman"/>
                <a:cs typeface="Times New Roman" pitchFamily="18" charset="0"/>
              </a:rPr>
              <a:t>  Електрична стимуляція </a:t>
            </a:r>
            <a:r>
              <a:rPr lang="uk-UA" sz="2000" b="1" dirty="0">
                <a:latin typeface="Arial Black" pitchFamily="34" charset="0"/>
                <a:ea typeface="Times New Roman"/>
                <a:cs typeface="Times New Roman" pitchFamily="18" charset="0"/>
              </a:rPr>
              <a:t>мозку</a:t>
            </a:r>
            <a:r>
              <a:rPr lang="uk-UA" sz="2000" b="1" dirty="0">
                <a:latin typeface="Times New Roman" pitchFamily="18" charset="0"/>
                <a:ea typeface="Times New Roman"/>
                <a:cs typeface="Times New Roman" pitchFamily="18" charset="0"/>
              </a:rPr>
              <a:t> </a:t>
            </a:r>
            <a:r>
              <a:rPr lang="uk-UA" sz="2000" dirty="0">
                <a:latin typeface="Times New Roman" pitchFamily="18" charset="0"/>
                <a:ea typeface="Times New Roman"/>
                <a:cs typeface="Times New Roman" pitchFamily="18" charset="0"/>
              </a:rPr>
              <a:t>(</a:t>
            </a:r>
            <a:r>
              <a:rPr lang="uk-UA" sz="2000" dirty="0" err="1" smtClean="0">
                <a:latin typeface="Times New Roman" pitchFamily="18" charset="0"/>
                <a:ea typeface="Times New Roman"/>
                <a:cs typeface="Times New Roman" pitchFamily="18" charset="0"/>
              </a:rPr>
              <a:t>вживлення</a:t>
            </a:r>
            <a:r>
              <a:rPr lang="uk-UA" sz="2000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 електродів)</a:t>
            </a:r>
            <a:r>
              <a:rPr lang="uk-UA" sz="2000" b="1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.  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uk-UA" sz="2000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  </a:t>
            </a:r>
            <a:r>
              <a:rPr lang="uk-UA" sz="2000" dirty="0">
                <a:latin typeface="Times New Roman" pitchFamily="18" charset="0"/>
                <a:ea typeface="Times New Roman"/>
                <a:cs typeface="Times New Roman" pitchFamily="18" charset="0"/>
              </a:rPr>
              <a:t> Подразнення скроневої долі мозку викликає відчуття страху, переднього і заднього відділів гіпоталамуса – </a:t>
            </a:r>
            <a:r>
              <a:rPr lang="uk-UA" sz="2000" dirty="0" err="1">
                <a:latin typeface="Times New Roman" pitchFamily="18" charset="0"/>
                <a:ea typeface="Times New Roman"/>
                <a:cs typeface="Times New Roman" pitchFamily="18" charset="0"/>
              </a:rPr>
              <a:t>тревоги</a:t>
            </a:r>
            <a:r>
              <a:rPr lang="uk-UA" sz="2000" dirty="0">
                <a:latin typeface="Times New Roman" pitchFamily="18" charset="0"/>
                <a:ea typeface="Times New Roman"/>
                <a:cs typeface="Times New Roman" pitchFamily="18" charset="0"/>
              </a:rPr>
              <a:t> і ярості, а його перегородки - задоволення (щур весь час нажимав на педаль і в результаті від насолоди помер при операціях на мозку – людина в стані свідомості – не має больових рецепторів , теж відчуває насолоду при подразненні цих центрів). Подразнення інших центрів гіпоталамусу викликало реакцію уникнення. Області мозку, подразнення яких призводило до підкріплення та уникнення, отримали назву центрів задоволення і незадоволення. 35% клітин мозку відповідають за позитивні емоції, 5% - за негативні і 60% - за відсутність до повторення стимуляції. На основі цих даних виникла уява про </a:t>
            </a:r>
            <a:r>
              <a:rPr lang="uk-UA" sz="2000" dirty="0" err="1">
                <a:latin typeface="Times New Roman" pitchFamily="18" charset="0"/>
                <a:ea typeface="Times New Roman"/>
                <a:cs typeface="Times New Roman" pitchFamily="18" charset="0"/>
              </a:rPr>
              <a:t>переважливий</a:t>
            </a:r>
            <a:r>
              <a:rPr lang="uk-UA" sz="2000" dirty="0">
                <a:latin typeface="Times New Roman" pitchFamily="18" charset="0"/>
                <a:ea typeface="Times New Roman"/>
                <a:cs typeface="Times New Roman" pitchFamily="18" charset="0"/>
              </a:rPr>
              <a:t> зв’язок правої півкулі з негативними емоціями, а лівої – з позитивними.</a:t>
            </a:r>
            <a:r>
              <a:rPr lang="uk-UA" dirty="0">
                <a:solidFill>
                  <a:srgbClr val="333333"/>
                </a:solidFill>
                <a:latin typeface="Arial"/>
                <a:ea typeface="Times New Roman"/>
                <a:cs typeface="Times New Roman"/>
              </a:rPr>
              <a:t>         </a:t>
            </a:r>
            <a:endParaRPr lang="ru-RU" sz="2000" dirty="0">
              <a:effectLst/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10921558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99665" y="980728"/>
            <a:ext cx="8064896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200" b="1" dirty="0">
                <a:latin typeface="Arial Black" pitchFamily="34" charset="0"/>
              </a:rPr>
              <a:t>Руйнування відділів мозку</a:t>
            </a:r>
            <a:r>
              <a:rPr lang="uk-UA" sz="2200" b="1" dirty="0"/>
              <a:t> </a:t>
            </a:r>
            <a:r>
              <a:rPr lang="uk-UA" sz="2200" dirty="0">
                <a:latin typeface="Times New Roman" pitchFamily="18" charset="0"/>
                <a:cs typeface="Times New Roman" pitchFamily="18" charset="0"/>
              </a:rPr>
              <a:t>– експерименти на приматах, коли при руйнуванні мигдального ядра домінуючий самець займав найнижче положення у стаді. При різних типах уражень лобних часток відмічалися глибокі порушення емоційної сфери, що торкалися вищих емоцій, пов’язаних з соціальними відношеннями, довільною діяльністю, творчістю. Спостерігалися розгальмування потягів, нестійкість емоційного фону від депресій до ейфорії. При скроневих ураженнях, особливо з права, порушується впізнання емоційної інтонації мови. При враженнях правого боку кори виникає стан ейфорії та безпечності. Ураження лівого боку призводять до переваги турботливості і стану тривоги: хворі схвильовані і часто плачуть.</a:t>
            </a:r>
            <a:endParaRPr lang="ru-RU" sz="2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982245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71600" y="889844"/>
            <a:ext cx="7344816" cy="39241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dirty="0">
                <a:latin typeface="Arial Black" pitchFamily="34" charset="0"/>
                <a:cs typeface="Times New Roman" pitchFamily="18" charset="0"/>
              </a:rPr>
              <a:t>4. </a:t>
            </a:r>
            <a:r>
              <a:rPr lang="ru-RU" sz="2000" b="1" dirty="0" err="1">
                <a:latin typeface="Arial Black" pitchFamily="34" charset="0"/>
                <a:cs typeface="Times New Roman" pitchFamily="18" charset="0"/>
              </a:rPr>
              <a:t>Нейропсихологічні</a:t>
            </a:r>
            <a:r>
              <a:rPr lang="ru-RU" sz="2000" b="1" dirty="0">
                <a:latin typeface="Arial Black" pitchFamily="34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latin typeface="Arial Black" pitchFamily="34" charset="0"/>
                <a:cs typeface="Times New Roman" pitchFamily="18" charset="0"/>
              </a:rPr>
              <a:t>методи</a:t>
            </a:r>
            <a:endParaRPr lang="ru-RU" sz="2000" b="1" dirty="0" smtClean="0">
              <a:latin typeface="Arial Black" pitchFamily="34" charset="0"/>
              <a:cs typeface="Times New Roman" pitchFamily="18" charset="0"/>
            </a:endParaRPr>
          </a:p>
          <a:p>
            <a:pPr algn="just"/>
            <a:endParaRPr lang="ru-RU" sz="9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Дослідження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структур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мозку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їх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функціонування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у процесі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емоційних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реакцій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Транскраніальна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магнітна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стимуляція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(ТМС)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lvl="1" algn="just"/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Цей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метод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стимулює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певні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ділянки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мозку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за допомогою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магнітних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імпульсів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дозволяючи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вивчати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як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різні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зони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мозку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впливають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переживання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емоцій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Електроміографія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(ЕМГ)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lvl="1" algn="just"/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Використовується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для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вимірювання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активності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м'язів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обличчя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які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пов'язані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з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вираженням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емоцій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Наприклад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зростання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активності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певних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м'язів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може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вказувати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переживання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гніву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або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радості</a:t>
            </a:r>
            <a:r>
              <a:rPr lang="ru-RU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729097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71600" y="620688"/>
            <a:ext cx="7128792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latin typeface="Arial Black" pitchFamily="34" charset="0"/>
                <a:cs typeface="Times New Roman" pitchFamily="18" charset="0"/>
              </a:rPr>
              <a:t>5. </a:t>
            </a:r>
            <a:r>
              <a:rPr lang="ru-RU" sz="2000" b="1" dirty="0" err="1">
                <a:latin typeface="Arial Black" pitchFamily="34" charset="0"/>
                <a:cs typeface="Times New Roman" pitchFamily="18" charset="0"/>
              </a:rPr>
              <a:t>Експериментальні</a:t>
            </a:r>
            <a:r>
              <a:rPr lang="ru-RU" sz="2000" b="1" dirty="0">
                <a:latin typeface="Arial Black" pitchFamily="34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latin typeface="Arial Black" pitchFamily="34" charset="0"/>
                <a:cs typeface="Times New Roman" pitchFamily="18" charset="0"/>
              </a:rPr>
              <a:t>методи</a:t>
            </a:r>
            <a:endParaRPr lang="ru-RU" sz="2000" b="1" dirty="0" smtClean="0">
              <a:latin typeface="Arial Black" pitchFamily="34" charset="0"/>
              <a:cs typeface="Times New Roman" pitchFamily="18" charset="0"/>
            </a:endParaRPr>
          </a:p>
          <a:p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Методи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які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базуються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створенні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контрольованих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умов для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викликання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вивчення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емоцій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Лабораторні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експерименти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lvl="1"/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Досліджуваним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пред'являються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різні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стимули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наприклад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фотографії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відео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або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звуки),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які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можуть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викликати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певні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емоції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Після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цього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проводиться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вимірювання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їхніх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реакцій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фізіологічних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поведінкових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або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суб'єктивних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Метод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виклику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емоцій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lvl="1"/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Емоції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можна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викликати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за допомогою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специфічних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стимулів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наприклад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комедія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для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виклику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радості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або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трилер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для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виклику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страху).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Після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виклику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емоцій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вимірюються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різні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параметри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пов'язані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з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емоційною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реакцією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(ЕЕГ, частота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серцебиття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самозвіти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тощо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2617717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55576" y="611684"/>
            <a:ext cx="7632848" cy="23852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latin typeface="Arial Black" pitchFamily="34" charset="0"/>
                <a:cs typeface="Times New Roman" pitchFamily="18" charset="0"/>
              </a:rPr>
              <a:t>6. </a:t>
            </a:r>
            <a:r>
              <a:rPr lang="ru-RU" sz="2000" b="1" dirty="0" err="1" smtClean="0">
                <a:latin typeface="Arial Black" pitchFamily="34" charset="0"/>
                <a:cs typeface="Times New Roman" pitchFamily="18" charset="0"/>
              </a:rPr>
              <a:t>Методи</a:t>
            </a:r>
            <a:r>
              <a:rPr lang="ru-RU" sz="2000" b="1" dirty="0" smtClean="0">
                <a:latin typeface="Arial Black" pitchFamily="34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latin typeface="Arial Black" pitchFamily="34" charset="0"/>
                <a:cs typeface="Times New Roman" pitchFamily="18" charset="0"/>
              </a:rPr>
              <a:t>нейровізуалізації</a:t>
            </a:r>
            <a:endParaRPr lang="ru-RU" sz="2000" b="1" dirty="0" smtClean="0">
              <a:latin typeface="Arial Black" pitchFamily="34" charset="0"/>
              <a:cs typeface="Times New Roman" pitchFamily="18" charset="0"/>
            </a:endParaRPr>
          </a:p>
          <a:p>
            <a:endParaRPr lang="ru-RU" sz="900" b="1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Нейровізуалізаційні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методи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дозволяють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відстежувати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активність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мозку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під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час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емоційних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переживань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  ПЕТ (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позитронно-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емісійна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томографія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lvl="1" algn="just"/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Використовується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для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вимірювання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метаболічної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активності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мозку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під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час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переживання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різних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емоцій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показуючи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які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зони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мозку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активні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в процесі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емоційного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збудження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755576" y="3356992"/>
            <a:ext cx="763284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/>
              <a:t>   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Кожен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метод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дослідження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емоцій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має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свої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переваги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обмеження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 Для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глибшого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розуміння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емоцій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часто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використовують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поєднання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кількох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методів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що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дозволяє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отримати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комплексну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інформацію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про природу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емоційних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реакцій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C:\Users\Admin\Desktop\Hires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8363" y="4869160"/>
            <a:ext cx="1580061" cy="15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615129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11760" y="289783"/>
            <a:ext cx="487345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400" dirty="0">
                <a:latin typeface="Arial Black" pitchFamily="34" charset="0"/>
              </a:rPr>
              <a:t>Мозкові механізми емоцій</a:t>
            </a:r>
            <a:endParaRPr lang="ru-RU" sz="2400" dirty="0">
              <a:latin typeface="Arial Black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95536" y="1124744"/>
            <a:ext cx="835292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Мозкові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механізми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емоцій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—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це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складна система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взаємодії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різних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структур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мозку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які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відповідальні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за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виникнення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обробку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регуляцію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емоційних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станів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Різні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емоційні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процеси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контролюються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конкретними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ділянками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мозку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, і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кожна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з них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виконує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свою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функцію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 Основною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частиною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, що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бере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участь у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контролі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емоцій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, є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лімбічна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система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проте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важливу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роль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відіграють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і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інші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ділянки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такі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як кора головного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мозку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pic>
        <p:nvPicPr>
          <p:cNvPr id="5122" name="Picture 2" descr="C:\Users\Admin\Desktop\image25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8011" y="4152795"/>
            <a:ext cx="5167977" cy="20431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029574" y="6418574"/>
            <a:ext cx="569115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i="1" dirty="0" smtClean="0"/>
              <a:t>   </a:t>
            </a:r>
            <a:r>
              <a:rPr lang="ru-RU" i="1" dirty="0" err="1" smtClean="0"/>
              <a:t>Емоціогенна</a:t>
            </a:r>
            <a:r>
              <a:rPr lang="ru-RU" i="1" dirty="0" smtClean="0"/>
              <a:t> </a:t>
            </a:r>
            <a:r>
              <a:rPr lang="ru-RU" i="1" dirty="0"/>
              <a:t>структура великого </a:t>
            </a:r>
            <a:r>
              <a:rPr lang="ru-RU" i="1" dirty="0" err="1"/>
              <a:t>мозку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7059065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61173"/>
            <a:ext cx="856895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/>
              <a:t>  </a:t>
            </a:r>
            <a:r>
              <a:rPr lang="ru-RU" sz="2000" dirty="0" err="1" smtClean="0">
                <a:latin typeface="Arial Black" pitchFamily="34" charset="0"/>
              </a:rPr>
              <a:t>Основні</a:t>
            </a:r>
            <a:r>
              <a:rPr lang="ru-RU" sz="2000" dirty="0" smtClean="0">
                <a:latin typeface="Arial Black" pitchFamily="34" charset="0"/>
              </a:rPr>
              <a:t> </a:t>
            </a:r>
            <a:r>
              <a:rPr lang="ru-RU" sz="2000" dirty="0" err="1">
                <a:latin typeface="Arial Black" pitchFamily="34" charset="0"/>
              </a:rPr>
              <a:t>структури</a:t>
            </a:r>
            <a:r>
              <a:rPr lang="ru-RU" sz="2000" dirty="0">
                <a:latin typeface="Arial Black" pitchFamily="34" charset="0"/>
              </a:rPr>
              <a:t> </a:t>
            </a:r>
            <a:r>
              <a:rPr lang="ru-RU" sz="2000" dirty="0" err="1">
                <a:latin typeface="Arial Black" pitchFamily="34" charset="0"/>
              </a:rPr>
              <a:t>мозку</a:t>
            </a:r>
            <a:r>
              <a:rPr lang="ru-RU" sz="2000" dirty="0">
                <a:latin typeface="Arial Black" pitchFamily="34" charset="0"/>
              </a:rPr>
              <a:t>, </a:t>
            </a:r>
            <a:endParaRPr lang="ru-RU" sz="2000" dirty="0" smtClean="0">
              <a:latin typeface="Arial Black" pitchFamily="34" charset="0"/>
            </a:endParaRPr>
          </a:p>
          <a:p>
            <a:pPr algn="ctr"/>
            <a:r>
              <a:rPr lang="ru-RU" sz="2000" dirty="0" err="1" smtClean="0">
                <a:latin typeface="Arial Black" pitchFamily="34" charset="0"/>
              </a:rPr>
              <a:t>залучені</a:t>
            </a:r>
            <a:r>
              <a:rPr lang="ru-RU" sz="2000" dirty="0" smtClean="0">
                <a:latin typeface="Arial Black" pitchFamily="34" charset="0"/>
              </a:rPr>
              <a:t> </a:t>
            </a:r>
            <a:r>
              <a:rPr lang="ru-RU" sz="2000" dirty="0">
                <a:latin typeface="Arial Black" pitchFamily="34" charset="0"/>
              </a:rPr>
              <a:t>в </a:t>
            </a:r>
            <a:r>
              <a:rPr lang="ru-RU" sz="2000" dirty="0" err="1">
                <a:latin typeface="Arial Black" pitchFamily="34" charset="0"/>
              </a:rPr>
              <a:t>емоційні</a:t>
            </a:r>
            <a:r>
              <a:rPr lang="ru-RU" sz="2000" dirty="0">
                <a:latin typeface="Arial Black" pitchFamily="34" charset="0"/>
              </a:rPr>
              <a:t> </a:t>
            </a:r>
            <a:r>
              <a:rPr lang="ru-RU" sz="2000" dirty="0" err="1">
                <a:latin typeface="Arial Black" pitchFamily="34" charset="0"/>
              </a:rPr>
              <a:t>процеси</a:t>
            </a:r>
            <a:r>
              <a:rPr lang="ru-RU" sz="2000" dirty="0">
                <a:latin typeface="Arial Black" pitchFamily="34" charset="0"/>
              </a:rPr>
              <a:t>: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23528" y="771585"/>
            <a:ext cx="8568952" cy="59400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dirty="0" smtClean="0">
                <a:latin typeface="Arial Black" pitchFamily="34" charset="0"/>
              </a:rPr>
              <a:t>   1</a:t>
            </a:r>
            <a:r>
              <a:rPr lang="ru-RU" sz="2000" b="1" dirty="0">
                <a:latin typeface="Arial Black" pitchFamily="34" charset="0"/>
              </a:rPr>
              <a:t>. </a:t>
            </a:r>
            <a:r>
              <a:rPr lang="ru-RU" sz="2000" b="1" dirty="0" err="1">
                <a:latin typeface="Arial Black" pitchFamily="34" charset="0"/>
                <a:cs typeface="Times New Roman" pitchFamily="18" charset="0"/>
              </a:rPr>
              <a:t>Лімбічна</a:t>
            </a:r>
            <a:r>
              <a:rPr lang="ru-RU" sz="2000" b="1" dirty="0">
                <a:latin typeface="Arial Black" pitchFamily="34" charset="0"/>
                <a:cs typeface="Times New Roman" pitchFamily="18" charset="0"/>
              </a:rPr>
              <a:t> система</a:t>
            </a:r>
          </a:p>
          <a:p>
            <a:pPr algn="just"/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Лімбічна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система є "центром"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емоцій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і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складається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з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кількох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ключових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структур,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кожна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з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яких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має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свою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специфічну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функцію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just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Амігдала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мигдалина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lvl="1" algn="just"/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Амігдала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є центральною структурою для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обробки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емоційних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стимулів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особливо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пов'язаних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страхом і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агресією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 Вона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відповідає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за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розпізнавання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загроз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і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реагування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на них.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Амігдала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також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бере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участь у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формуванні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емоційної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пам'яті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— вона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допомагає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запам'ятовувати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емоційно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значущі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події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Гіпокамп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lvl="1" algn="just"/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Хоча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гіпокамп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більше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відомий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своєю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роллю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процесах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пам'яті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він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також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відіграє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важливу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роль у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контекстуальній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обробці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емоцій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Він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допомагає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визначати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чи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певна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ситуація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є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емоційно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значущою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і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може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пов'язувати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емоції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з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минулими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подіями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Гіпоталамус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lvl="1" algn="just"/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Гіпоталамус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контролює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фізіологічні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реакції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організму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емоції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наприклад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зміни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серцевого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ритму,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артеріального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тиску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дихання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).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Він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пов'язує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емоційні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стани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з гормональною системою через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вплив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вивільнення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гормонів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стресу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таких як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адреналін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і кортизол.</a:t>
            </a:r>
          </a:p>
        </p:txBody>
      </p:sp>
    </p:spTree>
    <p:extLst>
      <p:ext uri="{BB962C8B-B14F-4D97-AF65-F5344CB8AC3E}">
        <p14:creationId xmlns:p14="http://schemas.microsoft.com/office/powerpoint/2010/main" val="312340254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476672"/>
            <a:ext cx="8496944" cy="39241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    Ретикулярна </a:t>
            </a:r>
            <a:r>
              <a:rPr lang="uk-UA" sz="2000" b="1" dirty="0">
                <a:latin typeface="Times New Roman" pitchFamily="18" charset="0"/>
                <a:cs typeface="Times New Roman" pitchFamily="18" charset="0"/>
              </a:rPr>
              <a:t>формація. </a:t>
            </a:r>
            <a:endParaRPr lang="uk-UA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uk-UA" sz="9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k-UA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Її </a:t>
            </a:r>
            <a:r>
              <a:rPr lang="uk-UA" sz="2000" dirty="0">
                <a:latin typeface="Times New Roman" pitchFamily="18" charset="0"/>
                <a:cs typeface="Times New Roman" pitchFamily="18" charset="0"/>
              </a:rPr>
              <a:t>волокна йдуть у різні області кори і складаються з неспецифічних нейронів (реагують не на 1 подразник, як слухові, зорові, а на різні види стимулів), що передають сигнали від усіх органів чуття до структур </a:t>
            </a:r>
            <a:r>
              <a:rPr lang="uk-UA" sz="2000" dirty="0" err="1">
                <a:latin typeface="Times New Roman" pitchFamily="18" charset="0"/>
                <a:cs typeface="Times New Roman" pitchFamily="18" charset="0"/>
              </a:rPr>
              <a:t>лімбічної</a:t>
            </a:r>
            <a:r>
              <a:rPr lang="uk-UA" sz="2000" dirty="0">
                <a:latin typeface="Times New Roman" pitchFamily="18" charset="0"/>
                <a:cs typeface="Times New Roman" pitchFamily="18" charset="0"/>
              </a:rPr>
              <a:t> системи і кори. Деякі її ділянки мають визначені функції: блакитна пляма – пробудження емоцій (недостатня кількість </a:t>
            </a:r>
            <a:r>
              <a:rPr lang="uk-UA" sz="2000" dirty="0" err="1">
                <a:latin typeface="Times New Roman" pitchFamily="18" charset="0"/>
                <a:cs typeface="Times New Roman" pitchFamily="18" charset="0"/>
              </a:rPr>
              <a:t>норадреналіну</a:t>
            </a:r>
            <a:r>
              <a:rPr lang="uk-UA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000" i="1" dirty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uk-UA" sz="2000" i="1" dirty="0" err="1">
                <a:latin typeface="Times New Roman" pitchFamily="18" charset="0"/>
                <a:cs typeface="Times New Roman" pitchFamily="18" charset="0"/>
              </a:rPr>
              <a:t>тоска</a:t>
            </a:r>
            <a:r>
              <a:rPr lang="uk-UA" sz="2000" i="1" dirty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uk-UA" sz="2000" dirty="0">
                <a:latin typeface="Times New Roman" pitchFamily="18" charset="0"/>
                <a:cs typeface="Times New Roman" pitchFamily="18" charset="0"/>
              </a:rPr>
              <a:t> у мозку приводить до депресії . Чорна пляма (медіатор </a:t>
            </a:r>
            <a:r>
              <a:rPr lang="uk-UA" sz="2000" dirty="0" err="1">
                <a:latin typeface="Times New Roman" pitchFamily="18" charset="0"/>
                <a:cs typeface="Times New Roman" pitchFamily="18" charset="0"/>
              </a:rPr>
              <a:t>дофамін</a:t>
            </a:r>
            <a:r>
              <a:rPr lang="uk-UA" sz="2000" dirty="0">
                <a:latin typeface="Times New Roman" pitchFamily="18" charset="0"/>
                <a:cs typeface="Times New Roman" pitchFamily="18" charset="0"/>
              </a:rPr>
              <a:t>) – приймає участь в утворенні приємних відчуттів і особливого психічного стану – ейфорії. Активує різні ділянки мозку і надає до його специфічних зон ту інформацію, яка є новою, біологічно значимою, тобто діє як фільтр. РФ регулює рівень працездатності кори великих півкуль, відіграє суттєву роль у зміні сну і бадьорості, у явищах гіпнозу і неврозів.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39552" y="4581128"/>
            <a:ext cx="799288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b="1" dirty="0" smtClean="0"/>
              <a:t>  </a:t>
            </a: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Поясна </a:t>
            </a:r>
            <a:r>
              <a:rPr lang="uk-UA" sz="2000" b="1" dirty="0">
                <a:latin typeface="Times New Roman" pitchFamily="18" charset="0"/>
                <a:cs typeface="Times New Roman" pitchFamily="18" charset="0"/>
              </a:rPr>
              <a:t>звивина. </a:t>
            </a:r>
            <a:endParaRPr lang="uk-UA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k-UA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Обмежовує </a:t>
            </a:r>
            <a:r>
              <a:rPr lang="uk-UA" sz="2000" dirty="0" err="1">
                <a:latin typeface="Times New Roman" pitchFamily="18" charset="0"/>
                <a:cs typeface="Times New Roman" pitchFamily="18" charset="0"/>
              </a:rPr>
              <a:t>гіппокамп</a:t>
            </a:r>
            <a:r>
              <a:rPr lang="uk-UA" sz="2000" dirty="0">
                <a:latin typeface="Times New Roman" pitchFamily="18" charset="0"/>
                <a:cs typeface="Times New Roman" pitchFamily="18" charset="0"/>
              </a:rPr>
              <a:t> і інші структури </a:t>
            </a:r>
            <a:r>
              <a:rPr lang="uk-UA" sz="2000" dirty="0" err="1">
                <a:latin typeface="Times New Roman" pitchFamily="18" charset="0"/>
                <a:cs typeface="Times New Roman" pitchFamily="18" charset="0"/>
              </a:rPr>
              <a:t>лімбічної</a:t>
            </a:r>
            <a:r>
              <a:rPr lang="uk-UA" sz="2000" dirty="0">
                <a:latin typeface="Times New Roman" pitchFamily="18" charset="0"/>
                <a:cs typeface="Times New Roman" pitchFamily="18" charset="0"/>
              </a:rPr>
              <a:t> системи, виконує роль координатора різних систем = слідкує за їх співпрацею, в тому числі зоровою і соматичною в процесі керування виразом емоцій.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20284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692696"/>
            <a:ext cx="7776864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200" b="1" dirty="0" smtClean="0">
                <a:latin typeface="Times New Roman" pitchFamily="18" charset="0"/>
                <a:cs typeface="Times New Roman" pitchFamily="18" charset="0"/>
              </a:rPr>
              <a:t>Мозочок.</a:t>
            </a:r>
          </a:p>
          <a:p>
            <a:pPr algn="just"/>
            <a:r>
              <a:rPr lang="uk-UA" sz="2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2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uk-UA" sz="2200" dirty="0">
                <a:latin typeface="Times New Roman" pitchFamily="18" charset="0"/>
                <a:cs typeface="Times New Roman" pitchFamily="18" charset="0"/>
              </a:rPr>
              <a:t>Його ядра включені в системи позитивного і негативного підключення; порушення його активності призводить до виникнення психозів. </a:t>
            </a:r>
            <a:endParaRPr lang="uk-UA" sz="22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22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k-UA" sz="2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200" b="1" dirty="0" smtClean="0">
                <a:latin typeface="Times New Roman" pitchFamily="18" charset="0"/>
                <a:cs typeface="Times New Roman" pitchFamily="18" charset="0"/>
              </a:rPr>
              <a:t> Прозора </a:t>
            </a:r>
            <a:r>
              <a:rPr lang="uk-UA" sz="2200" b="1" dirty="0">
                <a:latin typeface="Times New Roman" pitchFamily="18" charset="0"/>
                <a:cs typeface="Times New Roman" pitchFamily="18" charset="0"/>
              </a:rPr>
              <a:t>перегородка</a:t>
            </a:r>
            <a:r>
              <a:rPr lang="uk-UA" sz="2200" dirty="0">
                <a:latin typeface="Times New Roman" pitchFamily="18" charset="0"/>
                <a:cs typeface="Times New Roman" pitchFamily="18" charset="0"/>
              </a:rPr>
              <a:t> включена в систему позитивного підкріплення, при порушеннях її зв’язків з </a:t>
            </a:r>
            <a:r>
              <a:rPr lang="uk-UA" sz="2200" dirty="0" err="1">
                <a:latin typeface="Times New Roman" pitchFamily="18" charset="0"/>
                <a:cs typeface="Times New Roman" pitchFamily="18" charset="0"/>
              </a:rPr>
              <a:t>гіпокампом</a:t>
            </a:r>
            <a:r>
              <a:rPr lang="uk-UA" sz="2200" dirty="0">
                <a:latin typeface="Times New Roman" pitchFamily="18" charset="0"/>
                <a:cs typeface="Times New Roman" pitchFamily="18" charset="0"/>
              </a:rPr>
              <a:t> і корою  виникають розлади пам’яті, психози</a:t>
            </a:r>
            <a:r>
              <a:rPr lang="uk-UA" sz="22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endParaRPr lang="ru-RU" sz="22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k-UA" sz="2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200" b="1" dirty="0" smtClean="0">
                <a:latin typeface="Times New Roman" pitchFamily="18" charset="0"/>
                <a:cs typeface="Times New Roman" pitchFamily="18" charset="0"/>
              </a:rPr>
              <a:t>  Прилеглі </a:t>
            </a:r>
            <a:r>
              <a:rPr lang="uk-UA" sz="2200" b="1" dirty="0">
                <a:latin typeface="Times New Roman" pitchFamily="18" charset="0"/>
                <a:cs typeface="Times New Roman" pitchFamily="18" charset="0"/>
              </a:rPr>
              <a:t>ядра</a:t>
            </a:r>
            <a:r>
              <a:rPr lang="uk-UA" sz="22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uk-UA" sz="2200" i="1" dirty="0">
                <a:latin typeface="Times New Roman" pitchFamily="18" charset="0"/>
                <a:cs typeface="Times New Roman" pitchFamily="18" charset="0"/>
              </a:rPr>
              <a:t>(біля базальних)</a:t>
            </a:r>
            <a:r>
              <a:rPr lang="uk-UA" sz="2200" dirty="0">
                <a:latin typeface="Times New Roman" pitchFamily="18" charset="0"/>
                <a:cs typeface="Times New Roman" pitchFamily="18" charset="0"/>
              </a:rPr>
              <a:t> вибірково активуються при неочікуваних приємних стимулах, їх видалення не впливає на </a:t>
            </a:r>
            <a:r>
              <a:rPr lang="uk-UA" sz="2200" dirty="0" err="1">
                <a:latin typeface="Times New Roman" pitchFamily="18" charset="0"/>
                <a:cs typeface="Times New Roman" pitchFamily="18" charset="0"/>
              </a:rPr>
              <a:t>емоц.поведінку</a:t>
            </a:r>
            <a:endParaRPr lang="ru-RU" sz="2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5366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Admin\Desktop\45a5ce6b30efec95e0234923b11908ee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764704"/>
            <a:ext cx="7488832" cy="5112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24436073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188640"/>
            <a:ext cx="8064896" cy="59400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latin typeface="Arial Black" pitchFamily="34" charset="0"/>
              </a:rPr>
              <a:t>2. </a:t>
            </a:r>
            <a:r>
              <a:rPr lang="ru-RU" sz="2000" b="1" dirty="0">
                <a:latin typeface="Arial Black" pitchFamily="34" charset="0"/>
                <a:cs typeface="Times New Roman" pitchFamily="18" charset="0"/>
              </a:rPr>
              <a:t>Кора головного </a:t>
            </a:r>
            <a:r>
              <a:rPr lang="ru-RU" sz="2000" b="1" dirty="0" err="1">
                <a:latin typeface="Arial Black" pitchFamily="34" charset="0"/>
                <a:cs typeface="Times New Roman" pitchFamily="18" charset="0"/>
              </a:rPr>
              <a:t>мозку</a:t>
            </a:r>
            <a:endParaRPr lang="ru-RU" sz="2000" b="1" dirty="0">
              <a:latin typeface="Arial Black" pitchFamily="34" charset="0"/>
              <a:cs typeface="Times New Roman" pitchFamily="18" charset="0"/>
            </a:endParaRPr>
          </a:p>
          <a:p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Префронтальна кора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lvl="1" algn="just"/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Ця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ділянка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мозку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відіграє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ключову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роль у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регуляції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емоцій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і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прийнятті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рішень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пов'язаних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з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емоційними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станами. Префронтальна кора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допомагає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контролювати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імпульсивні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емоційні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реакції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оцінює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наслідки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дій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і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забезпечує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адаптацію до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соціальних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норм. Вона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також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бере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участь у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пригніченні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небажаних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емоційних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реакцій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наприклад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зниженні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гніву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або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тривоги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Орбітофронтальна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кора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lvl="1" algn="just"/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Важлива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для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обробки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винагород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і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покарань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 Вона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відповідає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за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інтеграцію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емоційної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інформації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з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процесами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прийняття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рішень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Пошкодження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цієї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ділянки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може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призвести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до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втрати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здатності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адекватно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оцінювати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соціальні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емоційні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сигнали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Цінгулюватий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комплекс (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cingulate cortex)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lvl="1" algn="just"/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Він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бере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участь у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процесах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емоційної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обробки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регулювання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Передня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частина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цінгулюватої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кори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відіграє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роль у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контролі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емоційних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реакцій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і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концентрації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уваги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емоційних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стимулах.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Наприклад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ця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область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може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бути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активована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при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переживанні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болю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або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соціальної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відчуженості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682950092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444772"/>
            <a:ext cx="784887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dirty="0">
                <a:latin typeface="Arial Black" pitchFamily="34" charset="0"/>
                <a:cs typeface="Times New Roman" pitchFamily="18" charset="0"/>
              </a:rPr>
              <a:t>3. </a:t>
            </a:r>
            <a:r>
              <a:rPr lang="ru-RU" sz="2000" b="1" dirty="0" err="1">
                <a:latin typeface="Arial Black" pitchFamily="34" charset="0"/>
                <a:cs typeface="Times New Roman" pitchFamily="18" charset="0"/>
              </a:rPr>
              <a:t>Базальні</a:t>
            </a:r>
            <a:r>
              <a:rPr lang="ru-RU" sz="2000" b="1" dirty="0">
                <a:latin typeface="Arial Black" pitchFamily="34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Arial Black" pitchFamily="34" charset="0"/>
                <a:cs typeface="Times New Roman" pitchFamily="18" charset="0"/>
              </a:rPr>
              <a:t>ганглії</a:t>
            </a:r>
            <a:endParaRPr lang="ru-RU" sz="2000" b="1" dirty="0">
              <a:latin typeface="Arial Black" pitchFamily="34" charset="0"/>
              <a:cs typeface="Times New Roman" pitchFamily="18" charset="0"/>
            </a:endParaRPr>
          </a:p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Базальні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ганглії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відповідають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за контроль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моторних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реакцій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емоційні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стимули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 Вони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також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беруть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участь у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обробці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емоцій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пов'язаних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з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винагородою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і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мотивацією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Наприклад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нейромедіатор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дофамін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що активно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діє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базальних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гангліях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відіграє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важливу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роль у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відчутті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задоволення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і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винагороди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611560" y="2383764"/>
            <a:ext cx="7848872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latin typeface="Arial Black" pitchFamily="34" charset="0"/>
                <a:cs typeface="Times New Roman" pitchFamily="18" charset="0"/>
              </a:rPr>
              <a:t>4. </a:t>
            </a:r>
            <a:r>
              <a:rPr lang="ru-RU" sz="2000" b="1" dirty="0" err="1">
                <a:latin typeface="Arial Black" pitchFamily="34" charset="0"/>
                <a:cs typeface="Times New Roman" pitchFamily="18" charset="0"/>
              </a:rPr>
              <a:t>Нейромедіаторні</a:t>
            </a:r>
            <a:r>
              <a:rPr lang="ru-RU" sz="2000" b="1" dirty="0">
                <a:latin typeface="Arial Black" pitchFamily="34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Arial Black" pitchFamily="34" charset="0"/>
                <a:cs typeface="Times New Roman" pitchFamily="18" charset="0"/>
              </a:rPr>
              <a:t>системи</a:t>
            </a:r>
            <a:endParaRPr lang="ru-RU" sz="2000" b="1" dirty="0">
              <a:latin typeface="Arial Black" pitchFamily="34" charset="0"/>
              <a:cs typeface="Times New Roman" pitchFamily="18" charset="0"/>
            </a:endParaRPr>
          </a:p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Емоційні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процеси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мозку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тісно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пов'язані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з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роботою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нейромедіаторів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—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хімічних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речовин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які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передають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сигнали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між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нервовими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клітинами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just"/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Дофамін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lvl="1" algn="just"/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Важливий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для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почуття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задоволення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і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винагороди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 Система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дофаміну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залучена в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мотивацію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і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позитивне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підкріплення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впливає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емоції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радості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задоволення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Серотонін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lvl="1" algn="just"/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Відповідає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за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регуляцію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настрою,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тривожності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агресії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Недостатність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серотоніну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може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призвести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до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депресії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тривоги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або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агресивної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поведінки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2996385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971600" y="980728"/>
            <a:ext cx="7200800" cy="40626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Норадреналін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Бере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участь у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реакціях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на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стрес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та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мобілізації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організму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до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дії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.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Він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активується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при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тривозі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та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інших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емоціях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,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пов'язаних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з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небезпекою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або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загрозою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 ГАМК (гамма-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аміномасляна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кислота)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 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Важливий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інгібіторний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нейромедіатор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, що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допомагає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пригнічувати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надмірну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активність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нервових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клітин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.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Його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дія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асоціюється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з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розслабленням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і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зменшенням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тривожності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.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 Окситоцин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 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Відомий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як "гормон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любові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", окситоцин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відіграє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ключову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роль у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соціальних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взаємодіях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,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довірі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та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прив'язаності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.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Він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сприяє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позитивним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емоціям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у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стосунках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і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зниженню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стресу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0669602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99592" y="404664"/>
            <a:ext cx="7416824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000" b="1" dirty="0">
                <a:latin typeface="Arial Black" pitchFamily="34" charset="0"/>
                <a:cs typeface="Times New Roman" pitchFamily="18" charset="0"/>
              </a:rPr>
              <a:t>Фізіологічні основи емоцій</a:t>
            </a:r>
            <a:r>
              <a:rPr lang="uk-UA" sz="2000" b="1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uk-UA" sz="2000" dirty="0">
                <a:latin typeface="Times New Roman" pitchFamily="18" charset="0"/>
                <a:cs typeface="Times New Roman" pitchFamily="18" charset="0"/>
              </a:rPr>
              <a:t> емоції – рефлекси головного мозку, що викликаються лобними долями кори через вегетативні центри, ЛС і РФ. Збудження передньої групи ядер підгір’я викликає парасимпатичні емоційні реакції (домінують у травній системі) і посилену рухову активність, а задньої і бокової груп – симпатичні емоційні реакції (домінують у ССС), що в цілому домінує і тим самим підвищує збудливість великих півкуль і так впливає на мислення і зменшену рухову активність. </a:t>
            </a:r>
            <a:r>
              <a:rPr lang="uk-UA" sz="2000" i="1" dirty="0">
                <a:latin typeface="Times New Roman" pitchFamily="18" charset="0"/>
                <a:cs typeface="Times New Roman" pitchFamily="18" charset="0"/>
              </a:rPr>
              <a:t>В результаті збудження симпатичної системи і посилення пластичного тонусу може виникнути каталепсія – оціпеніння мускулатури, застигання тіла у окремій позі.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3916284"/>
            <a:ext cx="5210944" cy="27357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3906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99592" y="474345"/>
            <a:ext cx="7416824" cy="44627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                          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Як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мозок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обробляє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емоції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Спочатку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відбувається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активація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сенсорних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систем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коли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мозок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отримує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інформацію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про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зовнішні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або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внутрішні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стимули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наприклад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небезпека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або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приємна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подія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algn="just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Амігдала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аналізує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емоційну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значущість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цих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стимулів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Якщо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стимул є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небезпечним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або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приємним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мозок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генерує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відповідну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емоційну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реакцію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Гіпоталамус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запускає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фізіологічні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реакції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які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супроводжують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емоції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включаючи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активацію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автономної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нервової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системи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зміни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серцебитті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диханні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тощо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algn="just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 Префронтальна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кора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контролює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регулює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ці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емоційні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реакції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допомагаючи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людині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приймати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обґрунтовані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рішення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і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адаптувати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свою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поведінку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відповідно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до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соціальних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норм.</a:t>
            </a:r>
          </a:p>
        </p:txBody>
      </p:sp>
    </p:spTree>
    <p:extLst>
      <p:ext uri="{BB962C8B-B14F-4D97-AF65-F5344CB8AC3E}">
        <p14:creationId xmlns:p14="http://schemas.microsoft.com/office/powerpoint/2010/main" val="286192416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051720" y="349214"/>
            <a:ext cx="533671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400" dirty="0">
                <a:latin typeface="Arial Black" pitchFamily="34" charset="0"/>
              </a:rPr>
              <a:t>Порушення емоційного стану</a:t>
            </a:r>
            <a:endParaRPr lang="ru-RU" sz="2400" dirty="0">
              <a:latin typeface="Arial Black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23528" y="1213008"/>
            <a:ext cx="8352928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Порушення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емоційного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стану —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це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різноманітні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психологічні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або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фізіологічні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стани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що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впливають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здатність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людини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адекватно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виражати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відчувати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чи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регулювати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емоції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 Вони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можуть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бути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тимчасовими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або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тривалими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також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виникати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як результат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стресових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ситуацій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психічних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розладів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або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порушень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функціонуванні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мозку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нейромедіаторних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систем.</a:t>
            </a:r>
            <a:endParaRPr lang="uk-UA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uk-UA" sz="2000" b="1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   Порушення </a:t>
            </a:r>
            <a:r>
              <a:rPr lang="uk-UA" sz="2000" b="1" dirty="0">
                <a:latin typeface="Times New Roman" pitchFamily="18" charset="0"/>
                <a:cs typeface="Times New Roman" pitchFamily="18" charset="0"/>
              </a:rPr>
              <a:t>емоційної сфери</a:t>
            </a:r>
            <a:r>
              <a:rPr lang="uk-UA" sz="2000" dirty="0">
                <a:latin typeface="Times New Roman" pitchFamily="18" charset="0"/>
                <a:cs typeface="Times New Roman" pitchFamily="18" charset="0"/>
              </a:rPr>
              <a:t> це вид </a:t>
            </a:r>
            <a:r>
              <a:rPr lang="uk-UA" sz="2000" dirty="0" err="1">
                <a:latin typeface="Times New Roman" pitchFamily="18" charset="0"/>
                <a:cs typeface="Times New Roman" pitchFamily="18" charset="0"/>
              </a:rPr>
              <a:t>дизонтогенезу</a:t>
            </a:r>
            <a:r>
              <a:rPr lang="uk-UA" sz="2000" dirty="0">
                <a:latin typeface="Times New Roman" pitchFamily="18" charset="0"/>
                <a:cs typeface="Times New Roman" pitchFamily="18" charset="0"/>
              </a:rPr>
              <a:t>, який вирізняється від інших видів порушень психофізичного розвитку як з наукової, так і з практичної точки зору</a:t>
            </a:r>
            <a:r>
              <a:rPr lang="uk-UA" dirty="0"/>
              <a:t>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1182537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Прямоугольник 24"/>
          <p:cNvSpPr/>
          <p:nvPr/>
        </p:nvSpPr>
        <p:spPr>
          <a:xfrm>
            <a:off x="7020271" y="4711772"/>
            <a:ext cx="1470461" cy="9144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1331640" y="206121"/>
            <a:ext cx="6408712" cy="9144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1331640" y="332656"/>
            <a:ext cx="640871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Arial Black" pitchFamily="34" charset="0"/>
              </a:rPr>
              <a:t> </a:t>
            </a:r>
            <a:r>
              <a:rPr lang="ru-RU" sz="2000" dirty="0" err="1" smtClean="0">
                <a:latin typeface="Arial Black" pitchFamily="34" charset="0"/>
              </a:rPr>
              <a:t>Основні</a:t>
            </a:r>
            <a:r>
              <a:rPr lang="ru-RU" sz="2000" dirty="0" smtClean="0">
                <a:latin typeface="Arial Black" pitchFamily="34" charset="0"/>
              </a:rPr>
              <a:t> </a:t>
            </a:r>
            <a:r>
              <a:rPr lang="ru-RU" sz="2000" dirty="0" err="1">
                <a:latin typeface="Arial Black" pitchFamily="34" charset="0"/>
              </a:rPr>
              <a:t>види</a:t>
            </a:r>
            <a:r>
              <a:rPr lang="ru-RU" sz="2000" dirty="0">
                <a:latin typeface="Arial Black" pitchFamily="34" charset="0"/>
              </a:rPr>
              <a:t> </a:t>
            </a:r>
            <a:r>
              <a:rPr lang="ru-RU" sz="2000" dirty="0" err="1">
                <a:latin typeface="Arial Black" pitchFamily="34" charset="0"/>
              </a:rPr>
              <a:t>порушень</a:t>
            </a:r>
            <a:r>
              <a:rPr lang="ru-RU" sz="2000" dirty="0">
                <a:latin typeface="Arial Black" pitchFamily="34" charset="0"/>
              </a:rPr>
              <a:t> </a:t>
            </a:r>
            <a:r>
              <a:rPr lang="ru-RU" sz="2000" dirty="0" err="1">
                <a:latin typeface="Arial Black" pitchFamily="34" charset="0"/>
              </a:rPr>
              <a:t>емоційного</a:t>
            </a:r>
            <a:r>
              <a:rPr lang="ru-RU" sz="2000" dirty="0">
                <a:latin typeface="Arial Black" pitchFamily="34" charset="0"/>
              </a:rPr>
              <a:t> стану: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075670" y="1772816"/>
            <a:ext cx="1490464" cy="9144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err="1"/>
              <a:t>Афективні</a:t>
            </a:r>
            <a:r>
              <a:rPr lang="ru-RU" b="1" dirty="0"/>
              <a:t> </a:t>
            </a:r>
            <a:r>
              <a:rPr lang="ru-RU" b="1" dirty="0" err="1"/>
              <a:t>розлади</a:t>
            </a:r>
            <a:endParaRPr lang="ru-RU" b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940968" y="1772816"/>
            <a:ext cx="1758394" cy="9144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err="1"/>
              <a:t>Тривожні</a:t>
            </a:r>
            <a:r>
              <a:rPr lang="ru-RU" b="1" dirty="0"/>
              <a:t> </a:t>
            </a:r>
            <a:r>
              <a:rPr lang="ru-RU" b="1" dirty="0" err="1"/>
              <a:t>розлади</a:t>
            </a:r>
            <a:endParaRPr lang="ru-RU" b="1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5004048" y="1578906"/>
            <a:ext cx="1490464" cy="141673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err="1"/>
              <a:t>Посттравматичний</a:t>
            </a:r>
            <a:r>
              <a:rPr lang="ru-RU" dirty="0"/>
              <a:t> </a:t>
            </a:r>
            <a:r>
              <a:rPr lang="ru-RU" dirty="0" err="1"/>
              <a:t>стресовий</a:t>
            </a:r>
            <a:r>
              <a:rPr lang="ru-RU" dirty="0"/>
              <a:t> </a:t>
            </a:r>
            <a:r>
              <a:rPr lang="ru-RU" dirty="0" err="1"/>
              <a:t>розлад</a:t>
            </a:r>
            <a:r>
              <a:rPr lang="ru-RU" dirty="0"/>
              <a:t> (ПТСР)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6883017" y="1861118"/>
            <a:ext cx="1714670" cy="9144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err="1"/>
              <a:t>Алекситимія</a:t>
            </a:r>
            <a:endParaRPr lang="ru-RU" b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6883017" y="3200366"/>
            <a:ext cx="1714670" cy="9144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err="1"/>
              <a:t>Дисоціативні</a:t>
            </a:r>
            <a:r>
              <a:rPr lang="ru-RU" dirty="0"/>
              <a:t> </a:t>
            </a:r>
            <a:r>
              <a:rPr lang="ru-RU" dirty="0" err="1"/>
              <a:t>розлади</a:t>
            </a:r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 rot="16200000">
            <a:off x="476178" y="3868531"/>
            <a:ext cx="1656184" cy="4572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err="1"/>
              <a:t>Депресія</a:t>
            </a:r>
            <a:endParaRPr lang="ru-RU" b="1" dirty="0"/>
          </a:p>
        </p:txBody>
      </p:sp>
      <p:sp>
        <p:nvSpPr>
          <p:cNvPr id="10" name="Прямоугольник 9"/>
          <p:cNvSpPr/>
          <p:nvPr/>
        </p:nvSpPr>
        <p:spPr>
          <a:xfrm rot="16200000">
            <a:off x="1335710" y="3712434"/>
            <a:ext cx="1656184" cy="80466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b="1" dirty="0" err="1"/>
              <a:t>Біполярний</a:t>
            </a:r>
            <a:r>
              <a:rPr lang="ru-RU" sz="1600" b="1" dirty="0"/>
              <a:t> </a:t>
            </a:r>
            <a:r>
              <a:rPr lang="ru-RU" sz="1600" b="1" dirty="0" err="1"/>
              <a:t>афективний</a:t>
            </a:r>
            <a:r>
              <a:rPr lang="ru-RU" sz="1600" b="1" dirty="0"/>
              <a:t> </a:t>
            </a:r>
            <a:r>
              <a:rPr lang="ru-RU" sz="1600" b="1" dirty="0" err="1"/>
              <a:t>розлад</a:t>
            </a:r>
            <a:endParaRPr lang="ru-RU" sz="1600" b="1" dirty="0"/>
          </a:p>
        </p:txBody>
      </p:sp>
      <p:sp>
        <p:nvSpPr>
          <p:cNvPr id="12" name="Прямоугольник 11"/>
          <p:cNvSpPr/>
          <p:nvPr/>
        </p:nvSpPr>
        <p:spPr>
          <a:xfrm rot="16200000">
            <a:off x="1932957" y="4120942"/>
            <a:ext cx="2302667" cy="43987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b="1" dirty="0" err="1"/>
              <a:t>Генералізований</a:t>
            </a:r>
            <a:r>
              <a:rPr lang="ru-RU" sz="1600" b="1" dirty="0"/>
              <a:t> </a:t>
            </a:r>
            <a:r>
              <a:rPr lang="ru-RU" sz="1600" b="1" dirty="0" err="1"/>
              <a:t>тривожний</a:t>
            </a:r>
            <a:r>
              <a:rPr lang="ru-RU" sz="1600" b="1" dirty="0"/>
              <a:t> </a:t>
            </a:r>
            <a:r>
              <a:rPr lang="ru-RU" sz="1600" b="1" dirty="0" err="1"/>
              <a:t>розлад</a:t>
            </a:r>
            <a:endParaRPr lang="ru-RU" sz="1600" b="1" dirty="0"/>
          </a:p>
        </p:txBody>
      </p:sp>
      <p:sp>
        <p:nvSpPr>
          <p:cNvPr id="13" name="Прямоугольник 12"/>
          <p:cNvSpPr/>
          <p:nvPr/>
        </p:nvSpPr>
        <p:spPr>
          <a:xfrm rot="16200000">
            <a:off x="2992073" y="3799858"/>
            <a:ext cx="1656184" cy="4572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b="1" dirty="0" err="1"/>
              <a:t>Панічні</a:t>
            </a:r>
            <a:r>
              <a:rPr lang="ru-RU" sz="1600" b="1" dirty="0"/>
              <a:t> а</a:t>
            </a:r>
            <a:r>
              <a:rPr lang="ru-RU" b="1" dirty="0"/>
              <a:t>таки</a:t>
            </a:r>
          </a:p>
        </p:txBody>
      </p:sp>
      <p:sp>
        <p:nvSpPr>
          <p:cNvPr id="14" name="Прямоугольник 13"/>
          <p:cNvSpPr/>
          <p:nvPr/>
        </p:nvSpPr>
        <p:spPr>
          <a:xfrm rot="16200000">
            <a:off x="3707904" y="3789040"/>
            <a:ext cx="1656184" cy="4572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b="1" dirty="0" err="1"/>
              <a:t>Соціальна</a:t>
            </a:r>
            <a:r>
              <a:rPr lang="ru-RU" sz="1600" b="1" dirty="0"/>
              <a:t> </a:t>
            </a:r>
            <a:r>
              <a:rPr lang="ru-RU" sz="1600" b="1" dirty="0" err="1"/>
              <a:t>тривожність</a:t>
            </a:r>
            <a:endParaRPr lang="ru-RU" sz="1600" b="1" dirty="0"/>
          </a:p>
        </p:txBody>
      </p:sp>
      <p:sp>
        <p:nvSpPr>
          <p:cNvPr id="24" name="Прямоугольник 23"/>
          <p:cNvSpPr/>
          <p:nvPr/>
        </p:nvSpPr>
        <p:spPr>
          <a:xfrm>
            <a:off x="6896756" y="4845731"/>
            <a:ext cx="1593977" cy="6464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err="1"/>
              <a:t>Емоційна</a:t>
            </a:r>
            <a:r>
              <a:rPr lang="ru-RU" b="1" dirty="0"/>
              <a:t> </a:t>
            </a:r>
            <a:r>
              <a:rPr lang="ru-RU" b="1" dirty="0" err="1"/>
              <a:t>лабільність</a:t>
            </a:r>
            <a:endParaRPr lang="ru-RU" b="1" dirty="0"/>
          </a:p>
        </p:txBody>
      </p:sp>
      <p:cxnSp>
        <p:nvCxnSpPr>
          <p:cNvPr id="27" name="Прямая со стрелкой 26"/>
          <p:cNvCxnSpPr>
            <a:stCxn id="3" idx="2"/>
          </p:cNvCxnSpPr>
          <p:nvPr/>
        </p:nvCxnSpPr>
        <p:spPr>
          <a:xfrm flipH="1">
            <a:off x="1907705" y="1120521"/>
            <a:ext cx="2628291" cy="652295"/>
          </a:xfrm>
          <a:prstGeom prst="straightConnector1">
            <a:avLst/>
          </a:prstGeom>
          <a:ln w="28575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 стрелкой 30"/>
          <p:cNvCxnSpPr>
            <a:stCxn id="3" idx="2"/>
            <a:endCxn id="5" idx="0"/>
          </p:cNvCxnSpPr>
          <p:nvPr/>
        </p:nvCxnSpPr>
        <p:spPr>
          <a:xfrm flipH="1">
            <a:off x="3820165" y="1120521"/>
            <a:ext cx="715831" cy="652295"/>
          </a:xfrm>
          <a:prstGeom prst="straightConnector1">
            <a:avLst/>
          </a:prstGeom>
          <a:ln w="28575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Прямая со стрелкой 33"/>
          <p:cNvCxnSpPr>
            <a:stCxn id="3" idx="2"/>
            <a:endCxn id="6" idx="0"/>
          </p:cNvCxnSpPr>
          <p:nvPr/>
        </p:nvCxnSpPr>
        <p:spPr>
          <a:xfrm>
            <a:off x="4535996" y="1120521"/>
            <a:ext cx="1213284" cy="458385"/>
          </a:xfrm>
          <a:prstGeom prst="straightConnector1">
            <a:avLst/>
          </a:prstGeom>
          <a:ln w="28575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Прямая со стрелкой 36"/>
          <p:cNvCxnSpPr/>
          <p:nvPr/>
        </p:nvCxnSpPr>
        <p:spPr>
          <a:xfrm flipH="1">
            <a:off x="1304270" y="2687216"/>
            <a:ext cx="603436" cy="502331"/>
          </a:xfrm>
          <a:prstGeom prst="straightConnector1">
            <a:avLst/>
          </a:prstGeom>
          <a:ln w="28575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Прямая со стрелкой 38"/>
          <p:cNvCxnSpPr>
            <a:endCxn id="10" idx="3"/>
          </p:cNvCxnSpPr>
          <p:nvPr/>
        </p:nvCxnSpPr>
        <p:spPr>
          <a:xfrm>
            <a:off x="1935076" y="2698035"/>
            <a:ext cx="228726" cy="588639"/>
          </a:xfrm>
          <a:prstGeom prst="straightConnector1">
            <a:avLst/>
          </a:prstGeom>
          <a:ln w="28575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Прямая со стрелкой 40"/>
          <p:cNvCxnSpPr>
            <a:endCxn id="12" idx="3"/>
          </p:cNvCxnSpPr>
          <p:nvPr/>
        </p:nvCxnSpPr>
        <p:spPr>
          <a:xfrm flipH="1">
            <a:off x="3084290" y="2665329"/>
            <a:ext cx="735876" cy="524219"/>
          </a:xfrm>
          <a:prstGeom prst="straightConnector1">
            <a:avLst/>
          </a:prstGeom>
          <a:ln w="28575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Прямая со стрелкой 42"/>
          <p:cNvCxnSpPr>
            <a:endCxn id="13" idx="3"/>
          </p:cNvCxnSpPr>
          <p:nvPr/>
        </p:nvCxnSpPr>
        <p:spPr>
          <a:xfrm flipH="1">
            <a:off x="3820165" y="2698035"/>
            <a:ext cx="3240" cy="502331"/>
          </a:xfrm>
          <a:prstGeom prst="straightConnector1">
            <a:avLst/>
          </a:prstGeom>
          <a:ln w="28575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Прямая со стрелкой 44"/>
          <p:cNvCxnSpPr>
            <a:endCxn id="14" idx="3"/>
          </p:cNvCxnSpPr>
          <p:nvPr/>
        </p:nvCxnSpPr>
        <p:spPr>
          <a:xfrm>
            <a:off x="3805326" y="2665329"/>
            <a:ext cx="730670" cy="524219"/>
          </a:xfrm>
          <a:prstGeom prst="straightConnector1">
            <a:avLst/>
          </a:prstGeom>
          <a:ln w="28575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Прямая соединительная линия 48"/>
          <p:cNvCxnSpPr/>
          <p:nvPr/>
        </p:nvCxnSpPr>
        <p:spPr>
          <a:xfrm>
            <a:off x="8820472" y="663321"/>
            <a:ext cx="0" cy="450565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Прямая соединительная линия 53"/>
          <p:cNvCxnSpPr/>
          <p:nvPr/>
        </p:nvCxnSpPr>
        <p:spPr>
          <a:xfrm>
            <a:off x="7693744" y="663321"/>
            <a:ext cx="112672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Прямая соединительная линия 57"/>
          <p:cNvCxnSpPr>
            <a:stCxn id="7" idx="3"/>
          </p:cNvCxnSpPr>
          <p:nvPr/>
        </p:nvCxnSpPr>
        <p:spPr>
          <a:xfrm>
            <a:off x="8597687" y="2318318"/>
            <a:ext cx="18759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Прямая соединительная линия 60"/>
          <p:cNvCxnSpPr/>
          <p:nvPr/>
        </p:nvCxnSpPr>
        <p:spPr>
          <a:xfrm>
            <a:off x="8597687" y="3719877"/>
            <a:ext cx="18759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Прямая соединительная линия 64"/>
          <p:cNvCxnSpPr>
            <a:stCxn id="25" idx="3"/>
          </p:cNvCxnSpPr>
          <p:nvPr/>
        </p:nvCxnSpPr>
        <p:spPr>
          <a:xfrm>
            <a:off x="8490732" y="5168972"/>
            <a:ext cx="29454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122194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64998" y="735182"/>
            <a:ext cx="7560840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   На </a:t>
            </a:r>
            <a:r>
              <a:rPr lang="uk-UA" sz="2000" dirty="0">
                <a:latin typeface="Times New Roman" pitchFamily="18" charset="0"/>
                <a:cs typeface="Times New Roman" pitchFamily="18" charset="0"/>
              </a:rPr>
              <a:t>сьогодні найуживанішою є класифікація відхилень психічного розвитку В. В. Лебединського, який виокремив шість видів </a:t>
            </a:r>
            <a:r>
              <a:rPr lang="uk-UA" sz="2000" dirty="0" err="1">
                <a:latin typeface="Times New Roman" pitchFamily="18" charset="0"/>
                <a:cs typeface="Times New Roman" pitchFamily="18" charset="0"/>
              </a:rPr>
              <a:t>дизонтогенезу</a:t>
            </a:r>
            <a:r>
              <a:rPr lang="uk-UA" sz="2000" dirty="0">
                <a:latin typeface="Times New Roman" pitchFamily="18" charset="0"/>
                <a:cs typeface="Times New Roman" pitchFamily="18" charset="0"/>
              </a:rPr>
              <a:t> (1985).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k-UA" sz="2000" dirty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uk-UA" sz="2000" b="1" dirty="0">
                <a:latin typeface="Times New Roman" pitchFamily="18" charset="0"/>
                <a:cs typeface="Times New Roman" pitchFamily="18" charset="0"/>
              </a:rPr>
              <a:t>Загальний психічний недорозвиток</a:t>
            </a:r>
            <a:r>
              <a:rPr lang="uk-UA" sz="2000" dirty="0">
                <a:latin typeface="Times New Roman" pitchFamily="18" charset="0"/>
                <a:cs typeface="Times New Roman" pitchFamily="18" charset="0"/>
              </a:rPr>
              <a:t>. Типовою його моделлю є розумова відсталість (РВ).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k-UA" sz="2000" b="1" dirty="0">
                <a:latin typeface="Times New Roman" pitchFamily="18" charset="0"/>
                <a:cs typeface="Times New Roman" pitchFamily="18" charset="0"/>
              </a:rPr>
              <a:t>2. Затриманий психічний розвиток</a:t>
            </a:r>
            <a:r>
              <a:rPr lang="uk-UA" sz="2000" dirty="0">
                <a:latin typeface="Times New Roman" pitchFamily="18" charset="0"/>
                <a:cs typeface="Times New Roman" pitchFamily="18" charset="0"/>
              </a:rPr>
              <a:t>. До цього виду належать поліморфна група, представлена різними варіантами інфантилізму, </a:t>
            </a:r>
            <a:r>
              <a:rPr lang="uk-UA" sz="2000" dirty="0" err="1">
                <a:latin typeface="Times New Roman" pitchFamily="18" charset="0"/>
                <a:cs typeface="Times New Roman" pitchFamily="18" charset="0"/>
              </a:rPr>
              <a:t>недосформованістю</a:t>
            </a:r>
            <a:r>
              <a:rPr lang="uk-UA" sz="2000" dirty="0">
                <a:latin typeface="Times New Roman" pitchFamily="18" charset="0"/>
                <a:cs typeface="Times New Roman" pitchFamily="18" charset="0"/>
              </a:rPr>
              <a:t> вищих коркових функцій. На відміну від розумової відсталості характеризується парціальною ретардацією та різним ступенем зворотності; характерна в основному при затримці психічного розвитку (ЗПР).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k-UA" sz="2000" b="1" dirty="0">
                <a:latin typeface="Times New Roman" pitchFamily="18" charset="0"/>
                <a:cs typeface="Times New Roman" pitchFamily="18" charset="0"/>
              </a:rPr>
              <a:t>3. Пошкоджений психічний розвиток</a:t>
            </a:r>
            <a:r>
              <a:rPr lang="uk-UA" sz="2000" dirty="0">
                <a:latin typeface="Times New Roman" pitchFamily="18" charset="0"/>
                <a:cs typeface="Times New Roman" pitchFamily="18" charset="0"/>
              </a:rPr>
              <a:t>: коли дитина мала достатній період нормального розвитку, який був порушений у 2,5—3 роки у зв'язку із травмою голови або хворобою центральної нервової системи (ЦНС).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286177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27584" y="751344"/>
            <a:ext cx="734481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dirty="0" smtClean="0"/>
              <a:t>4. </a:t>
            </a:r>
            <a:r>
              <a:rPr lang="uk-UA" sz="2000" b="1" dirty="0" err="1" smtClean="0">
                <a:latin typeface="Times New Roman" pitchFamily="18" charset="0"/>
                <a:cs typeface="Times New Roman" pitchFamily="18" charset="0"/>
              </a:rPr>
              <a:t>Дефіцитарний</a:t>
            </a: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000" b="1" dirty="0">
                <a:latin typeface="Times New Roman" pitchFamily="18" charset="0"/>
                <a:cs typeface="Times New Roman" pitchFamily="18" charset="0"/>
              </a:rPr>
              <a:t>психічний розвиток </a:t>
            </a:r>
            <a:r>
              <a:rPr lang="uk-UA" sz="2000" dirty="0">
                <a:latin typeface="Times New Roman" pitchFamily="18" charset="0"/>
                <a:cs typeface="Times New Roman" pitchFamily="18" charset="0"/>
              </a:rPr>
              <a:t>— це вид психічного розвитку, що є наслідком глибоких порушень або дефіциту аналізаторних систем — зорової, слухової, опорно-рухової.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k-UA" sz="2000" b="1" dirty="0">
                <a:latin typeface="Times New Roman" pitchFamily="18" charset="0"/>
                <a:cs typeface="Times New Roman" pitchFamily="18" charset="0"/>
              </a:rPr>
              <a:t>5. Викривлений психічний розвиток </a:t>
            </a:r>
            <a:r>
              <a:rPr lang="uk-UA" sz="2000" dirty="0">
                <a:latin typeface="Times New Roman" pitchFamily="18" charset="0"/>
                <a:cs typeface="Times New Roman" pitchFamily="18" charset="0"/>
              </a:rPr>
              <a:t>полягає в поєднанні недорозвитку, затриманого розвитку, пошкодженого розвитку за можливого прискореного розвитку окремих психічних функцій.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k-UA" sz="2000" b="1" dirty="0">
                <a:latin typeface="Times New Roman" pitchFamily="18" charset="0"/>
                <a:cs typeface="Times New Roman" pitchFamily="18" charset="0"/>
              </a:rPr>
              <a:t>6. Дисгармонійний психічний розвиток</a:t>
            </a:r>
            <a:r>
              <a:rPr lang="uk-UA" sz="2000" dirty="0">
                <a:latin typeface="Times New Roman" pitchFamily="18" charset="0"/>
                <a:cs typeface="Times New Roman" pitchFamily="18" charset="0"/>
              </a:rPr>
              <a:t>. У його основі лежить уроджена або рано набута стійка диспропорційність психіки, в основному — емоційно-вольової сфери. Класичним прикладом можуть бути порушення формування особистості при психопатіях, порушення емоційно-комунікативного компонента при ранньому дитячому аутизмі (РДА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2658504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907704" y="474959"/>
            <a:ext cx="606287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000" dirty="0">
                <a:latin typeface="Arial Black" pitchFamily="34" charset="0"/>
              </a:rPr>
              <a:t>Групи дітей з емоційними порушеннями</a:t>
            </a:r>
            <a:endParaRPr lang="ru-RU" sz="2000" dirty="0">
              <a:latin typeface="Arial Black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899592" y="1052736"/>
            <a:ext cx="707099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Діти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з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емоційними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порушеннями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—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це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діти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які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мають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стійкі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труднощі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з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регуляцією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своїх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емоцій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поведінки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соціальної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взаємодії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Їхні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емоційні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порушення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можуть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проявлятися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вигляді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тривожності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депресії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агресії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або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інших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деструктивних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форм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поведінки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Залежно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від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характеру та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ступеня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вираженості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емоційних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порушень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таких дітей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можна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умовно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поділити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кілька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груп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219" name="Picture 3" descr="C:\Users\Admin\Desktop\144899228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838" y="4301770"/>
            <a:ext cx="3285030" cy="219002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C:\Users\Admin\Desktop\965894872eea587cc8f300d700bb7df8-e158211926155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4443864"/>
            <a:ext cx="3042984" cy="202865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8" name="Picture 2" descr="C:\Users\Admin\Desktop\emotsiini-rozlady-u-ditei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3154"/>
          <a:stretch/>
        </p:blipFill>
        <p:spPr bwMode="auto">
          <a:xfrm>
            <a:off x="3131840" y="3299505"/>
            <a:ext cx="3145726" cy="241478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45684994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836712"/>
            <a:ext cx="7920880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    За </a:t>
            </a: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нейропсихологічною класифікацією </a:t>
            </a:r>
            <a:r>
              <a:rPr lang="uk-UA" sz="2400" b="1" i="1" dirty="0">
                <a:latin typeface="Times New Roman" pitchFamily="18" charset="0"/>
                <a:cs typeface="Times New Roman" pitchFamily="18" charset="0"/>
              </a:rPr>
              <a:t>A.В. Семенович </a:t>
            </a: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діти з вадами емоційної сфери відносяться до двох груп: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>
              <a:buFont typeface="Wingdings" pitchFamily="2" charset="2"/>
              <a:buChar char="ü"/>
            </a:pP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функціональна </a:t>
            </a:r>
            <a:r>
              <a:rPr lang="uk-UA" sz="2400" dirty="0" err="1">
                <a:latin typeface="Times New Roman" pitchFamily="18" charset="0"/>
                <a:cs typeface="Times New Roman" pitchFamily="18" charset="0"/>
              </a:rPr>
              <a:t>несформованість</a:t>
            </a: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400" dirty="0" err="1">
                <a:latin typeface="Times New Roman" pitchFamily="18" charset="0"/>
                <a:cs typeface="Times New Roman" pitchFamily="18" charset="0"/>
              </a:rPr>
              <a:t>префорнтальних</a:t>
            </a: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 (лобних) відділів головного мозку;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>
              <a:buFont typeface="Wingdings" pitchFamily="2" charset="2"/>
              <a:buChar char="ü"/>
            </a:pP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 функціональна </a:t>
            </a:r>
            <a:r>
              <a:rPr lang="uk-UA" sz="2400" dirty="0" err="1">
                <a:latin typeface="Times New Roman" pitchFamily="18" charset="0"/>
                <a:cs typeface="Times New Roman" pitchFamily="18" charset="0"/>
              </a:rPr>
              <a:t>дефіцитарність</a:t>
            </a: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 підкіркових утворень (базальних ядер); </a:t>
            </a:r>
            <a:endParaRPr lang="uk-UA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>
              <a:buFont typeface="Wingdings" pitchFamily="2" charset="2"/>
              <a:buChar char="ü"/>
            </a:pP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     За </a:t>
            </a: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класифікацією </a:t>
            </a:r>
            <a:r>
              <a:rPr lang="uk-UA" sz="2400" b="1" i="1" dirty="0">
                <a:latin typeface="Times New Roman" pitchFamily="18" charset="0"/>
                <a:cs typeface="Times New Roman" pitchFamily="18" charset="0"/>
              </a:rPr>
              <a:t>Г.H. Коберника, В.M. </a:t>
            </a:r>
            <a:r>
              <a:rPr lang="uk-UA" sz="2400" b="1" i="1" dirty="0" err="1">
                <a:latin typeface="Times New Roman" pitchFamily="18" charset="0"/>
                <a:cs typeface="Times New Roman" pitchFamily="18" charset="0"/>
              </a:rPr>
              <a:t>Синьова</a:t>
            </a:r>
            <a:r>
              <a:rPr lang="uk-UA" sz="24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до трьох: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>
              <a:buFont typeface="Wingdings" pitchFamily="2" charset="2"/>
              <a:buChar char="ü"/>
            </a:pP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 діти </a:t>
            </a: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з астенічними, реактивними станами та конфліктними переживаннями;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>
              <a:buFont typeface="Wingdings" pitchFamily="2" charset="2"/>
              <a:buChar char="ü"/>
            </a:pP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 діти </a:t>
            </a: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з </a:t>
            </a:r>
            <a:r>
              <a:rPr lang="uk-UA" sz="2400" dirty="0" err="1">
                <a:latin typeface="Times New Roman" pitchFamily="18" charset="0"/>
                <a:cs typeface="Times New Roman" pitchFamily="18" charset="0"/>
              </a:rPr>
              <a:t>психопатоподібними</a:t>
            </a: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 формами поведінки;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>
              <a:buFont typeface="Wingdings" pitchFamily="2" charset="2"/>
              <a:buChar char="ü"/>
            </a:pP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 діти </a:t>
            </a: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з початковими проявами психічних захворювань.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6594767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87624" y="404664"/>
            <a:ext cx="676875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За 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400" b="1" i="1" dirty="0" smtClean="0">
                <a:latin typeface="Times New Roman" pitchFamily="18" charset="0"/>
                <a:cs typeface="Times New Roman" pitchFamily="18" charset="0"/>
              </a:rPr>
              <a:t>В.В</a:t>
            </a:r>
            <a:r>
              <a:rPr lang="uk-UA" sz="2400" b="1" i="1" dirty="0">
                <a:latin typeface="Times New Roman" pitchFamily="18" charset="0"/>
                <a:cs typeface="Times New Roman" pitchFamily="18" charset="0"/>
              </a:rPr>
              <a:t>. Лебединським </a:t>
            </a: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існує дві групи: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Wingdings" pitchFamily="2" charset="2"/>
              <a:buChar char="ü"/>
            </a:pP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 викривлений розвиток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Wingdings" pitchFamily="2" charset="2"/>
              <a:buChar char="ü"/>
            </a:pP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дисгармонійний </a:t>
            </a: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розвиток.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899592" y="1916832"/>
            <a:ext cx="7848872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    За </a:t>
            </a: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сучасною класифікацією </a:t>
            </a:r>
            <a:r>
              <a:rPr lang="uk-UA" sz="2400" b="1" i="1" dirty="0">
                <a:latin typeface="Times New Roman" pitchFamily="18" charset="0"/>
                <a:cs typeface="Times New Roman" pitchFamily="18" charset="0"/>
              </a:rPr>
              <a:t>H.Я. </a:t>
            </a:r>
            <a:r>
              <a:rPr lang="uk-UA" sz="2400" b="1" i="1" dirty="0" err="1">
                <a:latin typeface="Times New Roman" pitchFamily="18" charset="0"/>
                <a:cs typeface="Times New Roman" pitchFamily="18" charset="0"/>
              </a:rPr>
              <a:t>Семаго</a:t>
            </a:r>
            <a:r>
              <a:rPr lang="uk-UA" sz="2400" b="1" i="1" dirty="0">
                <a:latin typeface="Times New Roman" pitchFamily="18" charset="0"/>
                <a:cs typeface="Times New Roman" pitchFamily="18" charset="0"/>
              </a:rPr>
              <a:t>, M.M. </a:t>
            </a:r>
            <a:r>
              <a:rPr lang="uk-UA" sz="2400" b="1" i="1" dirty="0" err="1">
                <a:latin typeface="Times New Roman" pitchFamily="18" charset="0"/>
                <a:cs typeface="Times New Roman" pitchFamily="18" charset="0"/>
              </a:rPr>
              <a:t>Семаго</a:t>
            </a: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, яка є відображенням розвитку ідей В.В. Лебединського, виділяються такі види розладів емоційної сфери: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>
              <a:buFont typeface="Wingdings" pitchFamily="2" charset="2"/>
              <a:buChar char="ü"/>
            </a:pP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 недостатній </a:t>
            </a: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розвиток – парціальна </a:t>
            </a:r>
            <a:r>
              <a:rPr lang="uk-UA" sz="2400" dirty="0" err="1">
                <a:latin typeface="Times New Roman" pitchFamily="18" charset="0"/>
                <a:cs typeface="Times New Roman" pitchFamily="18" charset="0"/>
              </a:rPr>
              <a:t>несформованість</a:t>
            </a: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 вищих психічних функцій з переважанням недостатності регуляторного компоненту;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>
              <a:buFont typeface="Wingdings" pitchFamily="2" charset="2"/>
              <a:buChar char="ü"/>
            </a:pP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  асинхронний дисгармонічний </a:t>
            </a: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розвиток </a:t>
            </a:r>
            <a:r>
              <a:rPr lang="uk-UA" sz="2400" dirty="0" err="1">
                <a:latin typeface="Times New Roman" pitchFamily="18" charset="0"/>
                <a:cs typeface="Times New Roman" pitchFamily="18" charset="0"/>
              </a:rPr>
              <a:t>екстрапунітивного</a:t>
            </a: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uk-UA" sz="2400" dirty="0" err="1">
                <a:latin typeface="Times New Roman" pitchFamily="18" charset="0"/>
                <a:cs typeface="Times New Roman" pitchFamily="18" charset="0"/>
              </a:rPr>
              <a:t>інтрапунітивного</a:t>
            </a: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 та апатичного типів;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>
              <a:buFont typeface="Wingdings" pitchFamily="2" charset="2"/>
              <a:buChar char="ü"/>
            </a:pP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 асинхронний </a:t>
            </a: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викривлений розвиток – спотворення розвитку переважно емоційно-вольової сфери.</a:t>
            </a:r>
            <a:r>
              <a:rPr lang="uk-UA" sz="2400" i="1" dirty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2919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3568" y="705235"/>
            <a:ext cx="7704856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Wingdings" pitchFamily="2" charset="2"/>
              <a:buChar char="q"/>
            </a:pP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    У </a:t>
            </a:r>
            <a:r>
              <a:rPr lang="uk-UA" sz="2000" dirty="0">
                <a:latin typeface="Times New Roman" pitchFamily="18" charset="0"/>
                <a:cs typeface="Times New Roman" pitchFamily="18" charset="0"/>
              </a:rPr>
              <a:t>дітей з вадами інтелекту та </a:t>
            </a:r>
            <a:r>
              <a:rPr lang="uk-UA" sz="2000" dirty="0" err="1">
                <a:latin typeface="Times New Roman" pitchFamily="18" charset="0"/>
                <a:cs typeface="Times New Roman" pitchFamily="18" charset="0"/>
              </a:rPr>
              <a:t>сенсомоторики</a:t>
            </a:r>
            <a:r>
              <a:rPr lang="uk-UA" sz="2000" dirty="0">
                <a:latin typeface="Times New Roman" pitchFamily="18" charset="0"/>
                <a:cs typeface="Times New Roman" pitchFamily="18" charset="0"/>
              </a:rPr>
              <a:t> спостерігаються порушення емоційно сфери вторинного характеру, як реакція на формування комплексу неповноцінності. 3 іншого боку недостатність емоційно-вольової сфери негативно позначається на розвитку інтелекту та успішності навчання.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83568" y="2348880"/>
            <a:ext cx="748883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Wingdings" pitchFamily="2" charset="2"/>
              <a:buChar char="q"/>
            </a:pPr>
            <a:r>
              <a:rPr lang="uk-UA" dirty="0" smtClean="0"/>
              <a:t>  У </a:t>
            </a:r>
            <a:r>
              <a:rPr lang="uk-UA" dirty="0"/>
              <a:t>практиці спостерігається виразна дисоціація між потенційними можливостями оптимізації психічного розвитку таких дітей і реальними досягненнями. Педагоги часто сприймають </a:t>
            </a:r>
            <a:r>
              <a:rPr lang="uk-UA" dirty="0" err="1"/>
              <a:t>дезадаптивну</a:t>
            </a:r>
            <a:r>
              <a:rPr lang="uk-UA" dirty="0"/>
              <a:t> поведінку вихованця як прояв неслухняності, педагогічною занедбаності, сприяють формуванню негативного ставлення до </a:t>
            </a:r>
            <a:r>
              <a:rPr lang="uk-UA" dirty="0" smtClean="0"/>
              <a:t>нього. </a:t>
            </a:r>
            <a:endParaRPr lang="ru-RU" dirty="0"/>
          </a:p>
        </p:txBody>
      </p:sp>
      <p:pic>
        <p:nvPicPr>
          <p:cNvPr id="10242" name="Picture 2" descr="C:\Users\Admin\Desktop\base64img_6faa47d43425e1ad859c766c33e02e75.jpe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0626" y="4365104"/>
            <a:ext cx="3037037" cy="202342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3" name="Picture 3" descr="C:\Users\Admin\Desktop\pidlitky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5013176"/>
            <a:ext cx="2546748" cy="168477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C:\Users\Admin\Desktop\ffccxoklek9mxszzwhcj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2252" y="5255668"/>
            <a:ext cx="2564054" cy="144228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61185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332656"/>
            <a:ext cx="820891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000" b="1" dirty="0">
                <a:latin typeface="Arial Black" pitchFamily="34" charset="0"/>
              </a:rPr>
              <a:t>Характеристика різних видів порушень емоційної сфери, користуючись класифікацією вад психофізичного розвитку, </a:t>
            </a:r>
            <a:r>
              <a:rPr lang="uk-UA" sz="2000" b="1" dirty="0" smtClean="0">
                <a:latin typeface="Arial Black" pitchFamily="34" charset="0"/>
              </a:rPr>
              <a:t>розробленою</a:t>
            </a:r>
          </a:p>
          <a:p>
            <a:pPr algn="ctr"/>
            <a:r>
              <a:rPr lang="uk-UA" sz="2000" b="1" dirty="0" smtClean="0">
                <a:latin typeface="Arial Black" pitchFamily="34" charset="0"/>
              </a:rPr>
              <a:t> </a:t>
            </a:r>
            <a:r>
              <a:rPr lang="uk-UA" sz="2000" b="1" dirty="0">
                <a:latin typeface="Arial Black" pitchFamily="34" charset="0"/>
              </a:rPr>
              <a:t>H.Я. </a:t>
            </a:r>
            <a:r>
              <a:rPr lang="uk-UA" sz="2000" b="1" dirty="0" err="1">
                <a:latin typeface="Arial Black" pitchFamily="34" charset="0"/>
              </a:rPr>
              <a:t>Семаго</a:t>
            </a:r>
            <a:r>
              <a:rPr lang="uk-UA" sz="2000" b="1" dirty="0">
                <a:latin typeface="Arial Black" pitchFamily="34" charset="0"/>
              </a:rPr>
              <a:t>, M.M. </a:t>
            </a:r>
            <a:r>
              <a:rPr lang="uk-UA" sz="2000" b="1" dirty="0" err="1">
                <a:latin typeface="Arial Black" pitchFamily="34" charset="0"/>
              </a:rPr>
              <a:t>Семаго</a:t>
            </a:r>
            <a:endParaRPr lang="ru-RU" sz="2000" b="1" dirty="0">
              <a:latin typeface="Arial Black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843220" y="1647355"/>
            <a:ext cx="7560840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 smtClean="0"/>
              <a:t>  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Класифікація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емоційних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порушень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розроблена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Н.Я. Семаго та М.М. Семаго,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акцентує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увагу на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взаємозв'язку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між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порушеннями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емоційної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сфери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психофізичним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розвитком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дитини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Ця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система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класифікації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допомагає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визначити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конкретні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труднощі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з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якими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стикаються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діти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емоційному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розвитку, та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виділити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відповідні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підходи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до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їхньої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підтримки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uk-UA" sz="2000" dirty="0">
                <a:latin typeface="Times New Roman" pitchFamily="18" charset="0"/>
                <a:cs typeface="Times New Roman" pitchFamily="18" charset="0"/>
              </a:rPr>
              <a:t>Ці автори виділяють три типи вад психофізичного розвитку </a:t>
            </a:r>
            <a:r>
              <a:rPr lang="uk-UA" sz="2000" b="1" i="1" dirty="0">
                <a:latin typeface="Times New Roman" pitchFamily="18" charset="0"/>
                <a:cs typeface="Times New Roman" pitchFamily="18" charset="0"/>
              </a:rPr>
              <a:t>недостатній, асинхронний, пошкоджений</a:t>
            </a:r>
            <a:r>
              <a:rPr lang="uk-UA" sz="2000" dirty="0">
                <a:latin typeface="Times New Roman" pitchFamily="18" charset="0"/>
                <a:cs typeface="Times New Roman" pitchFamily="18" charset="0"/>
              </a:rPr>
              <a:t>. Всередині кожного типу виділяються різні види </a:t>
            </a:r>
            <a:r>
              <a:rPr lang="uk-UA" sz="2000" dirty="0" err="1">
                <a:latin typeface="Times New Roman" pitchFamily="18" charset="0"/>
                <a:cs typeface="Times New Roman" pitchFamily="18" charset="0"/>
              </a:rPr>
              <a:t>дизонтогеній</a:t>
            </a:r>
            <a:r>
              <a:rPr lang="uk-UA" sz="2000" dirty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43220" y="4480155"/>
            <a:ext cx="776122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Wingdings" pitchFamily="2" charset="2"/>
              <a:buChar char="q"/>
            </a:pP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Недостатній  розвиток  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-  </a:t>
            </a:r>
            <a:r>
              <a:rPr lang="uk-UA" sz="2000" dirty="0">
                <a:latin typeface="Times New Roman" pitchFamily="18" charset="0"/>
                <a:cs typeface="Times New Roman" pitchFamily="18" charset="0"/>
              </a:rPr>
              <a:t>низький рівень сформованості усіх (тотальний) або окремих (парціальний) психічних функцій. Парціальна недостатність регулюючої функції кори головного мозку, зокрема, призводить до недорозвитку вольової сфери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1845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43608" y="332656"/>
            <a:ext cx="691276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Wingdings" pitchFamily="2" charset="2"/>
              <a:buChar char="q"/>
            </a:pPr>
            <a:r>
              <a:rPr lang="uk-UA" dirty="0" smtClean="0"/>
              <a:t>   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Асинхронний </a:t>
            </a:r>
            <a:r>
              <a:rPr lang="uk-UA" sz="2000" dirty="0">
                <a:latin typeface="Times New Roman" pitchFamily="18" charset="0"/>
                <a:cs typeface="Times New Roman" pitchFamily="18" charset="0"/>
              </a:rPr>
              <a:t>розвиток – це порушення принципу гетерохронії, коли спостерігаються складні поєднання недостатності, прискорення та спотворення розвитку.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852055" y="1453184"/>
            <a:ext cx="796841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 dirty="0">
                <a:latin typeface="Times New Roman" pitchFamily="18" charset="0"/>
                <a:cs typeface="Times New Roman" pitchFamily="18" charset="0"/>
              </a:rPr>
              <a:t>Асинхронний тип розвитку, в свою чергу, Н.Я. </a:t>
            </a:r>
            <a:r>
              <a:rPr lang="uk-UA" sz="2000" dirty="0" err="1">
                <a:latin typeface="Times New Roman" pitchFamily="18" charset="0"/>
                <a:cs typeface="Times New Roman" pitchFamily="18" charset="0"/>
              </a:rPr>
              <a:t>Семаго</a:t>
            </a:r>
            <a:r>
              <a:rPr lang="uk-UA" sz="2000" dirty="0">
                <a:latin typeface="Times New Roman" pitchFamily="18" charset="0"/>
                <a:cs typeface="Times New Roman" pitchFamily="18" charset="0"/>
              </a:rPr>
              <a:t>, М.М. </a:t>
            </a:r>
            <a:r>
              <a:rPr lang="uk-UA" sz="2000" dirty="0" err="1">
                <a:latin typeface="Times New Roman" pitchFamily="18" charset="0"/>
                <a:cs typeface="Times New Roman" pitchFamily="18" charset="0"/>
              </a:rPr>
              <a:t>Семаго</a:t>
            </a:r>
            <a:r>
              <a:rPr lang="uk-UA" sz="2000" dirty="0">
                <a:latin typeface="Times New Roman" pitchFamily="18" charset="0"/>
                <a:cs typeface="Times New Roman" pitchFamily="18" charset="0"/>
              </a:rPr>
              <a:t> поділяють на: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43608" y="2161070"/>
            <a:ext cx="712879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Wingdings" pitchFamily="2" charset="2"/>
              <a:buChar char="v"/>
            </a:pPr>
            <a:r>
              <a:rPr lang="uk-UA" dirty="0" smtClean="0"/>
              <a:t>  </a:t>
            </a:r>
            <a:r>
              <a:rPr lang="uk-UA" b="1" dirty="0" smtClean="0"/>
              <a:t>Дисгармонійний психічний розвиток </a:t>
            </a:r>
            <a:r>
              <a:rPr lang="uk-UA" dirty="0" smtClean="0"/>
              <a:t>це така форма порушення, для якої характерною є недостатність емоційно-вольової та мотиваційної сфери особистості при відносній збереженості інших структур.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043608" y="3361399"/>
            <a:ext cx="712879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Wingdings" pitchFamily="2" charset="2"/>
              <a:buChar char="v"/>
            </a:pP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Дисгармонійний </a:t>
            </a:r>
            <a:r>
              <a:rPr lang="uk-UA" sz="2000" b="1" dirty="0">
                <a:latin typeface="Times New Roman" pitchFamily="18" charset="0"/>
                <a:cs typeface="Times New Roman" pitchFamily="18" charset="0"/>
              </a:rPr>
              <a:t>розвиток </a:t>
            </a:r>
            <a:r>
              <a:rPr lang="uk-UA" sz="2000" b="1" dirty="0" err="1">
                <a:latin typeface="Times New Roman" pitchFamily="18" charset="0"/>
                <a:cs typeface="Times New Roman" pitchFamily="18" charset="0"/>
              </a:rPr>
              <a:t>екстрапунітивного</a:t>
            </a:r>
            <a:r>
              <a:rPr lang="uk-UA" sz="2000" b="1" dirty="0">
                <a:latin typeface="Times New Roman" pitchFamily="18" charset="0"/>
                <a:cs typeface="Times New Roman" pitchFamily="18" charset="0"/>
              </a:rPr>
              <a:t> типу </a:t>
            </a:r>
            <a:r>
              <a:rPr lang="uk-UA" sz="2000" dirty="0">
                <a:latin typeface="Times New Roman" pitchFamily="18" charset="0"/>
                <a:cs typeface="Times New Roman" pitchFamily="18" charset="0"/>
              </a:rPr>
              <a:t>це такий вид порушення емоційної сфери, при якому на перший план виступають реакції емансипації, демонстративності, негативізму. Реакція емансипації прагнення дитини до незалежності, бажання звільнитись від опіки старших, робити все 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по своєму.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431045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03113" y="332656"/>
            <a:ext cx="7992888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Wingdings" pitchFamily="2" charset="2"/>
              <a:buChar char="v"/>
            </a:pPr>
            <a:r>
              <a:rPr lang="uk-UA" dirty="0" smtClean="0"/>
              <a:t> </a:t>
            </a: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Дисгармонійний </a:t>
            </a:r>
            <a:r>
              <a:rPr lang="uk-UA" sz="2000" b="1" dirty="0">
                <a:latin typeface="Times New Roman" pitchFamily="18" charset="0"/>
                <a:cs typeface="Times New Roman" pitchFamily="18" charset="0"/>
              </a:rPr>
              <a:t>розвиток </a:t>
            </a:r>
            <a:r>
              <a:rPr lang="uk-UA" sz="2000" b="1" dirty="0" err="1">
                <a:latin typeface="Times New Roman" pitchFamily="18" charset="0"/>
                <a:cs typeface="Times New Roman" pitchFamily="18" charset="0"/>
              </a:rPr>
              <a:t>інтрапунітивного</a:t>
            </a:r>
            <a:r>
              <a:rPr lang="uk-UA" sz="2000" b="1" dirty="0">
                <a:latin typeface="Times New Roman" pitchFamily="18" charset="0"/>
                <a:cs typeface="Times New Roman" pitchFamily="18" charset="0"/>
              </a:rPr>
              <a:t> типу </a:t>
            </a:r>
            <a:r>
              <a:rPr lang="uk-UA" sz="2000" dirty="0">
                <a:latin typeface="Times New Roman" pitchFamily="18" charset="0"/>
                <a:cs typeface="Times New Roman" pitchFamily="18" charset="0"/>
              </a:rPr>
              <a:t>характеризується принципово протилежними ознаками афективно-особистісного розвитку дитини. </a:t>
            </a:r>
            <a:r>
              <a:rPr lang="uk-UA" sz="2000" dirty="0" err="1">
                <a:latin typeface="Times New Roman" pitchFamily="18" charset="0"/>
                <a:cs typeface="Times New Roman" pitchFamily="18" charset="0"/>
              </a:rPr>
              <a:t>Інтрапунітивний</a:t>
            </a:r>
            <a:r>
              <a:rPr lang="uk-UA" sz="2000" dirty="0">
                <a:latin typeface="Times New Roman" pitchFamily="18" charset="0"/>
                <a:cs typeface="Times New Roman" pitchFamily="18" charset="0"/>
              </a:rPr>
              <a:t> тип формується на основі: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      а</a:t>
            </a:r>
            <a:r>
              <a:rPr lang="uk-UA" sz="2000" dirty="0">
                <a:latin typeface="Times New Roman" pitchFamily="18" charset="0"/>
                <a:cs typeface="Times New Roman" pitchFamily="18" charset="0"/>
              </a:rPr>
              <a:t>) астенічного (слабкого) типу нервової системи порушення динаміки нервових процесів зі слабкістю збудження, переважанням гальмування над збудженням;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      б) </a:t>
            </a:r>
            <a:r>
              <a:rPr lang="uk-UA" sz="2000" dirty="0">
                <a:latin typeface="Times New Roman" pitchFamily="18" charset="0"/>
                <a:cs typeface="Times New Roman" pitchFamily="18" charset="0"/>
              </a:rPr>
              <a:t>сенситивного (чутливого) типу нервової системи – зниження порогів чутливості, коли подразники середньої інтенсивності сприймаються як сильні.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827583" y="3383675"/>
            <a:ext cx="7968417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   До </a:t>
            </a:r>
            <a:r>
              <a:rPr lang="uk-UA" sz="2000" dirty="0">
                <a:latin typeface="Times New Roman" pitchFamily="18" charset="0"/>
                <a:cs typeface="Times New Roman" pitchFamily="18" charset="0"/>
              </a:rPr>
              <a:t>дисгармонійного розвитку </a:t>
            </a:r>
            <a:r>
              <a:rPr lang="uk-UA" sz="2000" dirty="0" err="1">
                <a:latin typeface="Times New Roman" pitchFamily="18" charset="0"/>
                <a:cs typeface="Times New Roman" pitchFamily="18" charset="0"/>
              </a:rPr>
              <a:t>інтрапунітивного</a:t>
            </a:r>
            <a:r>
              <a:rPr lang="uk-UA" sz="2000" dirty="0">
                <a:latin typeface="Times New Roman" pitchFamily="18" charset="0"/>
                <a:cs typeface="Times New Roman" pitchFamily="18" charset="0"/>
              </a:rPr>
              <a:t> характеру може призвести сімейне виховання за типом: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>
              <a:buFont typeface="Arial" pitchFamily="34" charset="0"/>
              <a:buChar char="•"/>
            </a:pP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  підвищеної </a:t>
            </a:r>
            <a:r>
              <a:rPr lang="uk-UA" sz="2000" dirty="0">
                <a:latin typeface="Times New Roman" pitchFamily="18" charset="0"/>
                <a:cs typeface="Times New Roman" pitchFamily="18" charset="0"/>
              </a:rPr>
              <a:t>моральної відповідальності, коли недостатня увага до дитини, ігнорування її потреб поєднуються з надмірністю вимог-обов’язків;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>
              <a:buFont typeface="Arial" pitchFamily="34" charset="0"/>
              <a:buChar char="•"/>
            </a:pPr>
            <a:r>
              <a:rPr lang="uk-UA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 домінуючої </a:t>
            </a:r>
            <a:r>
              <a:rPr lang="uk-UA" sz="2000" dirty="0" err="1">
                <a:latin typeface="Times New Roman" pitchFamily="18" charset="0"/>
                <a:cs typeface="Times New Roman" pitchFamily="18" charset="0"/>
              </a:rPr>
              <a:t>гіперпротекції</a:t>
            </a:r>
            <a:r>
              <a:rPr lang="uk-UA" sz="2000" dirty="0">
                <a:latin typeface="Times New Roman" pitchFamily="18" charset="0"/>
                <a:cs typeface="Times New Roman" pitchFamily="18" charset="0"/>
              </a:rPr>
              <a:t> (як і </a:t>
            </a:r>
            <a:r>
              <a:rPr lang="uk-UA" sz="2000" dirty="0" err="1">
                <a:latin typeface="Times New Roman" pitchFamily="18" charset="0"/>
                <a:cs typeface="Times New Roman" pitchFamily="18" charset="0"/>
              </a:rPr>
              <a:t>екстрапунітивний</a:t>
            </a:r>
            <a:r>
              <a:rPr lang="uk-UA" sz="2000" dirty="0">
                <a:latin typeface="Times New Roman" pitchFamily="18" charset="0"/>
                <a:cs typeface="Times New Roman" pitchFamily="18" charset="0"/>
              </a:rPr>
              <a:t>);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>
              <a:buFont typeface="Arial" pitchFamily="34" charset="0"/>
              <a:buChar char="•"/>
            </a:pPr>
            <a:r>
              <a:rPr lang="uk-UA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 емоційного </a:t>
            </a:r>
            <a:r>
              <a:rPr lang="uk-UA" sz="2000" dirty="0">
                <a:latin typeface="Times New Roman" pitchFamily="18" charset="0"/>
                <a:cs typeface="Times New Roman" pitchFamily="18" charset="0"/>
              </a:rPr>
              <a:t>відторгнення, коли вихованню дитини приділяється значна увага, яка спрямована в основному на дотримання правил і норм, порушення яких суворо карається, при цьому потреби та інтереси дитини ігноруються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787911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55576" y="260648"/>
            <a:ext cx="777686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Wingdings" pitchFamily="2" charset="2"/>
              <a:buChar char="v"/>
            </a:pPr>
            <a:r>
              <a:rPr lang="uk-UA" sz="2000" b="1" dirty="0" smtClean="0">
                <a:solidFill>
                  <a:srgbClr val="1D2125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 Асинхронний </a:t>
            </a:r>
            <a:r>
              <a:rPr lang="uk-UA" sz="2000" b="1" dirty="0">
                <a:solidFill>
                  <a:srgbClr val="1D2125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дисгармонійний розвиток апатичного типу </a:t>
            </a:r>
            <a:r>
              <a:rPr lang="uk-UA" sz="2000" dirty="0">
                <a:solidFill>
                  <a:srgbClr val="1D2125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діагностується в </a:t>
            </a:r>
            <a:r>
              <a:rPr lang="uk-UA" sz="2000" dirty="0" err="1">
                <a:solidFill>
                  <a:srgbClr val="1D2125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передпідлітковому</a:t>
            </a:r>
            <a:r>
              <a:rPr lang="uk-UA" sz="2000" dirty="0">
                <a:solidFill>
                  <a:srgbClr val="1D2125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, підлітковому віці і проявляється у млявості, байдужості, відсутності інтересів, внутрішній спустошеності, пасивному негативізмі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115616" y="1612329"/>
            <a:ext cx="741682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   У </a:t>
            </a:r>
            <a:r>
              <a:rPr lang="uk-UA" sz="2000" dirty="0">
                <a:latin typeface="Times New Roman" pitchFamily="18" charset="0"/>
                <a:cs typeface="Times New Roman" pitchFamily="18" charset="0"/>
              </a:rPr>
              <a:t>старшому дошкільному та молодшому шкільному віці цей тип дисгармонійного розвитку проявляється в загальному зниженні психічного тонусу, у відсутності специфічно дитячих інтересів та жвавості реагування.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935596" y="3131305"/>
            <a:ext cx="7776864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Підходи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до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корекції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емоційних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порушень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за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класифікацією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Н.Я. Семаго та М.М. Семаго:</a:t>
            </a:r>
          </a:p>
          <a:p>
            <a:pPr algn="ctr"/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>
              <a:buFont typeface="Wingdings" pitchFamily="2" charset="2"/>
              <a:buChar char="Ø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Психологично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корекція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342900" indent="-342900" algn="just">
              <a:buFont typeface="Wingdings" pitchFamily="2" charset="2"/>
              <a:buChar char="Ø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Медико-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психологічна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підтримка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342900" indent="-342900" algn="just">
              <a:buFont typeface="Wingdings" pitchFamily="2" charset="2"/>
              <a:buChar char="Ø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Спеціальні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освітні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програми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342900" indent="-342900" algn="just">
              <a:buFont typeface="Wingdings" pitchFamily="2" charset="2"/>
              <a:buChar char="Ø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Сенсорна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інтеграція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>
              <a:buFont typeface="Wingdings" pitchFamily="2" charset="2"/>
              <a:buChar char="Ø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Робота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з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сім'єю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354722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051720" y="453124"/>
            <a:ext cx="587532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000" dirty="0">
                <a:latin typeface="Arial Black" pitchFamily="34" charset="0"/>
              </a:rPr>
              <a:t>Розвиток базових емоцій в онтогенезі</a:t>
            </a:r>
            <a:r>
              <a:rPr lang="uk-UA" dirty="0"/>
              <a:t>.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660554" y="1053271"/>
            <a:ext cx="7655862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Розвиток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базових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емоцій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онтогенезі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—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це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процес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що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охоплює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формування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зміну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емоційної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сфери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людини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від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народження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до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зрілого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віку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Базові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емоції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такі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як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радість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страх,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гнів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здивування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сум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відраза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є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універсальними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проявляються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усіх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людей.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Їх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розвиток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обумовлений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біологічними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соціальними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чинниками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331640" y="2891043"/>
            <a:ext cx="487345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dirty="0" err="1">
                <a:latin typeface="Arial Black" pitchFamily="34" charset="0"/>
              </a:rPr>
              <a:t>Етапи</a:t>
            </a:r>
            <a:r>
              <a:rPr lang="ru-RU" sz="2000" dirty="0">
                <a:latin typeface="Arial Black" pitchFamily="34" charset="0"/>
              </a:rPr>
              <a:t> розвитку </a:t>
            </a:r>
            <a:r>
              <a:rPr lang="ru-RU" sz="2000" dirty="0" err="1">
                <a:latin typeface="Arial Black" pitchFamily="34" charset="0"/>
              </a:rPr>
              <a:t>базових</a:t>
            </a:r>
            <a:r>
              <a:rPr lang="ru-RU" sz="2000" dirty="0">
                <a:latin typeface="Arial Black" pitchFamily="34" charset="0"/>
              </a:rPr>
              <a:t> </a:t>
            </a:r>
            <a:r>
              <a:rPr lang="ru-RU" sz="2000" dirty="0" err="1">
                <a:latin typeface="Arial Black" pitchFamily="34" charset="0"/>
              </a:rPr>
              <a:t>емоцій</a:t>
            </a:r>
            <a:r>
              <a:rPr lang="ru-RU" sz="2000" dirty="0">
                <a:latin typeface="Arial Black" pitchFamily="34" charset="0"/>
              </a:rPr>
              <a:t>: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827584" y="3429000"/>
            <a:ext cx="5616624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latin typeface="Arial Black" pitchFamily="34" charset="0"/>
              </a:rPr>
              <a:t>1. </a:t>
            </a:r>
            <a:r>
              <a:rPr lang="ru-RU" b="1" dirty="0" err="1" smtClean="0">
                <a:latin typeface="Arial Black" pitchFamily="34" charset="0"/>
              </a:rPr>
              <a:t>Новонародженість</a:t>
            </a:r>
            <a:r>
              <a:rPr lang="ru-RU" b="1" dirty="0" smtClean="0">
                <a:latin typeface="Arial Black" pitchFamily="34" charset="0"/>
              </a:rPr>
              <a:t> </a:t>
            </a:r>
            <a:r>
              <a:rPr lang="ru-RU" b="1" dirty="0">
                <a:latin typeface="Arial Black" pitchFamily="34" charset="0"/>
              </a:rPr>
              <a:t>(0-3 </a:t>
            </a:r>
            <a:r>
              <a:rPr lang="ru-RU" b="1" dirty="0" err="1">
                <a:latin typeface="Arial Black" pitchFamily="34" charset="0"/>
              </a:rPr>
              <a:t>місяці</a:t>
            </a:r>
            <a:r>
              <a:rPr lang="ru-RU" b="1" dirty="0">
                <a:latin typeface="Arial Black" pitchFamily="34" charset="0"/>
              </a:rPr>
              <a:t>)</a:t>
            </a:r>
            <a:r>
              <a:rPr lang="ru-RU" dirty="0">
                <a:latin typeface="Arial Black" pitchFamily="34" charset="0"/>
              </a:rPr>
              <a:t>:</a:t>
            </a:r>
          </a:p>
          <a:p>
            <a:pPr marL="285750" indent="-285750" algn="just">
              <a:buFont typeface="Wingdings" pitchFamily="2" charset="2"/>
              <a:buChar char="§"/>
            </a:pPr>
            <a:r>
              <a:rPr lang="ru-RU" dirty="0" smtClean="0"/>
              <a:t>   У </a:t>
            </a:r>
            <a:r>
              <a:rPr lang="ru-RU" dirty="0" err="1"/>
              <a:t>перші</a:t>
            </a:r>
            <a:r>
              <a:rPr lang="ru-RU" dirty="0"/>
              <a:t> </a:t>
            </a:r>
            <a:r>
              <a:rPr lang="ru-RU" dirty="0" err="1"/>
              <a:t>тижні</a:t>
            </a:r>
            <a:r>
              <a:rPr lang="ru-RU" dirty="0"/>
              <a:t> </a:t>
            </a:r>
            <a:r>
              <a:rPr lang="ru-RU" dirty="0" err="1"/>
              <a:t>життя</a:t>
            </a:r>
            <a:r>
              <a:rPr lang="ru-RU" dirty="0"/>
              <a:t> </a:t>
            </a:r>
            <a:r>
              <a:rPr lang="ru-RU" dirty="0" err="1"/>
              <a:t>емоції</a:t>
            </a:r>
            <a:r>
              <a:rPr lang="ru-RU" dirty="0"/>
              <a:t> </a:t>
            </a:r>
            <a:r>
              <a:rPr lang="ru-RU" dirty="0" err="1"/>
              <a:t>проявляються</a:t>
            </a:r>
            <a:r>
              <a:rPr lang="ru-RU" dirty="0"/>
              <a:t> у </a:t>
            </a:r>
            <a:r>
              <a:rPr lang="ru-RU" dirty="0" err="1"/>
              <a:t>формі</a:t>
            </a:r>
            <a:r>
              <a:rPr lang="ru-RU" dirty="0"/>
              <a:t> </a:t>
            </a:r>
            <a:r>
              <a:rPr lang="ru-RU" dirty="0" err="1"/>
              <a:t>рефлекторних</a:t>
            </a:r>
            <a:r>
              <a:rPr lang="ru-RU" dirty="0"/>
              <a:t> </a:t>
            </a:r>
            <a:r>
              <a:rPr lang="ru-RU" dirty="0" err="1"/>
              <a:t>реакцій</a:t>
            </a:r>
            <a:r>
              <a:rPr lang="ru-RU" dirty="0"/>
              <a:t>. Основними </a:t>
            </a:r>
            <a:r>
              <a:rPr lang="ru-RU" dirty="0" err="1"/>
              <a:t>емоціями</a:t>
            </a:r>
            <a:r>
              <a:rPr lang="ru-RU" dirty="0"/>
              <a:t> є </a:t>
            </a:r>
            <a:r>
              <a:rPr lang="ru-RU" dirty="0" err="1"/>
              <a:t>задоволення</a:t>
            </a:r>
            <a:r>
              <a:rPr lang="ru-RU" dirty="0"/>
              <a:t> (</a:t>
            </a:r>
            <a:r>
              <a:rPr lang="ru-RU" dirty="0" err="1"/>
              <a:t>посмішка</a:t>
            </a:r>
            <a:r>
              <a:rPr lang="ru-RU" dirty="0"/>
              <a:t>, </a:t>
            </a:r>
            <a:r>
              <a:rPr lang="ru-RU" dirty="0" err="1"/>
              <a:t>рухи</a:t>
            </a:r>
            <a:r>
              <a:rPr lang="ru-RU" dirty="0"/>
              <a:t>) і дискомфорт (плач).</a:t>
            </a:r>
          </a:p>
          <a:p>
            <a:pPr marL="285750" indent="-285750" algn="just">
              <a:buFont typeface="Arial" pitchFamily="34" charset="0"/>
              <a:buChar char="•"/>
            </a:pPr>
            <a:r>
              <a:rPr lang="ru-RU" dirty="0" smtClean="0"/>
              <a:t>   В </a:t>
            </a:r>
            <a:r>
              <a:rPr lang="ru-RU" dirty="0" err="1"/>
              <a:t>кінці</a:t>
            </a:r>
            <a:r>
              <a:rPr lang="ru-RU" dirty="0"/>
              <a:t> </a:t>
            </a:r>
            <a:r>
              <a:rPr lang="ru-RU" dirty="0" err="1"/>
              <a:t>цього</a:t>
            </a:r>
            <a:r>
              <a:rPr lang="ru-RU" dirty="0"/>
              <a:t> </a:t>
            </a:r>
            <a:r>
              <a:rPr lang="ru-RU" dirty="0" err="1"/>
              <a:t>періоду</a:t>
            </a:r>
            <a:r>
              <a:rPr lang="ru-RU" dirty="0"/>
              <a:t> у </a:t>
            </a:r>
            <a:r>
              <a:rPr lang="ru-RU" dirty="0" err="1"/>
              <a:t>новонароджених</a:t>
            </a:r>
            <a:r>
              <a:rPr lang="ru-RU" dirty="0"/>
              <a:t> </a:t>
            </a:r>
            <a:r>
              <a:rPr lang="ru-RU" dirty="0" err="1"/>
              <a:t>формується</a:t>
            </a:r>
            <a:r>
              <a:rPr lang="ru-RU" dirty="0"/>
              <a:t> </a:t>
            </a:r>
            <a:r>
              <a:rPr lang="ru-RU" b="1" dirty="0" err="1"/>
              <a:t>соціальна</a:t>
            </a:r>
            <a:r>
              <a:rPr lang="ru-RU" b="1" dirty="0"/>
              <a:t> </a:t>
            </a:r>
            <a:r>
              <a:rPr lang="ru-RU" b="1" dirty="0" err="1"/>
              <a:t>посмішка</a:t>
            </a:r>
            <a:r>
              <a:rPr lang="ru-RU" dirty="0"/>
              <a:t>, яка </a:t>
            </a:r>
            <a:r>
              <a:rPr lang="ru-RU" dirty="0" err="1"/>
              <a:t>стає</a:t>
            </a:r>
            <a:r>
              <a:rPr lang="ru-RU" dirty="0"/>
              <a:t> </a:t>
            </a:r>
            <a:r>
              <a:rPr lang="ru-RU" dirty="0" err="1"/>
              <a:t>однією</a:t>
            </a:r>
            <a:r>
              <a:rPr lang="ru-RU" dirty="0"/>
              <a:t> з перших </a:t>
            </a:r>
            <a:r>
              <a:rPr lang="ru-RU" dirty="0" err="1"/>
              <a:t>емоційних</a:t>
            </a:r>
            <a:r>
              <a:rPr lang="ru-RU" dirty="0"/>
              <a:t> </a:t>
            </a:r>
            <a:r>
              <a:rPr lang="ru-RU" dirty="0" err="1"/>
              <a:t>реакцій</a:t>
            </a:r>
            <a:r>
              <a:rPr lang="ru-RU" dirty="0"/>
              <a:t> на </a:t>
            </a:r>
            <a:r>
              <a:rPr lang="ru-RU" dirty="0" err="1"/>
              <a:t>взаємодію</a:t>
            </a:r>
            <a:r>
              <a:rPr lang="ru-RU" dirty="0"/>
              <a:t> з </a:t>
            </a:r>
            <a:r>
              <a:rPr lang="ru-RU" dirty="0" err="1"/>
              <a:t>іншими</a:t>
            </a:r>
            <a:r>
              <a:rPr lang="ru-RU" dirty="0"/>
              <a:t> людьми.</a:t>
            </a:r>
          </a:p>
        </p:txBody>
      </p:sp>
      <p:pic>
        <p:nvPicPr>
          <p:cNvPr id="1026" name="Picture 2" descr="C:\Users\Admin\Desktop\4259_1_109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2816" y="3690472"/>
            <a:ext cx="2338497" cy="175475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1673482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899592" y="249060"/>
            <a:ext cx="7704856" cy="43704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latin typeface="Arial Black" pitchFamily="34" charset="0"/>
                <a:cs typeface="Arial" charset="0"/>
              </a:rPr>
              <a:t>2. </a:t>
            </a:r>
            <a:r>
              <a:rPr lang="ru-RU" sz="2000" b="1" dirty="0" err="1" smtClean="0">
                <a:latin typeface="Arial Black" pitchFamily="34" charset="0"/>
                <a:cs typeface="Times New Roman" pitchFamily="18" charset="0"/>
              </a:rPr>
              <a:t>Дитинство</a:t>
            </a:r>
            <a:r>
              <a:rPr lang="ru-RU" sz="2000" b="1" dirty="0" smtClean="0">
                <a:latin typeface="Arial Black" pitchFamily="34" charset="0"/>
                <a:cs typeface="Times New Roman" pitchFamily="18" charset="0"/>
              </a:rPr>
              <a:t> </a:t>
            </a:r>
            <a:r>
              <a:rPr lang="ru-RU" sz="2000" b="1" dirty="0">
                <a:latin typeface="Arial Black" pitchFamily="34" charset="0"/>
                <a:cs typeface="Times New Roman" pitchFamily="18" charset="0"/>
              </a:rPr>
              <a:t>(3-12 </a:t>
            </a:r>
            <a:r>
              <a:rPr lang="ru-RU" sz="2000" b="1" dirty="0" err="1">
                <a:latin typeface="Arial Black" pitchFamily="34" charset="0"/>
                <a:cs typeface="Times New Roman" pitchFamily="18" charset="0"/>
              </a:rPr>
              <a:t>місяців</a:t>
            </a:r>
            <a:r>
              <a:rPr lang="ru-RU" sz="2000" b="1" dirty="0">
                <a:latin typeface="Arial Black" pitchFamily="34" charset="0"/>
                <a:cs typeface="Times New Roman" pitchFamily="18" charset="0"/>
              </a:rPr>
              <a:t>)</a:t>
            </a:r>
            <a:r>
              <a:rPr lang="ru-RU" sz="2000" dirty="0">
                <a:latin typeface="Arial Black" pitchFamily="34" charset="0"/>
                <a:cs typeface="Times New Roman" pitchFamily="18" charset="0"/>
              </a:rPr>
              <a:t>:</a:t>
            </a:r>
          </a:p>
          <a:p>
            <a:pPr marL="342900" lvl="0" indent="-3429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У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цьому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віці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емоції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стають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більш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складними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диференційованими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Діти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починають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виявляти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радість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посмішка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сміх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),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гнів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(крики),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страх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реакція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нові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об'єкти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або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людей).</a:t>
            </a:r>
          </a:p>
          <a:p>
            <a:pPr marL="342900" lvl="0" indent="-3429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Формуються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перші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соціальні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емоції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зокрема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сором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страх перед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незнайомцями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задоволення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від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уваги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близьких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людей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latin typeface="Arial Black" pitchFamily="34" charset="0"/>
                <a:cs typeface="Times New Roman" pitchFamily="18" charset="0"/>
              </a:rPr>
              <a:t> 3. </a:t>
            </a:r>
            <a:r>
              <a:rPr lang="ru-RU" sz="2000" b="1" dirty="0" err="1" smtClean="0">
                <a:latin typeface="Arial Black" pitchFamily="34" charset="0"/>
                <a:cs typeface="Times New Roman" pitchFamily="18" charset="0"/>
              </a:rPr>
              <a:t>Раннє</a:t>
            </a:r>
            <a:r>
              <a:rPr lang="ru-RU" sz="2000" b="1" dirty="0" smtClean="0">
                <a:latin typeface="Arial Black" pitchFamily="34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Arial Black" pitchFamily="34" charset="0"/>
                <a:cs typeface="Times New Roman" pitchFamily="18" charset="0"/>
              </a:rPr>
              <a:t>дитинство</a:t>
            </a:r>
            <a:r>
              <a:rPr lang="ru-RU" sz="2000" b="1" dirty="0">
                <a:latin typeface="Arial Black" pitchFamily="34" charset="0"/>
                <a:cs typeface="Times New Roman" pitchFamily="18" charset="0"/>
              </a:rPr>
              <a:t> (1-3 роки)</a:t>
            </a:r>
            <a:r>
              <a:rPr lang="ru-RU" sz="2000" dirty="0">
                <a:latin typeface="Arial Black" pitchFamily="34" charset="0"/>
                <a:cs typeface="Times New Roman" pitchFamily="18" charset="0"/>
              </a:rPr>
              <a:t>:</a:t>
            </a:r>
          </a:p>
          <a:p>
            <a:pPr marL="342900" lvl="0" indent="-3429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Розвивається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самосвідомість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що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призводить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до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появи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більш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складних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емоцій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таких як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заздрість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сором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провина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342900" lvl="0" indent="-3429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Діти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починають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виявляти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емоційну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регуляцію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тобто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здатність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керувати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своїми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емоціями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соціальних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ситуаціях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наприклад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вгамовувати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гнів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або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страх).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dirty="0">
              <a:latin typeface="Arial" charset="0"/>
              <a:cs typeface="Arial" charset="0"/>
            </a:endParaRPr>
          </a:p>
        </p:txBody>
      </p:sp>
      <p:pic>
        <p:nvPicPr>
          <p:cNvPr id="2050" name="Picture 2" descr="C:\Users\Admin\Desktop\10074.008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6315" y="4555558"/>
            <a:ext cx="1711410" cy="2278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Admin\Desktop\10074.009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649" y="4711703"/>
            <a:ext cx="2936671" cy="19659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Admin\Desktop\unnamed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4723" y="4743622"/>
            <a:ext cx="2751035" cy="19020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32480864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55576" y="436419"/>
            <a:ext cx="7272807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dirty="0" smtClean="0">
                <a:latin typeface="Arial Black" pitchFamily="34" charset="0"/>
              </a:rPr>
              <a:t>4. </a:t>
            </a:r>
            <a:r>
              <a:rPr lang="ru-RU" sz="2000" b="1" dirty="0" err="1" smtClean="0">
                <a:latin typeface="Arial Black" pitchFamily="34" charset="0"/>
                <a:cs typeface="Times New Roman" pitchFamily="18" charset="0"/>
              </a:rPr>
              <a:t>Дошкільний</a:t>
            </a:r>
            <a:r>
              <a:rPr lang="ru-RU" sz="2000" b="1" dirty="0" smtClean="0">
                <a:latin typeface="Arial Black" pitchFamily="34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Arial Black" pitchFamily="34" charset="0"/>
                <a:cs typeface="Times New Roman" pitchFamily="18" charset="0"/>
              </a:rPr>
              <a:t>вік</a:t>
            </a:r>
            <a:r>
              <a:rPr lang="ru-RU" sz="2000" b="1" dirty="0">
                <a:latin typeface="Arial Black" pitchFamily="34" charset="0"/>
                <a:cs typeface="Times New Roman" pitchFamily="18" charset="0"/>
              </a:rPr>
              <a:t> (3-6 </a:t>
            </a:r>
            <a:r>
              <a:rPr lang="ru-RU" sz="2000" b="1" dirty="0" err="1">
                <a:latin typeface="Arial Black" pitchFamily="34" charset="0"/>
                <a:cs typeface="Times New Roman" pitchFamily="18" charset="0"/>
              </a:rPr>
              <a:t>років</a:t>
            </a:r>
            <a:r>
              <a:rPr lang="ru-RU" sz="2000" b="1" dirty="0">
                <a:latin typeface="Arial Black" pitchFamily="34" charset="0"/>
                <a:cs typeface="Times New Roman" pitchFamily="18" charset="0"/>
              </a:rPr>
              <a:t>)</a:t>
            </a:r>
            <a:r>
              <a:rPr lang="ru-RU" sz="2000" dirty="0">
                <a:latin typeface="Arial Black" pitchFamily="34" charset="0"/>
                <a:cs typeface="Times New Roman" pitchFamily="18" charset="0"/>
              </a:rPr>
              <a:t>:</a:t>
            </a:r>
          </a:p>
          <a:p>
            <a:pPr marL="342900" indent="-342900" algn="just">
              <a:buFont typeface="Wingdings" pitchFamily="2" charset="2"/>
              <a:buChar char="§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Розширюється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емоційний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словник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дитини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 Вона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може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називати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свої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емоції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емоції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інших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людей.</a:t>
            </a:r>
          </a:p>
          <a:p>
            <a:pPr marL="342900" indent="-342900" algn="just">
              <a:buFont typeface="Wingdings" pitchFamily="2" charset="2"/>
              <a:buChar char="§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Діти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починають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вчитися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розуміти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емоції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інших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розвивається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емпатія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342900" indent="-342900" algn="just">
              <a:buFont typeface="Wingdings" pitchFamily="2" charset="2"/>
              <a:buChar char="§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З'являються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емоційні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реакції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на правила та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норми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суспільства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зокрема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відчуття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провини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або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гордості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pic>
        <p:nvPicPr>
          <p:cNvPr id="3074" name="Picture 2" descr="C:\Users\Admin\Desktop\d0bdd0b0-d0b3d0bed0bbd0bed0b2d0bdd183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2996951"/>
            <a:ext cx="5472608" cy="359578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14612534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23528" y="692696"/>
            <a:ext cx="8568952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latin typeface="Arial Black" pitchFamily="34" charset="0"/>
                <a:cs typeface="Times New Roman" pitchFamily="18" charset="0"/>
              </a:rPr>
              <a:t>5. </a:t>
            </a:r>
            <a:r>
              <a:rPr lang="ru-RU" sz="2000" b="1" dirty="0" err="1" smtClean="0">
                <a:latin typeface="Arial Black" pitchFamily="34" charset="0"/>
                <a:cs typeface="Times New Roman" pitchFamily="18" charset="0"/>
              </a:rPr>
              <a:t>Молодший</a:t>
            </a:r>
            <a:r>
              <a:rPr lang="ru-RU" sz="2000" b="1" dirty="0" smtClean="0">
                <a:latin typeface="Arial Black" pitchFamily="34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Arial Black" pitchFamily="34" charset="0"/>
                <a:cs typeface="Times New Roman" pitchFamily="18" charset="0"/>
              </a:rPr>
              <a:t>шкільний</a:t>
            </a:r>
            <a:r>
              <a:rPr lang="ru-RU" sz="2000" b="1" dirty="0">
                <a:latin typeface="Arial Black" pitchFamily="34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Arial Black" pitchFamily="34" charset="0"/>
                <a:cs typeface="Times New Roman" pitchFamily="18" charset="0"/>
              </a:rPr>
              <a:t>вік</a:t>
            </a:r>
            <a:r>
              <a:rPr lang="ru-RU" sz="2000" b="1" dirty="0">
                <a:latin typeface="Arial Black" pitchFamily="34" charset="0"/>
                <a:cs typeface="Times New Roman" pitchFamily="18" charset="0"/>
              </a:rPr>
              <a:t> (6-12 </a:t>
            </a:r>
            <a:r>
              <a:rPr lang="ru-RU" sz="2000" b="1" dirty="0" err="1">
                <a:latin typeface="Arial Black" pitchFamily="34" charset="0"/>
                <a:cs typeface="Times New Roman" pitchFamily="18" charset="0"/>
              </a:rPr>
              <a:t>років</a:t>
            </a:r>
            <a:r>
              <a:rPr lang="ru-RU" sz="2000" b="1" dirty="0">
                <a:latin typeface="Arial Black" pitchFamily="34" charset="0"/>
                <a:cs typeface="Times New Roman" pitchFamily="18" charset="0"/>
              </a:rPr>
              <a:t>)</a:t>
            </a:r>
            <a:r>
              <a:rPr lang="ru-RU" sz="2000" dirty="0">
                <a:latin typeface="Arial Black" pitchFamily="34" charset="0"/>
                <a:cs typeface="Times New Roman" pitchFamily="18" charset="0"/>
              </a:rPr>
              <a:t>:</a:t>
            </a: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8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Емоції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стають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більш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стабільними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керованими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Діти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вчаться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краще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розуміти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власні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емоції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адаптуватися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до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соціальних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ситуацій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Починається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соціалізація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емоцій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діти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вчаться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враховувати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емоції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інших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взаємодіяти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групах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співпереживати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допомагати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latin typeface="Arial Black" pitchFamily="34" charset="0"/>
                <a:cs typeface="Times New Roman" pitchFamily="18" charset="0"/>
              </a:rPr>
              <a:t>6. </a:t>
            </a:r>
            <a:r>
              <a:rPr lang="ru-RU" sz="2000" b="1" dirty="0" err="1" smtClean="0">
                <a:latin typeface="Arial Black" pitchFamily="34" charset="0"/>
                <a:cs typeface="Times New Roman" pitchFamily="18" charset="0"/>
              </a:rPr>
              <a:t>Підлітковий</a:t>
            </a:r>
            <a:r>
              <a:rPr lang="ru-RU" sz="2000" b="1" dirty="0" smtClean="0">
                <a:latin typeface="Arial Black" pitchFamily="34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latin typeface="Arial Black" pitchFamily="34" charset="0"/>
                <a:cs typeface="Times New Roman" pitchFamily="18" charset="0"/>
              </a:rPr>
              <a:t>вік</a:t>
            </a:r>
            <a:r>
              <a:rPr lang="ru-RU" sz="2000" b="1" dirty="0" smtClean="0">
                <a:latin typeface="Arial Black" pitchFamily="34" charset="0"/>
                <a:cs typeface="Times New Roman" pitchFamily="18" charset="0"/>
              </a:rPr>
              <a:t> </a:t>
            </a:r>
            <a:r>
              <a:rPr lang="ru-RU" sz="2000" b="1" dirty="0">
                <a:latin typeface="Arial Black" pitchFamily="34" charset="0"/>
                <a:cs typeface="Times New Roman" pitchFamily="18" charset="0"/>
              </a:rPr>
              <a:t>(12-18 </a:t>
            </a:r>
            <a:r>
              <a:rPr lang="ru-RU" sz="2000" b="1" dirty="0" err="1">
                <a:latin typeface="Arial Black" pitchFamily="34" charset="0"/>
                <a:cs typeface="Times New Roman" pitchFamily="18" charset="0"/>
              </a:rPr>
              <a:t>років</a:t>
            </a:r>
            <a:r>
              <a:rPr lang="ru-RU" sz="2000" b="1" dirty="0" smtClean="0">
                <a:latin typeface="Arial Black" pitchFamily="34" charset="0"/>
                <a:cs typeface="Times New Roman" pitchFamily="18" charset="0"/>
              </a:rPr>
              <a:t>)</a:t>
            </a:r>
            <a:r>
              <a:rPr lang="ru-RU" sz="2000" dirty="0" smtClean="0">
                <a:latin typeface="Arial Black" pitchFamily="34" charset="0"/>
                <a:cs typeface="Times New Roman" pitchFamily="18" charset="0"/>
              </a:rPr>
              <a:t>:</a:t>
            </a: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800" dirty="0">
              <a:latin typeface="Times New Roman" pitchFamily="18" charset="0"/>
              <a:cs typeface="Times New Roman" pitchFamily="18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Підлітки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стикаються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значними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змінами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своїй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емоційній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сфері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зумовленими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гормональними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змінами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Часто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проявляються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такі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емоції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як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тривога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непевність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бунт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інтенсивні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переживання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Важливу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роль у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цей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період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відіграє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розвиток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ідентичності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що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призводить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до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саморефлексії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867923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55576" y="476672"/>
            <a:ext cx="756084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dirty="0" smtClean="0">
                <a:latin typeface="Arial Black" pitchFamily="34" charset="0"/>
              </a:rPr>
              <a:t>7</a:t>
            </a:r>
            <a:r>
              <a:rPr lang="ru-RU" sz="2000" b="1" dirty="0" smtClean="0">
                <a:latin typeface="Arial Black" pitchFamily="34" charset="0"/>
                <a:cs typeface="Times New Roman" pitchFamily="18" charset="0"/>
              </a:rPr>
              <a:t>. </a:t>
            </a:r>
            <a:r>
              <a:rPr lang="ru-RU" sz="2000" b="1" dirty="0" err="1" smtClean="0">
                <a:latin typeface="Arial Black" pitchFamily="34" charset="0"/>
                <a:cs typeface="Times New Roman" pitchFamily="18" charset="0"/>
              </a:rPr>
              <a:t>Зрілість</a:t>
            </a:r>
            <a:r>
              <a:rPr lang="ru-RU" sz="2000" b="1" dirty="0" smtClean="0">
                <a:latin typeface="Arial Black" pitchFamily="34" charset="0"/>
                <a:cs typeface="Times New Roman" pitchFamily="18" charset="0"/>
              </a:rPr>
              <a:t> </a:t>
            </a:r>
            <a:r>
              <a:rPr lang="ru-RU" sz="2000" b="1" dirty="0">
                <a:latin typeface="Arial Black" pitchFamily="34" charset="0"/>
                <a:cs typeface="Times New Roman" pitchFamily="18" charset="0"/>
              </a:rPr>
              <a:t>(18 </a:t>
            </a:r>
            <a:r>
              <a:rPr lang="ru-RU" sz="2000" b="1" dirty="0" err="1">
                <a:latin typeface="Arial Black" pitchFamily="34" charset="0"/>
                <a:cs typeface="Times New Roman" pitchFamily="18" charset="0"/>
              </a:rPr>
              <a:t>років</a:t>
            </a:r>
            <a:r>
              <a:rPr lang="ru-RU" sz="2000" b="1" dirty="0">
                <a:latin typeface="Arial Black" pitchFamily="34" charset="0"/>
                <a:cs typeface="Times New Roman" pitchFamily="18" charset="0"/>
              </a:rPr>
              <a:t> і старше)</a:t>
            </a:r>
            <a:r>
              <a:rPr lang="ru-RU" sz="2000" dirty="0">
                <a:latin typeface="Arial Black" pitchFamily="34" charset="0"/>
                <a:cs typeface="Times New Roman" pitchFamily="18" charset="0"/>
              </a:rPr>
              <a:t>:</a:t>
            </a:r>
          </a:p>
          <a:p>
            <a:pPr marL="342900" indent="-342900" algn="just">
              <a:buFont typeface="Wingdings" pitchFamily="2" charset="2"/>
              <a:buChar char="§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Емоційна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сфера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продовжує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розвиватися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люди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стають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більш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емоційно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стабільними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і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здатними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до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саморегуляції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342900" indent="-342900" algn="just">
              <a:buFont typeface="Wingdings" pitchFamily="2" charset="2"/>
              <a:buChar char="§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Розвивається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здатність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до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інтеграції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емоційного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досвіду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що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дозволяє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краще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розуміти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себе та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інших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39552" y="2492896"/>
            <a:ext cx="7776864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err="1">
                <a:latin typeface="Arial Black" pitchFamily="34" charset="0"/>
              </a:rPr>
              <a:t>Біологічні</a:t>
            </a:r>
            <a:r>
              <a:rPr lang="ru-RU" sz="2000" b="1" dirty="0">
                <a:latin typeface="Arial Black" pitchFamily="34" charset="0"/>
              </a:rPr>
              <a:t> та </a:t>
            </a:r>
            <a:r>
              <a:rPr lang="ru-RU" sz="2000" b="1" dirty="0" err="1">
                <a:latin typeface="Arial Black" pitchFamily="34" charset="0"/>
              </a:rPr>
              <a:t>соціальні</a:t>
            </a:r>
            <a:r>
              <a:rPr lang="ru-RU" sz="2000" b="1" dirty="0">
                <a:latin typeface="Arial Black" pitchFamily="34" charset="0"/>
              </a:rPr>
              <a:t> </a:t>
            </a:r>
            <a:r>
              <a:rPr lang="ru-RU" sz="2000" b="1" dirty="0" err="1">
                <a:latin typeface="Arial Black" pitchFamily="34" charset="0"/>
              </a:rPr>
              <a:t>чинники</a:t>
            </a:r>
            <a:r>
              <a:rPr lang="ru-RU" sz="2000" b="1" dirty="0">
                <a:latin typeface="Arial Black" pitchFamily="34" charset="0"/>
              </a:rPr>
              <a:t> розвитку </a:t>
            </a:r>
            <a:r>
              <a:rPr lang="ru-RU" sz="2000" b="1" dirty="0" err="1">
                <a:latin typeface="Arial Black" pitchFamily="34" charset="0"/>
              </a:rPr>
              <a:t>емоцій</a:t>
            </a:r>
            <a:r>
              <a:rPr lang="ru-RU" b="1" dirty="0"/>
              <a:t>: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Біологічні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фактори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800100" lvl="1" indent="-342900">
              <a:buFont typeface="Wingdings" pitchFamily="2" charset="2"/>
              <a:buChar char="§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Емоційний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розвиток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сильно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залежить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від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генетичних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факторів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нейрофізіологічних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процесів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мозку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800100" lvl="1" indent="-342900">
              <a:buFont typeface="Wingdings" pitchFamily="2" charset="2"/>
              <a:buChar char="§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Розвиток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нервової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системи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особливо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лімбічної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системи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(що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відповідає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за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обробку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емоцій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),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відіграє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важливу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роль.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Соціальні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фактори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800100" lvl="1" indent="-342900">
              <a:buFont typeface="Wingdings" pitchFamily="2" charset="2"/>
              <a:buChar char="§"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Соціалізація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через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взаємодію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з батьками,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однолітками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вчителями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формує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емоційну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реактивність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регуляцію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800100" lvl="1" indent="-342900">
              <a:buFont typeface="Wingdings" pitchFamily="2" charset="2"/>
              <a:buChar char="§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Важливими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є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також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культурні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особливості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що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впливають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прийнятні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норми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вираження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емоцій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7969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67744" y="289783"/>
            <a:ext cx="449514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400" dirty="0">
                <a:latin typeface="Arial Black" pitchFamily="34" charset="0"/>
                <a:cs typeface="Times New Roman" pitchFamily="18" charset="0"/>
              </a:rPr>
              <a:t>Клініка підліткових криз</a:t>
            </a:r>
            <a:endParaRPr lang="ru-RU" sz="2400" dirty="0">
              <a:latin typeface="Arial Black" pitchFamily="34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899592" y="858269"/>
            <a:ext cx="6408712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uk-UA" sz="2000" dirty="0">
                <a:solidFill>
                  <a:srgbClr val="333333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Підлітковий вік прийнято умовно поділяти на два періоди:</a:t>
            </a:r>
            <a:br>
              <a:rPr lang="uk-UA" sz="2000" dirty="0">
                <a:solidFill>
                  <a:srgbClr val="333333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</a:br>
            <a:r>
              <a:rPr lang="uk-UA" sz="2000" dirty="0">
                <a:solidFill>
                  <a:srgbClr val="333333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• </a:t>
            </a:r>
            <a:r>
              <a:rPr lang="uk-UA" sz="2000" b="1" dirty="0">
                <a:solidFill>
                  <a:srgbClr val="333333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Молодший підлітковий (пубертатний</a:t>
            </a:r>
            <a:r>
              <a:rPr lang="uk-UA" sz="2000" dirty="0">
                <a:solidFill>
                  <a:srgbClr val="333333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) – 11-15 років;</a:t>
            </a:r>
            <a:br>
              <a:rPr lang="uk-UA" sz="2000" dirty="0">
                <a:solidFill>
                  <a:srgbClr val="333333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</a:br>
            <a:r>
              <a:rPr lang="uk-UA" sz="2000" dirty="0">
                <a:solidFill>
                  <a:srgbClr val="333333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• </a:t>
            </a:r>
            <a:r>
              <a:rPr lang="uk-UA" sz="2000" b="1" dirty="0">
                <a:solidFill>
                  <a:srgbClr val="333333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Юнацький (ювенільний) – 16-20 років.</a:t>
            </a:r>
            <a:endParaRPr lang="ru-RU" sz="2000" b="1" dirty="0">
              <a:effectLst/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403648" y="2564904"/>
            <a:ext cx="581922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dirty="0" err="1">
                <a:latin typeface="Arial Black" pitchFamily="34" charset="0"/>
              </a:rPr>
              <a:t>Основні</a:t>
            </a:r>
            <a:r>
              <a:rPr lang="ru-RU" sz="2000" dirty="0">
                <a:latin typeface="Arial Black" pitchFamily="34" charset="0"/>
              </a:rPr>
              <a:t> </a:t>
            </a:r>
            <a:r>
              <a:rPr lang="ru-RU" sz="2000" dirty="0" err="1">
                <a:latin typeface="Arial Black" pitchFamily="34" charset="0"/>
              </a:rPr>
              <a:t>особливості</a:t>
            </a:r>
            <a:r>
              <a:rPr lang="ru-RU" sz="2000" dirty="0">
                <a:latin typeface="Arial Black" pitchFamily="34" charset="0"/>
              </a:rPr>
              <a:t> </a:t>
            </a:r>
            <a:r>
              <a:rPr lang="ru-RU" sz="2000" dirty="0" err="1">
                <a:latin typeface="Arial Black" pitchFamily="34" charset="0"/>
              </a:rPr>
              <a:t>підліткових</a:t>
            </a:r>
            <a:r>
              <a:rPr lang="ru-RU" sz="2000" dirty="0">
                <a:latin typeface="Arial Black" pitchFamily="34" charset="0"/>
              </a:rPr>
              <a:t> криз</a:t>
            </a:r>
            <a:r>
              <a:rPr lang="ru-RU" dirty="0"/>
              <a:t>: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755576" y="2949137"/>
            <a:ext cx="7272808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1. 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Фізіологічні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зміни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та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гормональні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перебудови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Статеве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дозрівання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викликає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значні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гормональні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зміни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які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впливають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емоційний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стан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підлітків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Гормональні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коливання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можуть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призводити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до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частих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змін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настрою,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підвищеної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емоційної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реактивності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дратівливість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тривожність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депресія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Фізичні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зміни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можуть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спричиняти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низьку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самооцінку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сором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або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незадоволеність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своїм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тілом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429247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476672"/>
            <a:ext cx="784887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Формування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ідентичності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342900" indent="-342900" algn="just">
              <a:buFont typeface="Wingdings" pitchFamily="2" charset="2"/>
              <a:buChar char="Ø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Підлітки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активно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шукають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власну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ідентичність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намагаючись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зрозуміти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ким вони є і яке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їхнє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місце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суспільстві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342900" indent="-342900" algn="just">
              <a:buFont typeface="Wingdings" pitchFamily="2" charset="2"/>
              <a:buChar char="Ø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Можуть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виникати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кризи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самовизначення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що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супроводжуються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почуттям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непевності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сумнівів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собі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соціальною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ізоляцією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342900" indent="-342900" algn="just">
              <a:buFont typeface="Wingdings" pitchFamily="2" charset="2"/>
              <a:buChar char="Ø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Спроба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стати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незалежними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від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батьків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призводить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до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конфліктів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з ними, що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може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викликати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глибокі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переживання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827584" y="2723441"/>
            <a:ext cx="741682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Емоційна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нестабільність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Часто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підлітки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стикаються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з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різкими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змінами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настрою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від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ейфорії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до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депресивних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станів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Тривожність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і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схильність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до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стресу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через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соціальні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очікування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навчальні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обов’язки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міжособистісні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стосунки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можуть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бути сильно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підвищеними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Виникає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загострення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переживань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через думку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оточуючих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що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може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призвести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до розвитку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сором’язливості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замкнутості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або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навпаки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—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демонстративної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поведінки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430894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83568" y="404664"/>
            <a:ext cx="720080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4.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Когнітивні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зміни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342900" indent="-342900" algn="just">
              <a:buFont typeface="Wingdings" pitchFamily="2" charset="2"/>
              <a:buChar char="Ø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Підлітки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стають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здатними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до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більш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абстрактного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мислення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аналізу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моральних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і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соціальних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проблем, що часто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призводить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до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кризи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ідеалів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342900" indent="-342900" algn="just">
              <a:buFont typeface="Wingdings" pitchFamily="2" charset="2"/>
              <a:buChar char="Ø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Виникає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конфлікт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між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очікуваннями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і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реальністю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що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може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викликати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скептицизм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бунт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проти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встановлених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норм та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авторитетів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83568" y="2852936"/>
            <a:ext cx="7128792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5.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Міжособистісні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стосунки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соціальні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проблеми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342900" indent="-342900" algn="just">
              <a:buFont typeface="Wingdings" pitchFamily="2" charset="2"/>
              <a:buChar char="Ø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Підлітки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прагнуть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стати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частиною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групи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однолітків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і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відчуття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належності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стає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надзвичайно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важливим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342900" indent="-342900" algn="just">
              <a:buFont typeface="Wingdings" pitchFamily="2" charset="2"/>
              <a:buChar char="Ø"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Соціальна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тривога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непевність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соціальних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взаємодіях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та страх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відторгнення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можуть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призводити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до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ізоляції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або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проблем з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соціалізацією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342900" indent="-342900" algn="just">
              <a:buFont typeface="Wingdings" pitchFamily="2" charset="2"/>
              <a:buChar char="Ø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Конфлікти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з батьками,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вчителями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та авторитетами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можуть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спричиняти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гострі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емоційні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переживання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4662806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627784" y="404664"/>
            <a:ext cx="442140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000" dirty="0" smtClean="0">
                <a:latin typeface="Arial Black" pitchFamily="34" charset="0"/>
              </a:rPr>
              <a:t>Два </a:t>
            </a:r>
            <a:r>
              <a:rPr lang="uk-UA" sz="2000" dirty="0">
                <a:latin typeface="Arial Black" pitchFamily="34" charset="0"/>
              </a:rPr>
              <a:t>варіанти перебігу кризи:</a:t>
            </a:r>
            <a:endParaRPr lang="ru-RU" sz="2000" dirty="0">
              <a:latin typeface="Arial Black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39552" y="1166843"/>
            <a:ext cx="7488832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1. </a:t>
            </a:r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Криза </a:t>
            </a:r>
            <a:r>
              <a:rPr lang="uk-UA" sz="2400" b="1" dirty="0">
                <a:latin typeface="Times New Roman" pitchFamily="18" charset="0"/>
                <a:cs typeface="Times New Roman" pitchFamily="18" charset="0"/>
              </a:rPr>
              <a:t>незалежності</a:t>
            </a: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. </a:t>
            </a:r>
            <a:endParaRPr lang="uk-UA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   Симптоми </a:t>
            </a: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такі: упертість, норовистість, свавілля, знецінення дорослих, негативне ставлення до їхніх вимог. Заява: «я вже не дитина».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marL="457200" indent="-457200" algn="just">
              <a:buAutoNum type="arabicPeriod" startAt="2"/>
            </a:pP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uk-UA" sz="2400" b="1" dirty="0">
                <a:latin typeface="Times New Roman" pitchFamily="18" charset="0"/>
                <a:cs typeface="Times New Roman" pitchFamily="18" charset="0"/>
              </a:rPr>
              <a:t>Криза залежності</a:t>
            </a: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. </a:t>
            </a:r>
            <a:endParaRPr lang="uk-UA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      Симптоми</a:t>
            </a: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: надмірна слухняність, залежність від старших або сильніших, повернення до дитячих зацікавлень і поведінки. «Я дитина і хочу нею залишатися». Дитина може поводитися подвійно, одночасно відстоювати свою незалежність і чекати від батьків, щоб вони захистили його від занадто ризикованих дій. Це відбувається в силу недостатньої психологічної та соціальної зрілості.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7549864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476672"/>
            <a:ext cx="770485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 err="1">
                <a:latin typeface="Arial Black" pitchFamily="34" charset="0"/>
                <a:cs typeface="Times New Roman" pitchFamily="18" charset="0"/>
              </a:rPr>
              <a:t>Підліткові</a:t>
            </a:r>
            <a:r>
              <a:rPr lang="ru-RU" sz="2000" dirty="0">
                <a:latin typeface="Arial Black" pitchFamily="34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Arial Black" pitchFamily="34" charset="0"/>
                <a:cs typeface="Times New Roman" pitchFamily="18" charset="0"/>
              </a:rPr>
              <a:t>кризи</a:t>
            </a:r>
            <a:r>
              <a:rPr lang="ru-RU" sz="2000" dirty="0">
                <a:latin typeface="Arial Black" pitchFamily="34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Arial Black" pitchFamily="34" charset="0"/>
                <a:cs typeface="Times New Roman" pitchFamily="18" charset="0"/>
              </a:rPr>
              <a:t>які</a:t>
            </a:r>
            <a:r>
              <a:rPr lang="ru-RU" sz="2000" dirty="0">
                <a:latin typeface="Arial Black" pitchFamily="34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Arial Black" pitchFamily="34" charset="0"/>
                <a:cs typeface="Times New Roman" pitchFamily="18" charset="0"/>
              </a:rPr>
              <a:t>можуть</a:t>
            </a:r>
            <a:r>
              <a:rPr lang="ru-RU" sz="2000" dirty="0">
                <a:latin typeface="Arial Black" pitchFamily="34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Arial Black" pitchFamily="34" charset="0"/>
                <a:cs typeface="Times New Roman" pitchFamily="18" charset="0"/>
              </a:rPr>
              <a:t>потребувати</a:t>
            </a:r>
            <a:r>
              <a:rPr lang="ru-RU" sz="2000" dirty="0">
                <a:latin typeface="Arial Black" pitchFamily="34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Arial Black" pitchFamily="34" charset="0"/>
                <a:cs typeface="Times New Roman" pitchFamily="18" charset="0"/>
              </a:rPr>
              <a:t>клінічного</a:t>
            </a:r>
            <a:r>
              <a:rPr lang="ru-RU" sz="2000" dirty="0">
                <a:latin typeface="Arial Black" pitchFamily="34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Arial Black" pitchFamily="34" charset="0"/>
                <a:cs typeface="Times New Roman" pitchFamily="18" charset="0"/>
              </a:rPr>
              <a:t>втручання</a:t>
            </a:r>
            <a:r>
              <a:rPr lang="ru-RU" sz="2000" dirty="0">
                <a:latin typeface="Arial Black" pitchFamily="34" charset="0"/>
                <a:cs typeface="Times New Roman" pitchFamily="18" charset="0"/>
              </a:rPr>
              <a:t>: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611560" y="1184558"/>
            <a:ext cx="748883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Депресія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342900" indent="-342900" algn="just">
              <a:buFont typeface="Courier New" pitchFamily="49" charset="0"/>
              <a:buChar char="o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Проявляється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як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тривале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почуття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смутку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безнадії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втрати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інтересу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до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колишніх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занять.</a:t>
            </a:r>
          </a:p>
          <a:p>
            <a:pPr marL="342900" indent="-342900" algn="just">
              <a:buFont typeface="Courier New" pitchFamily="49" charset="0"/>
              <a:buChar char="o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Може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супроводжуватися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порушенням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сну,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апетиту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концентрації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уваги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342900" indent="-342900" algn="just">
              <a:buFont typeface="Courier New" pitchFamily="49" charset="0"/>
              <a:buChar char="o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У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важких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випадках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можливі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суїцидальні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думки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або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поведінка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11560" y="3429000"/>
            <a:ext cx="7704856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Тривожні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розлади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342900" indent="-342900">
              <a:buFont typeface="Courier New" pitchFamily="49" charset="0"/>
              <a:buChar char="o"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Підвищена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тривожність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стосовно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навчання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соціальних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взаємодій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або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майбутнього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342900" indent="-342900">
              <a:buFont typeface="Courier New" pitchFamily="49" charset="0"/>
              <a:buChar char="o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В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деяких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випадках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може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розвинутися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соціофобія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або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інші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форми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тривожних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розладів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959657581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755576" y="548680"/>
            <a:ext cx="763284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Порушення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харчової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поведінки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342900" indent="-342900" algn="just">
              <a:buFont typeface="Courier New" pitchFamily="49" charset="0"/>
              <a:buChar char="o"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Анорексія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або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булімія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можуть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виникати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через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незадоволеність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своїм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тілом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342900" indent="-342900" algn="just">
              <a:buFont typeface="Courier New" pitchFamily="49" charset="0"/>
              <a:buChar char="o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Підлітки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особливо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дівчата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можуть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ставити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собі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нереалістичні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стандарти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краси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що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призводить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до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серйозних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порушень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харчування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здоров'я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755576" y="2852936"/>
            <a:ext cx="7632848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4.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Поведінкові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розлади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342900" indent="-342900" algn="just">
              <a:buFont typeface="Courier New" pitchFamily="49" charset="0"/>
              <a:buChar char="o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Підлітки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можуть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проявляти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агресію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імпульсивність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делінквентну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поведінку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порушення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норм і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законів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marL="342900" indent="-342900" algn="just">
              <a:buFont typeface="Courier New" pitchFamily="49" charset="0"/>
              <a:buChar char="o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Іноді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поведінка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може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включати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в себе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вживання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наркотиків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алкоголю,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схильність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до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ризикованих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дій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2259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15616" y="548680"/>
            <a:ext cx="712879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5.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Самопошкоджувальна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поведінка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342900" indent="-342900" algn="just">
              <a:buFont typeface="Courier New" pitchFamily="49" charset="0"/>
              <a:buChar char="o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Деякі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підлітки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можуть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вдаватися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до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самопошкоджень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різання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опіки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тощо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) як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спосіб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впоратися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з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емоційним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болем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або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тривогою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115616" y="2132856"/>
            <a:ext cx="7128792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6.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Суїцидальна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поведінка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342900" indent="-342900" algn="just">
              <a:buFont typeface="Courier New" pitchFamily="49" charset="0"/>
              <a:buChar char="o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Найбільш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критична форма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підліткових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криз, що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може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проявлятися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вигляді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суїцидальних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думок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або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спроб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342900" indent="-342900" algn="just">
              <a:buFont typeface="Courier New" pitchFamily="49" charset="0"/>
              <a:buChar char="o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У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таких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випадках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потрібна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негайна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психологічна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або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психіатрична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допомога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115616" y="3764072"/>
            <a:ext cx="7128792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Підліткові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кризи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є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складним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але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природним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етапом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розвитку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особистості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що часто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супроводжується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емоційними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поведінковими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порушеннями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 У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разі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поглиблення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цих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порушень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необхідне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своєчасне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клінічне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втручання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для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збереження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психічного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здоров'я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підлітка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711529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Admin\Desktop\kzs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080" y="548680"/>
            <a:ext cx="2940125" cy="1749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Users\Admin\Desktop\8b4a4zsfalz6rv6i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4877" y="557395"/>
            <a:ext cx="2808312" cy="17411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C:\Users\Admin\Desktop\posttravmatichnij-stresovij-rozlad-ptsr-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6814" y="557395"/>
            <a:ext cx="2831127" cy="17411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3" name="Picture 5" descr="C:\Users\Admin\Desktop\winter_depression-1024x745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665" t="13062" r="14237" b="6082"/>
          <a:stretch/>
        </p:blipFill>
        <p:spPr bwMode="auto">
          <a:xfrm>
            <a:off x="234103" y="3573763"/>
            <a:ext cx="2631689" cy="2619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C:\Users\Admin\Desktop\lechenye-anoreksyy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00" r="8987"/>
          <a:stretch/>
        </p:blipFill>
        <p:spPr bwMode="auto">
          <a:xfrm>
            <a:off x="6194219" y="3636171"/>
            <a:ext cx="2883722" cy="2494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5" name="Picture 7" descr="C:\Users\Admin\Desktop\0200peft-3db5-1200x0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5845" y="3685414"/>
            <a:ext cx="3297344" cy="22715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91449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47664" y="404664"/>
            <a:ext cx="655272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000" dirty="0">
                <a:latin typeface="Arial Black" pitchFamily="34" charset="0"/>
              </a:rPr>
              <a:t>Особливості діагностичних методик оцінки емоційно-соціальної сфери життя дітей</a:t>
            </a:r>
            <a:endParaRPr lang="ru-RU" sz="2000" dirty="0">
              <a:latin typeface="Arial Black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755576" y="1340768"/>
            <a:ext cx="7704856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Особливості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діагностичних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методик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оцінки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емоційно-соціальної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сфери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життя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дітей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варіюються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залежно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від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віку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та рівня розвитку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дитини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Оцінка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емоційного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соціального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розвитку дітей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вимагає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комплексного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підходу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оскільки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кожен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віковий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етап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має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свої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специфічні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характеристики та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виклики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Нижче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розглянуто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основні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методи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підходи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для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дошкільного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молодшого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шкільного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підліткового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та старшого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шкільного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віку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pic>
        <p:nvPicPr>
          <p:cNvPr id="1026" name="Picture 2" descr="C:\Users\Admin\Desktop\content_Depositphotos_30594851_s-201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4828" y="3936062"/>
            <a:ext cx="2438400" cy="17732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Admin\Desktop\0100fl3n-c818-779x44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491" y="4822679"/>
            <a:ext cx="2844985" cy="162787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Admin\Desktop\unnamed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4360" y="4852842"/>
            <a:ext cx="2323952" cy="159771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93658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1196752"/>
            <a:ext cx="8064896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Діагностика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психічного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розвитку дітей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дошкільного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вік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у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є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важливим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елементом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у процесі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забезпечення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їх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гармонійного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розвитку.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Особливої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уваги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потребує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діагностика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волі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емоційно-вольової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сфери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яка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відіграє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ключову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роль у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формуванні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особистості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дитини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Емоційний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розвиток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дітей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дошкільного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віку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в закладах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дошкільної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освіти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(ЗДО)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сприяє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не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лише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кращій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адаптації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до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соціального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середовища, але й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створює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передумови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для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успішного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навчання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майбутньому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Емоції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емоційно-вольова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сфера та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емоційний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розвиток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відіграють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важливу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роль у житті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дитини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дошкільного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віку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 Вони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впливають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її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поведінку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спілкування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самооцінку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загальне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благополуччя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 Тому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діагностика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емоційно-вольової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сфери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емоційного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розвитку є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важливою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складовою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психологічного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обстеження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дітей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дошкільного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віку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619672" y="404663"/>
            <a:ext cx="626806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400" dirty="0">
                <a:latin typeface="Arial Black" pitchFamily="34" charset="0"/>
              </a:rPr>
              <a:t>1. </a:t>
            </a:r>
            <a:r>
              <a:rPr lang="ru-RU" sz="2400" b="1" dirty="0" err="1">
                <a:latin typeface="Arial Black" pitchFamily="34" charset="0"/>
              </a:rPr>
              <a:t>Діти</a:t>
            </a:r>
            <a:r>
              <a:rPr lang="ru-RU" sz="2400" b="1" dirty="0">
                <a:latin typeface="Arial Black" pitchFamily="34" charset="0"/>
              </a:rPr>
              <a:t> </a:t>
            </a:r>
            <a:r>
              <a:rPr lang="ru-RU" sz="2400" b="1" dirty="0" err="1">
                <a:latin typeface="Arial Black" pitchFamily="34" charset="0"/>
              </a:rPr>
              <a:t>дошкільного</a:t>
            </a:r>
            <a:r>
              <a:rPr lang="ru-RU" sz="2400" b="1" dirty="0">
                <a:latin typeface="Arial Black" pitchFamily="34" charset="0"/>
              </a:rPr>
              <a:t> </a:t>
            </a:r>
            <a:r>
              <a:rPr lang="ru-RU" sz="2400" b="1" dirty="0" err="1">
                <a:latin typeface="Arial Black" pitchFamily="34" charset="0"/>
              </a:rPr>
              <a:t>віку</a:t>
            </a:r>
            <a:r>
              <a:rPr lang="ru-RU" sz="2400" b="1" dirty="0">
                <a:latin typeface="Arial Black" pitchFamily="34" charset="0"/>
              </a:rPr>
              <a:t> (3-6 </a:t>
            </a:r>
            <a:r>
              <a:rPr lang="ru-RU" sz="2400" b="1" dirty="0" err="1">
                <a:latin typeface="Arial Black" pitchFamily="34" charset="0"/>
              </a:rPr>
              <a:t>років</a:t>
            </a:r>
            <a:r>
              <a:rPr lang="ru-RU" sz="2400" b="1" dirty="0">
                <a:latin typeface="Arial Black" pitchFamily="34" charset="0"/>
              </a:rPr>
              <a:t>)</a:t>
            </a:r>
            <a:endParaRPr lang="ru-RU" sz="2400" dirty="0"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537640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470575" y="476672"/>
            <a:ext cx="290496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dirty="0" err="1">
                <a:latin typeface="Arial Black" pitchFamily="34" charset="0"/>
              </a:rPr>
              <a:t>Основні</a:t>
            </a:r>
            <a:r>
              <a:rPr lang="ru-RU" sz="2000" dirty="0">
                <a:latin typeface="Arial Black" pitchFamily="34" charset="0"/>
              </a:rPr>
              <a:t> методики: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827584" y="1196752"/>
            <a:ext cx="720080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dirty="0" err="1">
                <a:latin typeface="Arial Black" pitchFamily="34" charset="0"/>
                <a:cs typeface="Times New Roman" pitchFamily="18" charset="0"/>
              </a:rPr>
              <a:t>Проективні</a:t>
            </a:r>
            <a:r>
              <a:rPr lang="ru-RU" sz="2000" b="1" dirty="0">
                <a:latin typeface="Arial Black" pitchFamily="34" charset="0"/>
                <a:cs typeface="Times New Roman" pitchFamily="18" charset="0"/>
              </a:rPr>
              <a:t> методики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342900" indent="-342900" algn="just">
              <a:buFont typeface="Wingdings" pitchFamily="2" charset="2"/>
              <a:buChar char="Ø"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Малюнкові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тести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Наприклад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«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Кінетичний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малюнок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сім'ї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»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або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«Тест дому, дерева,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людини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». За допомогою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цих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тестів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можна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оцінити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ставлення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дитини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до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оточуючих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її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емоційні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реакції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сімейні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соціальні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взаємодії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https://7114dbc7a0.cbaul-cdnwnd.com/b85cdce60c95002855be9ae485d23907/200000168-3304a33fd7/124170119_3185107_detskii_risynok_1_.jpg?ph=7114dbc7a0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7" y="2865078"/>
            <a:ext cx="5268141" cy="2232248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Прямоугольник 6"/>
          <p:cNvSpPr/>
          <p:nvPr/>
        </p:nvSpPr>
        <p:spPr>
          <a:xfrm>
            <a:off x="395536" y="5097326"/>
            <a:ext cx="8208912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    Сімейну </a:t>
            </a:r>
            <a:r>
              <a:rPr lang="uk-UA" sz="2000" dirty="0">
                <a:latin typeface="Times New Roman" pitchFamily="18" charset="0"/>
                <a:cs typeface="Times New Roman" pitchFamily="18" charset="0"/>
              </a:rPr>
              <a:t>ситуацію, яку батьки оцінюють з усіх боків позитивно, дитина може сприймати зовсім інакше. Дізнавшись, яким вона бачить навколишній світ, сім'ю, батьків, себе, можна зрозуміти причини виникнення багатьох проблем і ефективно допомогти їй при їх вирішенні.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345439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00497" y="2886002"/>
            <a:ext cx="8515585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Wingdings" pitchFamily="2" charset="2"/>
              <a:buChar char="Ø"/>
            </a:pP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Тест "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Незакінчені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речення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"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Ця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методика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дозволяє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виявити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емоційні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переживання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дитини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допомагаючи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їй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висловити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емоції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через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закінчення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фраз.</a:t>
            </a:r>
          </a:p>
          <a:p>
            <a:pPr marL="342900" indent="-342900" algn="just">
              <a:buFont typeface="Wingdings" pitchFamily="2" charset="2"/>
              <a:buChar char="Ø"/>
            </a:pP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Методика Рене Жиля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спрямована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дослідження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соціалної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пристосованості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дитиеи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сфери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її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міжособистісних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відносин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їх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особливостей,її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сприйняття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внутрішньосімейних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стосунків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деяких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характеристик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її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поведінки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Дозволяє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виявити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конфліктні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зони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 в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системі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міжособистісних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відносин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дитини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76894" y="260648"/>
            <a:ext cx="8352927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Wingdings" pitchFamily="2" charset="2"/>
              <a:buChar char="Ø"/>
            </a:pPr>
            <a:r>
              <a:rPr lang="uk-UA" dirty="0" smtClean="0"/>
              <a:t>    </a:t>
            </a: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Проективна </a:t>
            </a:r>
            <a:r>
              <a:rPr lang="uk-UA" sz="2000" b="1" dirty="0">
                <a:latin typeface="Times New Roman" pitchFamily="18" charset="0"/>
                <a:cs typeface="Times New Roman" pitchFamily="18" charset="0"/>
              </a:rPr>
              <a:t>методика « Обери </a:t>
            </a: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обличчя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»: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вік </a:t>
            </a:r>
            <a:r>
              <a:rPr lang="uk-UA" sz="2000" dirty="0">
                <a:latin typeface="Times New Roman" pitchFamily="18" charset="0"/>
                <a:cs typeface="Times New Roman" pitchFamily="18" charset="0"/>
              </a:rPr>
              <a:t>дитини: від 5 до 7 років;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     Обладнання</a:t>
            </a:r>
            <a:r>
              <a:rPr lang="uk-UA" sz="2000" dirty="0">
                <a:latin typeface="Times New Roman" pitchFamily="18" charset="0"/>
                <a:cs typeface="Times New Roman" pitchFamily="18" charset="0"/>
              </a:rPr>
              <a:t>: експериментальний матеріал - 14 малюнків, кожний з яких відображає певну типову для життя молодшого школяра ситуацію. 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k-UA" sz="2000" dirty="0">
                <a:latin typeface="Times New Roman" pitchFamily="18" charset="0"/>
                <a:cs typeface="Times New Roman" pitchFamily="18" charset="0"/>
              </a:rPr>
              <a:t>Методика виявляє рівень тривожності дитини. Ця методика являє собою дитячий тест тривожності, розроблений американськими психологами Р. </a:t>
            </a:r>
            <a:r>
              <a:rPr lang="uk-UA" sz="2000" dirty="0" err="1">
                <a:latin typeface="Times New Roman" pitchFamily="18" charset="0"/>
                <a:cs typeface="Times New Roman" pitchFamily="18" charset="0"/>
              </a:rPr>
              <a:t>Теммл</a:t>
            </a:r>
            <a:r>
              <a:rPr lang="uk-UA" sz="2000" dirty="0">
                <a:latin typeface="Times New Roman" pitchFamily="18" charset="0"/>
                <a:cs typeface="Times New Roman" pitchFamily="18" charset="0"/>
              </a:rPr>
              <a:t>, М. </a:t>
            </a:r>
            <a:r>
              <a:rPr lang="uk-UA" sz="2000" dirty="0" err="1">
                <a:latin typeface="Times New Roman" pitchFamily="18" charset="0"/>
                <a:cs typeface="Times New Roman" pitchFamily="18" charset="0"/>
              </a:rPr>
              <a:t>Дорки</a:t>
            </a:r>
            <a:r>
              <a:rPr lang="uk-UA" sz="2000" dirty="0">
                <a:latin typeface="Times New Roman" pitchFamily="18" charset="0"/>
                <a:cs typeface="Times New Roman" pitchFamily="18" charset="0"/>
              </a:rPr>
              <a:t> і В. </a:t>
            </a:r>
            <a:r>
              <a:rPr lang="uk-UA" sz="2000" dirty="0" err="1" smtClean="0">
                <a:latin typeface="Times New Roman" pitchFamily="18" charset="0"/>
                <a:cs typeface="Times New Roman" pitchFamily="18" charset="0"/>
              </a:rPr>
              <a:t>Амен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674179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987824" y="548680"/>
            <a:ext cx="359117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Приклади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методики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Рене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Жиля: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580772" y="1124744"/>
            <a:ext cx="792156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b="1" i="1" dirty="0">
                <a:latin typeface="Times New Roman" pitchFamily="18" charset="0"/>
                <a:cs typeface="Times New Roman" pitchFamily="18" charset="0"/>
              </a:rPr>
              <a:t>1. Ось стіл, за яким сидять різні люди. Познач хрестиком, де сядеш ти.</a:t>
            </a:r>
            <a:r>
              <a:rPr lang="uk-UA" dirty="0"/>
              <a:t> </a:t>
            </a:r>
            <a:endParaRPr lang="ru-RU" dirty="0"/>
          </a:p>
        </p:txBody>
      </p:sp>
      <p:pic>
        <p:nvPicPr>
          <p:cNvPr id="5" name="Рисунок 4" descr="https://7114dbc7a0.cbaul-cdnwnd.com/b85cdce60c95002855be9ae485d23907/200000104-4237a4331d/01.gif?ph=7114dbc7a0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5054" y="1625589"/>
            <a:ext cx="4532997" cy="1831567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Прямоугольник 5"/>
          <p:cNvSpPr/>
          <p:nvPr/>
        </p:nvSpPr>
        <p:spPr>
          <a:xfrm>
            <a:off x="777187" y="3861048"/>
            <a:ext cx="38433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b="1" i="1" dirty="0">
                <a:latin typeface="Times New Roman" pitchFamily="18" charset="0"/>
                <a:cs typeface="Times New Roman" pitchFamily="18" charset="0"/>
              </a:rPr>
              <a:t>2. Познач хрестиком, де ти сядеш.</a:t>
            </a:r>
            <a:r>
              <a:rPr lang="uk-UA" dirty="0"/>
              <a:t> </a:t>
            </a:r>
            <a:endParaRPr lang="ru-RU" dirty="0"/>
          </a:p>
        </p:txBody>
      </p:sp>
      <p:pic>
        <p:nvPicPr>
          <p:cNvPr id="7" name="Рисунок 6" descr="https://7114dbc7a0.cbaul-cdnwnd.com/b85cdce60c95002855be9ae485d23907/200000105-0f40310379/02.gif?ph=7114dbc7a0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3355" y="4509120"/>
            <a:ext cx="4654383" cy="169830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3289010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3568" y="332656"/>
            <a:ext cx="748883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b="1" i="1" dirty="0" smtClean="0">
                <a:latin typeface="Times New Roman" pitchFamily="18" charset="0"/>
                <a:cs typeface="Times New Roman" pitchFamily="18" charset="0"/>
              </a:rPr>
              <a:t>3. А </a:t>
            </a:r>
            <a:r>
              <a:rPr lang="uk-UA" b="1" i="1" dirty="0">
                <a:latin typeface="Times New Roman" pitchFamily="18" charset="0"/>
                <a:cs typeface="Times New Roman" pitchFamily="18" charset="0"/>
              </a:rPr>
              <a:t>тепер розмісти кілька людей і себе навколо цього столу. Познач їх родинні стосунки (тато, мама, брат, сестра) або (друг, товариш, однокласник). </a:t>
            </a:r>
            <a:endParaRPr lang="ru-RU" b="1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 descr="https://7114dbc7a0.cbaul-cdnwnd.com/b85cdce60c95002855be9ae485d23907/200000107-cc426cd3cf/04.gif?ph=7114dbc7a0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4443" y="1484784"/>
            <a:ext cx="3600400" cy="1872208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Прямоугольник 3"/>
          <p:cNvSpPr/>
          <p:nvPr/>
        </p:nvSpPr>
        <p:spPr>
          <a:xfrm>
            <a:off x="899592" y="3645024"/>
            <a:ext cx="7272808" cy="1047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uk-UA" dirty="0" smtClean="0">
                <a:latin typeface="Times New Roman"/>
                <a:ea typeface="Times New Roman"/>
                <a:cs typeface="Times New Roman"/>
              </a:rPr>
              <a:t>4. </a:t>
            </a:r>
            <a:r>
              <a:rPr lang="uk-UA" b="1" i="1" dirty="0" smtClean="0">
                <a:latin typeface="Times New Roman"/>
                <a:ea typeface="Times New Roman"/>
                <a:cs typeface="Times New Roman"/>
              </a:rPr>
              <a:t>Ти </a:t>
            </a:r>
            <a:r>
              <a:rPr lang="uk-UA" b="1" i="1" dirty="0">
                <a:latin typeface="Times New Roman"/>
                <a:ea typeface="Times New Roman"/>
                <a:cs typeface="Times New Roman"/>
              </a:rPr>
              <a:t>разом зі своєю родиною будеш проводити канікули у господарів, які мають великий будинок. Твоя сім'я вже зайняла кілька кімнат. Вибери кімнату для себе. </a:t>
            </a:r>
            <a:endParaRPr lang="ru-RU" sz="1600" b="1" i="1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5" name="Рисунок 4" descr="https://7114dbc7a0.cbaul-cdnwnd.com/b85cdce60c95002855be9ae485d23907/200000109-e73bde834b/06.gif?ph=7114dbc7a0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7633" y="4693003"/>
            <a:ext cx="3756725" cy="194421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5958349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404664"/>
            <a:ext cx="799288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dirty="0" smtClean="0"/>
              <a:t> </a:t>
            </a:r>
            <a:r>
              <a:rPr lang="uk-UA" sz="2000" b="1" i="1" dirty="0" smtClean="0">
                <a:latin typeface="Times New Roman" pitchFamily="18" charset="0"/>
                <a:cs typeface="Times New Roman" pitchFamily="18" charset="0"/>
              </a:rPr>
              <a:t>5. Ти </a:t>
            </a:r>
            <a:r>
              <a:rPr lang="uk-UA" sz="2000" b="1" i="1" dirty="0">
                <a:latin typeface="Times New Roman" pitchFamily="18" charset="0"/>
                <a:cs typeface="Times New Roman" pitchFamily="18" charset="0"/>
              </a:rPr>
              <a:t>чудово впорався зі складним завданням. Кому першому ти розповіси про це?</a:t>
            </a:r>
            <a:endParaRPr lang="ru-RU" sz="2000" b="1" i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uk-UA" sz="2000" b="1" i="1" dirty="0" smtClean="0">
                <a:latin typeface="Times New Roman" pitchFamily="18" charset="0"/>
                <a:cs typeface="Times New Roman" pitchFamily="18" charset="0"/>
              </a:rPr>
              <a:t> 6. Ти </a:t>
            </a:r>
            <a:r>
              <a:rPr lang="uk-UA" sz="2000" b="1" i="1" dirty="0">
                <a:latin typeface="Times New Roman" pitchFamily="18" charset="0"/>
                <a:cs typeface="Times New Roman" pitchFamily="18" charset="0"/>
              </a:rPr>
              <a:t>на прогулянці за містом. Познач хрестиком, де знаходишся ти</a:t>
            </a:r>
            <a:endParaRPr lang="ru-RU" sz="2000" b="1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 descr="https://7114dbc7a0.cbaul-cdnwnd.com/b85cdce60c95002855be9ae485d23907/200000112-4e5854f513/14.gif?ph=7114dbc7a0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1780" y="1421784"/>
            <a:ext cx="3600400" cy="2400101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Прямоугольник 3"/>
          <p:cNvSpPr/>
          <p:nvPr/>
        </p:nvSpPr>
        <p:spPr>
          <a:xfrm>
            <a:off x="827584" y="4293096"/>
            <a:ext cx="756084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 b="1" i="1" dirty="0" smtClean="0">
                <a:latin typeface="Times New Roman" pitchFamily="18" charset="0"/>
                <a:cs typeface="Times New Roman" pitchFamily="18" charset="0"/>
              </a:rPr>
              <a:t>7. Інша </a:t>
            </a:r>
            <a:r>
              <a:rPr lang="uk-UA" sz="2000" b="1" i="1" dirty="0">
                <a:latin typeface="Times New Roman" pitchFamily="18" charset="0"/>
                <a:cs typeface="Times New Roman" pitchFamily="18" charset="0"/>
              </a:rPr>
              <a:t>прогулянка. Познач, де ти на цей раз</a:t>
            </a:r>
            <a:r>
              <a:rPr lang="uk-UA" dirty="0"/>
              <a:t>. </a:t>
            </a:r>
            <a:endParaRPr lang="ru-RU" dirty="0"/>
          </a:p>
        </p:txBody>
      </p:sp>
      <p:pic>
        <p:nvPicPr>
          <p:cNvPr id="5" name="Рисунок 4" descr="https://7114dbc7a0.cbaul-cdnwnd.com/b85cdce60c95002855be9ae485d23907/200000113-2be4a2cdf8/15.gif?ph=7114dbc7a0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0549" y="4941168"/>
            <a:ext cx="3291631" cy="157638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4571028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3568" y="332656"/>
            <a:ext cx="7261689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Wingdings" pitchFamily="2" charset="2"/>
              <a:buChar char="Ø"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Гра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як метод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дослідження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342900" indent="-342900" algn="just">
              <a:buFont typeface="Wingdings" pitchFamily="2" charset="2"/>
              <a:buChar char="§"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Рольові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ігри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використовуються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для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оцінки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соціальної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поведінки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дитини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її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взаємодії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з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іншими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дітьми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дорослими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Такі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ігри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відображають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емоційні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установки та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внутрішній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світ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дитини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99591" y="2132856"/>
            <a:ext cx="7045666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Wingdings" pitchFamily="2" charset="2"/>
              <a:buChar char="Ø"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Спостереження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342900" indent="-342900" algn="just">
              <a:buFont typeface="Wingdings" pitchFamily="2" charset="2"/>
              <a:buChar char="§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Спостереження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за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емоційними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реакціями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дитини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природних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умовах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під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час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гри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в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садочку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вдома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дозволяє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виявити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основні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емоційні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реакції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особливості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соціальної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взаємодії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899591" y="4269019"/>
            <a:ext cx="720080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Ø"/>
            </a:pPr>
            <a:r>
              <a:rPr lang="ru-RU" b="1" dirty="0" smtClean="0"/>
              <a:t> 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Методи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оцінки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тривожності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Тест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тривожності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Теммла-Дорки-Амена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:Використовується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для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діагностики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рівня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тривожності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у дітей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дошкільного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віку</a:t>
            </a:r>
            <a:r>
              <a:rPr lang="ru-RU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013194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4761" y="260647"/>
            <a:ext cx="8496944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Приклади: </a:t>
            </a:r>
          </a:p>
          <a:p>
            <a:pPr algn="just"/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1. Гра </a:t>
            </a:r>
            <a:r>
              <a:rPr lang="uk-UA" sz="2000" dirty="0">
                <a:latin typeface="Times New Roman" pitchFamily="18" charset="0"/>
                <a:cs typeface="Times New Roman" pitchFamily="18" charset="0"/>
              </a:rPr>
              <a:t>з молодшими дітьми.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k-UA" sz="2000" dirty="0">
                <a:latin typeface="Times New Roman" pitchFamily="18" charset="0"/>
                <a:cs typeface="Times New Roman" pitchFamily="18" charset="0"/>
              </a:rPr>
              <a:t>«Як ти думаєш, яке обличчя буде у дитини: веселий чи сумне? Він (вона) грає з малюками».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k-UA" sz="2000" dirty="0">
                <a:latin typeface="Times New Roman" pitchFamily="18" charset="0"/>
                <a:cs typeface="Times New Roman" pitchFamily="18" charset="0"/>
              </a:rPr>
              <a:t>2. Дитина і мати з немовлям.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k-UA" sz="2000" dirty="0">
                <a:latin typeface="Times New Roman" pitchFamily="18" charset="0"/>
                <a:cs typeface="Times New Roman" pitchFamily="18" charset="0"/>
              </a:rPr>
              <a:t>«Як ти думаєш, яке обличчя буде в цієї дитини: сумне чи веселе? Він (вона) гуляє зі своєю мамою і малюком».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k-UA" sz="2000" dirty="0">
                <a:latin typeface="Times New Roman" pitchFamily="18" charset="0"/>
                <a:cs typeface="Times New Roman" pitchFamily="18" charset="0"/>
              </a:rPr>
              <a:t>3. Об'єкт агресії.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k-UA" sz="2000" dirty="0">
                <a:latin typeface="Times New Roman" pitchFamily="18" charset="0"/>
                <a:cs typeface="Times New Roman" pitchFamily="18" charset="0"/>
              </a:rPr>
              <a:t>«Як ти думаєш, яке обличчя буде в цієї дитини: веселе або сумне?»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k-UA" sz="2000" dirty="0">
                <a:latin typeface="Times New Roman" pitchFamily="18" charset="0"/>
                <a:cs typeface="Times New Roman" pitchFamily="18" charset="0"/>
              </a:rPr>
              <a:t>4. Одягання.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k-UA" sz="2000" dirty="0">
                <a:latin typeface="Times New Roman" pitchFamily="18" charset="0"/>
                <a:cs typeface="Times New Roman" pitchFamily="18" charset="0"/>
              </a:rPr>
              <a:t>«Як ти думаєш, яке обличчя буде в цієї дитини? Він (вона) одягається».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 descr="img8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809" y="3885822"/>
            <a:ext cx="1822942" cy="27936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3" descr="img9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3885821"/>
            <a:ext cx="1925531" cy="28968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Picture 4" descr="img9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233" y="4020511"/>
            <a:ext cx="1767492" cy="2658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Picture 5" descr="img9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3958597"/>
            <a:ext cx="1751233" cy="25667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52317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051720" y="329889"/>
            <a:ext cx="583364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dirty="0" smtClean="0">
                <a:latin typeface="Arial Black" pitchFamily="34" charset="0"/>
              </a:rPr>
              <a:t> 2. </a:t>
            </a:r>
            <a:r>
              <a:rPr lang="ru-RU" sz="2000" dirty="0" err="1" smtClean="0">
                <a:latin typeface="Arial Black" pitchFamily="34" charset="0"/>
              </a:rPr>
              <a:t>Молодший</a:t>
            </a:r>
            <a:r>
              <a:rPr lang="ru-RU" sz="2000" dirty="0" smtClean="0">
                <a:latin typeface="Arial Black" pitchFamily="34" charset="0"/>
              </a:rPr>
              <a:t> </a:t>
            </a:r>
            <a:r>
              <a:rPr lang="ru-RU" sz="2000" dirty="0" err="1">
                <a:latin typeface="Arial Black" pitchFamily="34" charset="0"/>
              </a:rPr>
              <a:t>шкільний</a:t>
            </a:r>
            <a:r>
              <a:rPr lang="ru-RU" sz="2000" dirty="0">
                <a:latin typeface="Arial Black" pitchFamily="34" charset="0"/>
              </a:rPr>
              <a:t> </a:t>
            </a:r>
            <a:r>
              <a:rPr lang="ru-RU" sz="2000" dirty="0" err="1">
                <a:latin typeface="Arial Black" pitchFamily="34" charset="0"/>
              </a:rPr>
              <a:t>вік</a:t>
            </a:r>
            <a:r>
              <a:rPr lang="ru-RU" sz="2000" dirty="0">
                <a:latin typeface="Arial Black" pitchFamily="34" charset="0"/>
              </a:rPr>
              <a:t> (6-10 </a:t>
            </a:r>
            <a:r>
              <a:rPr lang="ru-RU" sz="2000" dirty="0" err="1">
                <a:latin typeface="Arial Black" pitchFamily="34" charset="0"/>
              </a:rPr>
              <a:t>років</a:t>
            </a:r>
            <a:r>
              <a:rPr lang="ru-RU" sz="2000" dirty="0">
                <a:latin typeface="Arial Black" pitchFamily="34" charset="0"/>
              </a:rPr>
              <a:t>)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899592" y="980727"/>
            <a:ext cx="727280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На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цьому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етапі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діти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вже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починають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розуміти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соціальні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норми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і правила,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однак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емоційні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реакції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можуть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бути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ще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нестійкими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Основна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увага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приділяється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оцінці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емоційної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саморегуляції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соціальної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адаптації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203848" y="2692951"/>
            <a:ext cx="290496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000" dirty="0" err="1">
                <a:latin typeface="Arial Black" pitchFamily="34" charset="0"/>
              </a:rPr>
              <a:t>Основні</a:t>
            </a:r>
            <a:r>
              <a:rPr lang="ru-RU" sz="2000" dirty="0">
                <a:latin typeface="Arial Black" pitchFamily="34" charset="0"/>
              </a:rPr>
              <a:t> методики: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839905" y="3356992"/>
            <a:ext cx="763284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Wingdings" pitchFamily="2" charset="2"/>
              <a:buChar char="Ø"/>
            </a:pPr>
            <a:r>
              <a:rPr lang="ru-RU" b="1" dirty="0" smtClean="0"/>
              <a:t> 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Проективні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методики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just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Малюнкові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тести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: «Моя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сім'я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»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або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Малюнок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людини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».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Такі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методики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використовуються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для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оцінки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емоційного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стану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дитини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її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стосунків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сім'ї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почуття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захищеності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або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тривожності</a:t>
            </a:r>
            <a:r>
              <a:rPr lang="ru-RU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884781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43608" y="188640"/>
            <a:ext cx="7704856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 b="1" dirty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Приклади</a:t>
            </a:r>
            <a:r>
              <a:rPr lang="uk-UA" sz="2000" dirty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:</a:t>
            </a:r>
          </a:p>
          <a:p>
            <a:r>
              <a:rPr lang="uk-UA" sz="2000" dirty="0" smtClean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Діагностика </a:t>
            </a:r>
            <a:r>
              <a:rPr lang="uk-UA" sz="2000" dirty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емоцій на основі вибору кольору - тест М. </a:t>
            </a:r>
            <a:r>
              <a:rPr lang="uk-UA" sz="2000" dirty="0" err="1" smtClean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Люшера</a:t>
            </a:r>
            <a:r>
              <a:rPr lang="uk-UA" sz="2000" dirty="0" smtClean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.</a:t>
            </a:r>
          </a:p>
          <a:p>
            <a:pPr algn="just"/>
            <a:r>
              <a:rPr lang="uk-UA" sz="2000" dirty="0">
                <a:latin typeface="Times New Roman" pitchFamily="18" charset="0"/>
                <a:cs typeface="Times New Roman" pitchFamily="18" charset="0"/>
              </a:rPr>
              <a:t>Метод передбачає розташування досліджуваним 8 кольорових карт у послідовний ряд. Після чого, згідно запропонованій автором інтерпретації розташування кожного кольору на конкретній позиції та сукупності кольорів в цілому ряду, йде визначення актуального емоційного стану.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 descr="http://1.bp.blogspot.com/-3aRLxQafbKg/VgkR6IUjnLI/AAAAAAAABBU/3sKUk47a0-c/s640/0test-lushera.jpg">
            <a:hlinkClick r:id="rId2"/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5587" y="2636912"/>
            <a:ext cx="6092825" cy="358711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67469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11760" y="390778"/>
            <a:ext cx="496161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ПРОЕКТИВНА МЕТОДИКА «ДЕРЕВО</a:t>
            </a:r>
            <a:r>
              <a:rPr lang="uk-UA" dirty="0" smtClean="0"/>
              <a:t>»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539552" y="796715"/>
            <a:ext cx="792088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   Методика </a:t>
            </a:r>
            <a:r>
              <a:rPr lang="uk-UA" sz="2000" dirty="0">
                <a:latin typeface="Times New Roman" pitchFamily="18" charset="0"/>
                <a:cs typeface="Times New Roman" pitchFamily="18" charset="0"/>
              </a:rPr>
              <a:t>спрямована на дослідження шкільної мотивації та адаптації. Вона була створена для школярів з метою перевірити, як вони освоїлися в школі за перші три 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роки.</a:t>
            </a:r>
            <a:r>
              <a:rPr lang="uk-UA" sz="2000" dirty="0"/>
              <a:t> </a:t>
            </a:r>
            <a:r>
              <a:rPr lang="uk-UA" sz="2000" dirty="0">
                <a:latin typeface="Times New Roman" pitchFamily="18" charset="0"/>
                <a:cs typeface="Times New Roman" pitchFamily="18" charset="0"/>
              </a:rPr>
              <a:t>Проте пізніше з’ясувалося, що тест актуальний і для дорослих.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39552" y="2120154"/>
            <a:ext cx="792088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    Інструкція </a:t>
            </a:r>
            <a:r>
              <a:rPr lang="uk-UA" sz="2000" dirty="0">
                <a:latin typeface="Times New Roman" pitchFamily="18" charset="0"/>
                <a:cs typeface="Times New Roman" pitchFamily="18" charset="0"/>
              </a:rPr>
              <a:t>для дітей: Учням пропонуються аркуші з готовим зображенням сюжету: дерево, на якому розташовуються чоловічки. Кожен учень одержує лист із таким зображенням (але без нумерації фігурок).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39552" y="3443593"/>
            <a:ext cx="792088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dirty="0" smtClean="0"/>
              <a:t>    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Завдання </a:t>
            </a:r>
            <a:r>
              <a:rPr lang="uk-UA" sz="2000" dirty="0">
                <a:latin typeface="Times New Roman" pitchFamily="18" charset="0"/>
                <a:cs typeface="Times New Roman" pitchFamily="18" charset="0"/>
              </a:rPr>
              <a:t>дається в наступній формі: “Розглянете це дерево. Ви бачите на ньому і поряд з ним безліч чоловічків. У кожного з них – різний настрій і вони займають різне положення. Візьміть червоний фломастер і обведіть того чоловічка, що нагадує вам себе, схожий на вас, має такий же настрій як у вас. Ми перевіримо, наскільки ви уважні. Тепер візьміть зелений фломастер і обведіть того чоловічка, яким ви хотіли б бути і на чиєму місці ви хотіли б знаходитися”.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493717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Проективна методика &quot;Дерево&quot; - МегаЗнайка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620688"/>
            <a:ext cx="2952328" cy="433451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Рисунок 2" descr="Проективна методика “Дерево” – Дитячий психолог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655503"/>
            <a:ext cx="2664296" cy="4299695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Прямоугольник 3"/>
          <p:cNvSpPr/>
          <p:nvPr/>
        </p:nvSpPr>
        <p:spPr>
          <a:xfrm>
            <a:off x="1115616" y="5157192"/>
            <a:ext cx="662473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  Інтерпретація </a:t>
            </a:r>
            <a:r>
              <a:rPr lang="uk-UA" sz="2000" dirty="0">
                <a:latin typeface="Times New Roman" pitchFamily="18" charset="0"/>
                <a:cs typeface="Times New Roman" pitchFamily="18" charset="0"/>
              </a:rPr>
              <a:t>результатів: Позиції, які вибирає учень є ототожненням свого реального і ідеального положення, чи є між ними розходження?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607900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592083"/>
            <a:ext cx="842493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Wingdings" pitchFamily="2" charset="2"/>
              <a:buChar char="Ø"/>
            </a:pP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Методики для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оцінки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соціальної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адаптації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just"/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Соціометрія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Використовується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для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оцінки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статусу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дитини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групі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однолітків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Діти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визначають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кого з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однокласників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вони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вважають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друзями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або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партнерами по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грі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що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дозволяє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оцінити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їхній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соціальний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статус</a:t>
            </a:r>
            <a:r>
              <a:rPr lang="ru-RU" dirty="0"/>
              <a:t>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539552" y="2060848"/>
            <a:ext cx="8136904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itchFamily="2" charset="2"/>
              <a:buChar char="Ø"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Оцінка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тривожності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страхів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342900" indent="-342900">
              <a:buFont typeface="Wingdings" pitchFamily="2" charset="2"/>
              <a:buChar char="§"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 Тест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тривожності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Філліпса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Використовується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для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виявлення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тривожних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станів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у дітей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молодшого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шкільного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віку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342900" indent="-342900">
              <a:buFont typeface="Wingdings" pitchFamily="2" charset="2"/>
              <a:buChar char="§"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Шкала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страхів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А.Т.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Амен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Допомагає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визначити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основні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страхи та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їхню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інтенсивність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у дітей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539552" y="4149080"/>
            <a:ext cx="770485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itchFamily="2" charset="2"/>
              <a:buChar char="Ø"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Анкети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для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батьків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і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вчителів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Важливий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компонент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діагностики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емоційно-соціальної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сфери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 Вони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дозволяють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отримати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інформацію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про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поведінку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дитини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вдома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та в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шкільному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середовищі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07287657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339752" y="432342"/>
            <a:ext cx="463139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dirty="0" smtClean="0">
                <a:latin typeface="Arial Black" pitchFamily="34" charset="0"/>
              </a:rPr>
              <a:t>3. </a:t>
            </a:r>
            <a:r>
              <a:rPr lang="ru-RU" sz="2000" dirty="0" err="1" smtClean="0">
                <a:latin typeface="Arial Black" pitchFamily="34" charset="0"/>
              </a:rPr>
              <a:t>Підлітковий</a:t>
            </a:r>
            <a:r>
              <a:rPr lang="ru-RU" sz="2000" dirty="0" smtClean="0">
                <a:latin typeface="Arial Black" pitchFamily="34" charset="0"/>
              </a:rPr>
              <a:t> </a:t>
            </a:r>
            <a:r>
              <a:rPr lang="ru-RU" sz="2000" dirty="0" err="1">
                <a:latin typeface="Arial Black" pitchFamily="34" charset="0"/>
              </a:rPr>
              <a:t>вік</a:t>
            </a:r>
            <a:r>
              <a:rPr lang="ru-RU" sz="2000" dirty="0">
                <a:latin typeface="Arial Black" pitchFamily="34" charset="0"/>
              </a:rPr>
              <a:t> (10-14 </a:t>
            </a:r>
            <a:r>
              <a:rPr lang="ru-RU" sz="2000" dirty="0" err="1">
                <a:latin typeface="Arial Black" pitchFamily="34" charset="0"/>
              </a:rPr>
              <a:t>років</a:t>
            </a:r>
            <a:r>
              <a:rPr lang="ru-RU" sz="2000" dirty="0">
                <a:latin typeface="Arial Black" pitchFamily="34" charset="0"/>
              </a:rPr>
              <a:t>)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611560" y="980728"/>
            <a:ext cx="770485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У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підлітковому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віці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відбувається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активний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розвиток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особистості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формуються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стосунки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з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однолітками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ідентичність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тому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діагностика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орієнтується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виявлення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емоційної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стабільності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самооцінки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та рівня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соціалізації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202969" y="2492896"/>
            <a:ext cx="290496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dirty="0" err="1">
                <a:latin typeface="Arial Black" pitchFamily="34" charset="0"/>
              </a:rPr>
              <a:t>Основні</a:t>
            </a:r>
            <a:r>
              <a:rPr lang="ru-RU" sz="2000" dirty="0">
                <a:latin typeface="Arial Black" pitchFamily="34" charset="0"/>
              </a:rPr>
              <a:t> методики: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971600" y="2915245"/>
            <a:ext cx="684076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itchFamily="2" charset="2"/>
              <a:buChar char="Ø"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Методи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оцінки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самооцінки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та рівня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тривожності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: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971600" y="3433333"/>
            <a:ext cx="712879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Wingdings" pitchFamily="2" charset="2"/>
              <a:buChar char="§"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Методика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Дембо-Рубінштейн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Використовується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для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оцінки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самооцінки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підлітка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різних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сферах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життя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навчання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зовнішність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взаємодія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з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однолітками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).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971600" y="4448996"/>
            <a:ext cx="684076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Wingdings" pitchFamily="2" charset="2"/>
              <a:buChar char="§"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Шкала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тривожності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Спілбергера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Визначає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рівень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загальної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тривожності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також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тривожності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конкретних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ситуаціях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133859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332656"/>
            <a:ext cx="828092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     Опитувальник </a:t>
            </a:r>
            <a:r>
              <a:rPr lang="uk-UA" sz="2000" dirty="0">
                <a:latin typeface="Times New Roman" pitchFamily="18" charset="0"/>
                <a:cs typeface="Times New Roman" pitchFamily="18" charset="0"/>
              </a:rPr>
              <a:t>Ч. </a:t>
            </a:r>
            <a:r>
              <a:rPr lang="uk-UA" sz="2000" dirty="0" err="1">
                <a:latin typeface="Times New Roman" pitchFamily="18" charset="0"/>
                <a:cs typeface="Times New Roman" pitchFamily="18" charset="0"/>
              </a:rPr>
              <a:t>Спілбергера</a:t>
            </a:r>
            <a:r>
              <a:rPr lang="uk-UA" sz="2000" dirty="0">
                <a:latin typeface="Times New Roman" pitchFamily="18" charset="0"/>
                <a:cs typeface="Times New Roman" pitchFamily="18" charset="0"/>
              </a:rPr>
              <a:t> складається з двох шкал: 1) вимірювання тривожності як емоційного стану; 2) вимірювання тривожності як якості.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Інструкція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Залежно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від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самопочуття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даний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МОМЕНТ,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вкажіть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найбільш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підходячу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для Вас цифру: «1» -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ні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це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зовсім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не так; «2» -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мабуть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так; «3» -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вірно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; «4» - абсолютно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вірно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:</a:t>
            </a: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57192368"/>
              </p:ext>
            </p:extLst>
          </p:nvPr>
        </p:nvGraphicFramePr>
        <p:xfrm>
          <a:off x="467545" y="1963865"/>
          <a:ext cx="3650719" cy="463348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62014"/>
                <a:gridCol w="1498068"/>
                <a:gridCol w="525061"/>
                <a:gridCol w="320258"/>
                <a:gridCol w="422659"/>
                <a:gridCol w="422659"/>
              </a:tblGrid>
              <a:tr h="51584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600" kern="100" dirty="0">
                          <a:effectLst/>
                        </a:rPr>
                        <a:t>№</a:t>
                      </a:r>
                      <a:r>
                        <a:rPr lang="ru-RU" sz="600" kern="100" dirty="0" err="1">
                          <a:effectLst/>
                        </a:rPr>
                        <a:t>нп</a:t>
                      </a:r>
                      <a:endParaRPr lang="ru-RU" sz="400" kern="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600" kern="100" dirty="0" err="1">
                          <a:effectLst/>
                        </a:rPr>
                        <a:t>Судження</a:t>
                      </a:r>
                      <a:r>
                        <a:rPr lang="ru-RU" sz="600" kern="100" dirty="0">
                          <a:effectLst/>
                        </a:rPr>
                        <a:t> СТ</a:t>
                      </a:r>
                      <a:endParaRPr lang="ru-RU" sz="400" kern="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600" kern="100" dirty="0" err="1">
                          <a:effectLst/>
                        </a:rPr>
                        <a:t>Ні</a:t>
                      </a:r>
                      <a:r>
                        <a:rPr lang="ru-RU" sz="600" kern="100" dirty="0">
                          <a:effectLst/>
                        </a:rPr>
                        <a:t>, </a:t>
                      </a:r>
                      <a:r>
                        <a:rPr lang="ru-RU" sz="600" kern="100" dirty="0" err="1">
                          <a:effectLst/>
                        </a:rPr>
                        <a:t>це</a:t>
                      </a:r>
                      <a:r>
                        <a:rPr lang="ru-RU" sz="600" kern="100" dirty="0">
                          <a:effectLst/>
                        </a:rPr>
                        <a:t> </a:t>
                      </a:r>
                      <a:r>
                        <a:rPr lang="ru-RU" sz="600" kern="100" dirty="0" err="1">
                          <a:effectLst/>
                        </a:rPr>
                        <a:t>зовсім</a:t>
                      </a:r>
                      <a:r>
                        <a:rPr lang="ru-RU" sz="600" kern="100" dirty="0">
                          <a:effectLst/>
                        </a:rPr>
                        <a:t> не так</a:t>
                      </a:r>
                      <a:endParaRPr lang="ru-RU" sz="400" kern="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600" kern="100" dirty="0" err="1">
                          <a:effectLst/>
                        </a:rPr>
                        <a:t>Мабуть</a:t>
                      </a:r>
                      <a:r>
                        <a:rPr lang="ru-RU" sz="600" kern="100" dirty="0">
                          <a:effectLst/>
                        </a:rPr>
                        <a:t> так</a:t>
                      </a:r>
                      <a:endParaRPr lang="ru-RU" sz="400" kern="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600" kern="100" dirty="0" err="1">
                          <a:effectLst/>
                        </a:rPr>
                        <a:t>Вірно</a:t>
                      </a:r>
                      <a:endParaRPr lang="ru-RU" sz="400" kern="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600" kern="100" dirty="0">
                          <a:effectLst/>
                        </a:rPr>
                        <a:t>Абсолютно </a:t>
                      </a:r>
                      <a:r>
                        <a:rPr lang="ru-RU" sz="600" kern="100" dirty="0" err="1">
                          <a:effectLst/>
                        </a:rPr>
                        <a:t>вірно</a:t>
                      </a:r>
                      <a:endParaRPr lang="ru-RU" sz="400" kern="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171948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600" kern="100">
                          <a:effectLst/>
                        </a:rPr>
                        <a:t>1</a:t>
                      </a:r>
                      <a:endParaRPr lang="ru-RU" sz="4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600" kern="100">
                          <a:effectLst/>
                        </a:rPr>
                        <a:t>Ви спокійні</a:t>
                      </a:r>
                      <a:endParaRPr lang="ru-RU" sz="4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600" kern="100">
                          <a:effectLst/>
                        </a:rPr>
                        <a:t>1</a:t>
                      </a:r>
                      <a:endParaRPr lang="ru-RU" sz="4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600" kern="100">
                          <a:effectLst/>
                        </a:rPr>
                        <a:t>2</a:t>
                      </a:r>
                      <a:endParaRPr lang="ru-RU" sz="4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600" kern="100">
                          <a:effectLst/>
                        </a:rPr>
                        <a:t>3</a:t>
                      </a:r>
                      <a:endParaRPr lang="ru-RU" sz="4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600" kern="100">
                          <a:effectLst/>
                        </a:rPr>
                        <a:t>4</a:t>
                      </a:r>
                      <a:endParaRPr lang="ru-RU" sz="4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171948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600" kern="100">
                          <a:effectLst/>
                        </a:rPr>
                        <a:t>2</a:t>
                      </a:r>
                      <a:endParaRPr lang="ru-RU" sz="4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600" kern="100">
                          <a:effectLst/>
                        </a:rPr>
                        <a:t>Вам ніщо не загрожує</a:t>
                      </a:r>
                      <a:endParaRPr lang="ru-RU" sz="4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600" kern="100">
                          <a:effectLst/>
                        </a:rPr>
                        <a:t>1</a:t>
                      </a:r>
                      <a:endParaRPr lang="ru-RU" sz="4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600" kern="100">
                          <a:effectLst/>
                        </a:rPr>
                        <a:t>2</a:t>
                      </a:r>
                      <a:endParaRPr lang="ru-RU" sz="4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600" kern="100">
                          <a:effectLst/>
                        </a:rPr>
                        <a:t>3</a:t>
                      </a:r>
                      <a:endParaRPr lang="ru-RU" sz="4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600" kern="100">
                          <a:effectLst/>
                        </a:rPr>
                        <a:t>4</a:t>
                      </a:r>
                      <a:endParaRPr lang="ru-RU" sz="4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171948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600" kern="100">
                          <a:effectLst/>
                        </a:rPr>
                        <a:t>3</a:t>
                      </a:r>
                      <a:endParaRPr lang="ru-RU" sz="4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600" kern="100">
                          <a:effectLst/>
                        </a:rPr>
                        <a:t>Ви знаходитесь в напрузі</a:t>
                      </a:r>
                      <a:endParaRPr lang="ru-RU" sz="4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600" kern="100">
                          <a:effectLst/>
                        </a:rPr>
                        <a:t>1</a:t>
                      </a:r>
                      <a:endParaRPr lang="ru-RU" sz="4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600" kern="100">
                          <a:effectLst/>
                        </a:rPr>
                        <a:t>2</a:t>
                      </a:r>
                      <a:endParaRPr lang="ru-RU" sz="4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600" kern="100">
                          <a:effectLst/>
                        </a:rPr>
                        <a:t>3</a:t>
                      </a:r>
                      <a:endParaRPr lang="ru-RU" sz="4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600" kern="100">
                          <a:effectLst/>
                        </a:rPr>
                        <a:t>4</a:t>
                      </a:r>
                      <a:endParaRPr lang="ru-RU" sz="4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171948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600" kern="100">
                          <a:effectLst/>
                        </a:rPr>
                        <a:t>4</a:t>
                      </a:r>
                      <a:endParaRPr lang="ru-RU" sz="4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600" kern="100" dirty="0">
                          <a:effectLst/>
                        </a:rPr>
                        <a:t>Ви </a:t>
                      </a:r>
                      <a:r>
                        <a:rPr lang="ru-RU" sz="600" kern="100" dirty="0" err="1">
                          <a:effectLst/>
                        </a:rPr>
                        <a:t>відчуваєте</a:t>
                      </a:r>
                      <a:r>
                        <a:rPr lang="ru-RU" sz="600" kern="100" dirty="0">
                          <a:effectLst/>
                        </a:rPr>
                        <a:t> </a:t>
                      </a:r>
                      <a:r>
                        <a:rPr lang="ru-RU" sz="600" kern="100" dirty="0" err="1">
                          <a:effectLst/>
                        </a:rPr>
                        <a:t>співчуття</a:t>
                      </a:r>
                      <a:endParaRPr lang="ru-RU" sz="400" kern="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600" kern="100">
                          <a:effectLst/>
                        </a:rPr>
                        <a:t>1</a:t>
                      </a:r>
                      <a:endParaRPr lang="ru-RU" sz="4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600" kern="100">
                          <a:effectLst/>
                        </a:rPr>
                        <a:t>2</a:t>
                      </a:r>
                      <a:endParaRPr lang="ru-RU" sz="4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600" kern="100">
                          <a:effectLst/>
                        </a:rPr>
                        <a:t>3</a:t>
                      </a:r>
                      <a:endParaRPr lang="ru-RU" sz="4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600" kern="100">
                          <a:effectLst/>
                        </a:rPr>
                        <a:t>4</a:t>
                      </a:r>
                      <a:endParaRPr lang="ru-RU" sz="4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171948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600" kern="100">
                          <a:effectLst/>
                        </a:rPr>
                        <a:t>5</a:t>
                      </a:r>
                      <a:endParaRPr lang="ru-RU" sz="4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600" kern="100" dirty="0">
                          <a:effectLst/>
                        </a:rPr>
                        <a:t>Ви </a:t>
                      </a:r>
                      <a:r>
                        <a:rPr lang="ru-RU" sz="600" kern="100" dirty="0" err="1">
                          <a:effectLst/>
                        </a:rPr>
                        <a:t>відчуваєте</a:t>
                      </a:r>
                      <a:r>
                        <a:rPr lang="ru-RU" sz="600" kern="100" dirty="0">
                          <a:effectLst/>
                        </a:rPr>
                        <a:t> себе </a:t>
                      </a:r>
                      <a:r>
                        <a:rPr lang="ru-RU" sz="600" kern="100" dirty="0" err="1">
                          <a:effectLst/>
                        </a:rPr>
                        <a:t>вільно</a:t>
                      </a:r>
                      <a:endParaRPr lang="ru-RU" sz="400" kern="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600" kern="100">
                          <a:effectLst/>
                        </a:rPr>
                        <a:t>1</a:t>
                      </a:r>
                      <a:endParaRPr lang="ru-RU" sz="4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600" kern="100">
                          <a:effectLst/>
                        </a:rPr>
                        <a:t>2</a:t>
                      </a:r>
                      <a:endParaRPr lang="ru-RU" sz="4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600" kern="100">
                          <a:effectLst/>
                        </a:rPr>
                        <a:t>3</a:t>
                      </a:r>
                      <a:endParaRPr lang="ru-RU" sz="4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600" kern="100">
                          <a:effectLst/>
                        </a:rPr>
                        <a:t>4</a:t>
                      </a:r>
                      <a:endParaRPr lang="ru-RU" sz="4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171948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600" kern="100">
                          <a:effectLst/>
                        </a:rPr>
                        <a:t>6</a:t>
                      </a:r>
                      <a:endParaRPr lang="ru-RU" sz="4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600" kern="100" dirty="0">
                          <a:effectLst/>
                        </a:rPr>
                        <a:t>Ви </a:t>
                      </a:r>
                      <a:r>
                        <a:rPr lang="ru-RU" sz="600" kern="100" dirty="0" err="1">
                          <a:effectLst/>
                        </a:rPr>
                        <a:t>засмучені</a:t>
                      </a:r>
                      <a:endParaRPr lang="ru-RU" sz="400" kern="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600" kern="100">
                          <a:effectLst/>
                        </a:rPr>
                        <a:t>1</a:t>
                      </a:r>
                      <a:endParaRPr lang="ru-RU" sz="4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600" kern="100">
                          <a:effectLst/>
                        </a:rPr>
                        <a:t>2</a:t>
                      </a:r>
                      <a:endParaRPr lang="ru-RU" sz="4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600" kern="100">
                          <a:effectLst/>
                        </a:rPr>
                        <a:t>3</a:t>
                      </a:r>
                      <a:endParaRPr lang="ru-RU" sz="4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600" kern="100">
                          <a:effectLst/>
                        </a:rPr>
                        <a:t>4</a:t>
                      </a:r>
                      <a:endParaRPr lang="ru-RU" sz="4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171948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600" kern="100">
                          <a:effectLst/>
                        </a:rPr>
                        <a:t>7</a:t>
                      </a:r>
                      <a:endParaRPr lang="ru-RU" sz="4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600" kern="100">
                          <a:effectLst/>
                        </a:rPr>
                        <a:t>Вас хвилюють можливі невдачі</a:t>
                      </a:r>
                      <a:endParaRPr lang="ru-RU" sz="4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600" kern="100">
                          <a:effectLst/>
                        </a:rPr>
                        <a:t>1</a:t>
                      </a:r>
                      <a:endParaRPr lang="ru-RU" sz="4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600" kern="100">
                          <a:effectLst/>
                        </a:rPr>
                        <a:t>2</a:t>
                      </a:r>
                      <a:endParaRPr lang="ru-RU" sz="4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600" kern="100">
                          <a:effectLst/>
                        </a:rPr>
                        <a:t>3</a:t>
                      </a:r>
                      <a:endParaRPr lang="ru-RU" sz="4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600" kern="100">
                          <a:effectLst/>
                        </a:rPr>
                        <a:t>4</a:t>
                      </a:r>
                      <a:endParaRPr lang="ru-RU" sz="4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343896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600" kern="100">
                          <a:effectLst/>
                        </a:rPr>
                        <a:t>8</a:t>
                      </a:r>
                      <a:endParaRPr lang="ru-RU" sz="4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600" kern="100" dirty="0">
                          <a:effectLst/>
                        </a:rPr>
                        <a:t>Ви </a:t>
                      </a:r>
                      <a:r>
                        <a:rPr lang="ru-RU" sz="600" kern="100" dirty="0" err="1">
                          <a:effectLst/>
                        </a:rPr>
                        <a:t>відчуваєте</a:t>
                      </a:r>
                      <a:r>
                        <a:rPr lang="ru-RU" sz="600" kern="100" dirty="0">
                          <a:effectLst/>
                        </a:rPr>
                        <a:t> себе </a:t>
                      </a:r>
                      <a:r>
                        <a:rPr lang="ru-RU" sz="600" kern="100" dirty="0" err="1">
                          <a:effectLst/>
                        </a:rPr>
                        <a:t>відпочившою</a:t>
                      </a:r>
                      <a:r>
                        <a:rPr lang="ru-RU" sz="600" kern="100" dirty="0">
                          <a:effectLst/>
                        </a:rPr>
                        <a:t> </a:t>
                      </a:r>
                      <a:r>
                        <a:rPr lang="ru-RU" sz="600" kern="100" dirty="0" err="1">
                          <a:effectLst/>
                        </a:rPr>
                        <a:t>людиною</a:t>
                      </a:r>
                      <a:endParaRPr lang="ru-RU" sz="400" kern="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600" kern="100">
                          <a:effectLst/>
                        </a:rPr>
                        <a:t>1</a:t>
                      </a:r>
                      <a:endParaRPr lang="ru-RU" sz="4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600" kern="100">
                          <a:effectLst/>
                        </a:rPr>
                        <a:t>2</a:t>
                      </a:r>
                      <a:endParaRPr lang="ru-RU" sz="4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600" kern="100">
                          <a:effectLst/>
                        </a:rPr>
                        <a:t>3</a:t>
                      </a:r>
                      <a:endParaRPr lang="ru-RU" sz="4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600" kern="100">
                          <a:effectLst/>
                        </a:rPr>
                        <a:t>4</a:t>
                      </a:r>
                      <a:endParaRPr lang="ru-RU" sz="4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171948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600" kern="100">
                          <a:effectLst/>
                        </a:rPr>
                        <a:t>9</a:t>
                      </a:r>
                      <a:endParaRPr lang="ru-RU" sz="4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600" kern="100">
                          <a:effectLst/>
                        </a:rPr>
                        <a:t>Ви стривожені</a:t>
                      </a:r>
                      <a:endParaRPr lang="ru-RU" sz="4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600" kern="100">
                          <a:effectLst/>
                        </a:rPr>
                        <a:t>1</a:t>
                      </a:r>
                      <a:endParaRPr lang="ru-RU" sz="4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600" kern="100">
                          <a:effectLst/>
                        </a:rPr>
                        <a:t>2</a:t>
                      </a:r>
                      <a:endParaRPr lang="ru-RU" sz="4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600" kern="100">
                          <a:effectLst/>
                        </a:rPr>
                        <a:t>3</a:t>
                      </a:r>
                      <a:endParaRPr lang="ru-RU" sz="4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600" kern="100">
                          <a:effectLst/>
                        </a:rPr>
                        <a:t>4</a:t>
                      </a:r>
                      <a:endParaRPr lang="ru-RU" sz="4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343896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600" kern="100">
                          <a:effectLst/>
                        </a:rPr>
                        <a:t>10</a:t>
                      </a:r>
                      <a:endParaRPr lang="ru-RU" sz="4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600" kern="100">
                          <a:effectLst/>
                        </a:rPr>
                        <a:t>Ви відчуваєте почуття внутрішнього задоволення</a:t>
                      </a:r>
                      <a:endParaRPr lang="ru-RU" sz="4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600" kern="100">
                          <a:effectLst/>
                        </a:rPr>
                        <a:t>1</a:t>
                      </a:r>
                      <a:endParaRPr lang="ru-RU" sz="4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600" kern="100" dirty="0">
                          <a:effectLst/>
                        </a:rPr>
                        <a:t>2</a:t>
                      </a:r>
                      <a:endParaRPr lang="ru-RU" sz="400" kern="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600" kern="100">
                          <a:effectLst/>
                        </a:rPr>
                        <a:t>3</a:t>
                      </a:r>
                      <a:endParaRPr lang="ru-RU" sz="4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600" kern="100">
                          <a:effectLst/>
                        </a:rPr>
                        <a:t>4</a:t>
                      </a:r>
                      <a:endParaRPr lang="ru-RU" sz="4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171948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600" kern="100">
                          <a:effectLst/>
                        </a:rPr>
                        <a:t>11</a:t>
                      </a:r>
                      <a:endParaRPr lang="ru-RU" sz="4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600" kern="100">
                          <a:effectLst/>
                        </a:rPr>
                        <a:t>Ви впевнені в собі</a:t>
                      </a:r>
                      <a:endParaRPr lang="ru-RU" sz="4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600" kern="100">
                          <a:effectLst/>
                        </a:rPr>
                        <a:t>1</a:t>
                      </a:r>
                      <a:endParaRPr lang="ru-RU" sz="4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600" kern="100">
                          <a:effectLst/>
                        </a:rPr>
                        <a:t>2</a:t>
                      </a:r>
                      <a:endParaRPr lang="ru-RU" sz="4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600" kern="100">
                          <a:effectLst/>
                        </a:rPr>
                        <a:t>3</a:t>
                      </a:r>
                      <a:endParaRPr lang="ru-RU" sz="4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600" kern="100">
                          <a:effectLst/>
                        </a:rPr>
                        <a:t>4</a:t>
                      </a:r>
                      <a:endParaRPr lang="ru-RU" sz="4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171948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600" kern="100">
                          <a:effectLst/>
                        </a:rPr>
                        <a:t>12</a:t>
                      </a:r>
                      <a:endParaRPr lang="ru-RU" sz="4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600" kern="100">
                          <a:effectLst/>
                        </a:rPr>
                        <a:t>Ви нервуєте</a:t>
                      </a:r>
                      <a:endParaRPr lang="ru-RU" sz="4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600" kern="100">
                          <a:effectLst/>
                        </a:rPr>
                        <a:t>1</a:t>
                      </a:r>
                      <a:endParaRPr lang="ru-RU" sz="4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600" kern="100">
                          <a:effectLst/>
                        </a:rPr>
                        <a:t>2</a:t>
                      </a:r>
                      <a:endParaRPr lang="ru-RU" sz="4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600" kern="100">
                          <a:effectLst/>
                        </a:rPr>
                        <a:t>3</a:t>
                      </a:r>
                      <a:endParaRPr lang="ru-RU" sz="4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600" kern="100">
                          <a:effectLst/>
                        </a:rPr>
                        <a:t>4</a:t>
                      </a:r>
                      <a:endParaRPr lang="ru-RU" sz="4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171948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600" kern="100">
                          <a:effectLst/>
                        </a:rPr>
                        <a:t>13</a:t>
                      </a:r>
                      <a:endParaRPr lang="ru-RU" sz="4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600" kern="100">
                          <a:effectLst/>
                        </a:rPr>
                        <a:t>Ви не знаходите собі місця</a:t>
                      </a:r>
                      <a:endParaRPr lang="ru-RU" sz="4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600" kern="100">
                          <a:effectLst/>
                        </a:rPr>
                        <a:t>1</a:t>
                      </a:r>
                      <a:endParaRPr lang="ru-RU" sz="4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600" kern="100">
                          <a:effectLst/>
                        </a:rPr>
                        <a:t>2</a:t>
                      </a:r>
                      <a:endParaRPr lang="ru-RU" sz="4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600" kern="100">
                          <a:effectLst/>
                        </a:rPr>
                        <a:t>3</a:t>
                      </a:r>
                      <a:endParaRPr lang="ru-RU" sz="4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600" kern="100">
                          <a:effectLst/>
                        </a:rPr>
                        <a:t>4</a:t>
                      </a:r>
                      <a:endParaRPr lang="ru-RU" sz="4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171948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600" kern="100">
                          <a:effectLst/>
                        </a:rPr>
                        <a:t>14</a:t>
                      </a:r>
                      <a:endParaRPr lang="ru-RU" sz="4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600" kern="100">
                          <a:effectLst/>
                        </a:rPr>
                        <a:t>Ви напружені</a:t>
                      </a:r>
                      <a:endParaRPr lang="ru-RU" sz="4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600" kern="100">
                          <a:effectLst/>
                        </a:rPr>
                        <a:t>1</a:t>
                      </a:r>
                      <a:endParaRPr lang="ru-RU" sz="4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600" kern="100">
                          <a:effectLst/>
                        </a:rPr>
                        <a:t>2</a:t>
                      </a:r>
                      <a:endParaRPr lang="ru-RU" sz="4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600" kern="100">
                          <a:effectLst/>
                        </a:rPr>
                        <a:t>3</a:t>
                      </a:r>
                      <a:endParaRPr lang="ru-RU" sz="4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600" kern="100">
                          <a:effectLst/>
                        </a:rPr>
                        <a:t>4</a:t>
                      </a:r>
                      <a:endParaRPr lang="ru-RU" sz="4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339341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600" kern="100">
                          <a:effectLst/>
                        </a:rPr>
                        <a:t>15</a:t>
                      </a:r>
                      <a:endParaRPr lang="ru-RU" sz="4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600" kern="100">
                          <a:effectLst/>
                        </a:rPr>
                        <a:t>Ви не відчуваєте скутості і напруги</a:t>
                      </a:r>
                      <a:endParaRPr lang="ru-RU" sz="4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600" kern="100">
                          <a:effectLst/>
                        </a:rPr>
                        <a:t>1</a:t>
                      </a:r>
                      <a:endParaRPr lang="ru-RU" sz="4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600" kern="100">
                          <a:effectLst/>
                        </a:rPr>
                        <a:t>2</a:t>
                      </a:r>
                      <a:endParaRPr lang="ru-RU" sz="4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600" kern="100">
                          <a:effectLst/>
                        </a:rPr>
                        <a:t>3</a:t>
                      </a:r>
                      <a:endParaRPr lang="ru-RU" sz="4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600" kern="100">
                          <a:effectLst/>
                        </a:rPr>
                        <a:t>4</a:t>
                      </a:r>
                      <a:endParaRPr lang="ru-RU" sz="4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171948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600" kern="100">
                          <a:effectLst/>
                        </a:rPr>
                        <a:t>16</a:t>
                      </a:r>
                      <a:endParaRPr lang="ru-RU" sz="4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600" kern="100">
                          <a:effectLst/>
                        </a:rPr>
                        <a:t>Ви задоволені</a:t>
                      </a:r>
                      <a:endParaRPr lang="ru-RU" sz="4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600" kern="100">
                          <a:effectLst/>
                        </a:rPr>
                        <a:t>1</a:t>
                      </a:r>
                      <a:endParaRPr lang="ru-RU" sz="4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600" kern="100">
                          <a:effectLst/>
                        </a:rPr>
                        <a:t>2</a:t>
                      </a:r>
                      <a:endParaRPr lang="ru-RU" sz="4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600" kern="100">
                          <a:effectLst/>
                        </a:rPr>
                        <a:t>3</a:t>
                      </a:r>
                      <a:endParaRPr lang="ru-RU" sz="4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600" kern="100">
                          <a:effectLst/>
                        </a:rPr>
                        <a:t>4</a:t>
                      </a:r>
                      <a:endParaRPr lang="ru-RU" sz="4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171948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600" kern="100">
                          <a:effectLst/>
                        </a:rPr>
                        <a:t>17</a:t>
                      </a:r>
                      <a:endParaRPr lang="ru-RU" sz="4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600" kern="100">
                          <a:effectLst/>
                        </a:rPr>
                        <a:t>Ви стурбовані</a:t>
                      </a:r>
                      <a:endParaRPr lang="ru-RU" sz="4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600" kern="100">
                          <a:effectLst/>
                        </a:rPr>
                        <a:t>1</a:t>
                      </a:r>
                      <a:endParaRPr lang="ru-RU" sz="4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600" kern="100">
                          <a:effectLst/>
                        </a:rPr>
                        <a:t>2</a:t>
                      </a:r>
                      <a:endParaRPr lang="ru-RU" sz="4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600" kern="100">
                          <a:effectLst/>
                        </a:rPr>
                        <a:t>3</a:t>
                      </a:r>
                      <a:endParaRPr lang="ru-RU" sz="4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600" kern="100">
                          <a:effectLst/>
                        </a:rPr>
                        <a:t>4</a:t>
                      </a:r>
                      <a:endParaRPr lang="ru-RU" sz="4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339341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600" kern="100">
                          <a:effectLst/>
                        </a:rPr>
                        <a:t>18</a:t>
                      </a:r>
                      <a:endParaRPr lang="ru-RU" sz="4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600" kern="100">
                          <a:effectLst/>
                        </a:rPr>
                        <a:t>Ви дуже збуджені і Вам не по собі</a:t>
                      </a:r>
                      <a:endParaRPr lang="ru-RU" sz="4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600" kern="100">
                          <a:effectLst/>
                        </a:rPr>
                        <a:t>1</a:t>
                      </a:r>
                      <a:endParaRPr lang="ru-RU" sz="4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600" kern="100">
                          <a:effectLst/>
                        </a:rPr>
                        <a:t>2</a:t>
                      </a:r>
                      <a:endParaRPr lang="ru-RU" sz="4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600" kern="100">
                          <a:effectLst/>
                        </a:rPr>
                        <a:t>3</a:t>
                      </a:r>
                      <a:endParaRPr lang="ru-RU" sz="4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600" kern="100">
                          <a:effectLst/>
                        </a:rPr>
                        <a:t>4</a:t>
                      </a:r>
                      <a:endParaRPr lang="ru-RU" sz="4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171948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600" kern="100">
                          <a:effectLst/>
                        </a:rPr>
                        <a:t>19</a:t>
                      </a:r>
                      <a:endParaRPr lang="ru-RU" sz="4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600" kern="100">
                          <a:effectLst/>
                        </a:rPr>
                        <a:t>Вам радісно</a:t>
                      </a:r>
                      <a:endParaRPr lang="ru-RU" sz="4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600" kern="100">
                          <a:effectLst/>
                        </a:rPr>
                        <a:t>1</a:t>
                      </a:r>
                      <a:endParaRPr lang="ru-RU" sz="4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600" kern="100">
                          <a:effectLst/>
                        </a:rPr>
                        <a:t>2</a:t>
                      </a:r>
                      <a:endParaRPr lang="ru-RU" sz="4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600" kern="100">
                          <a:effectLst/>
                        </a:rPr>
                        <a:t>3</a:t>
                      </a:r>
                      <a:endParaRPr lang="ru-RU" sz="4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600" kern="100">
                          <a:effectLst/>
                        </a:rPr>
                        <a:t>4</a:t>
                      </a:r>
                      <a:endParaRPr lang="ru-RU" sz="4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171948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600" kern="100">
                          <a:effectLst/>
                        </a:rPr>
                        <a:t>20</a:t>
                      </a:r>
                      <a:endParaRPr lang="ru-RU" sz="4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600" kern="100" dirty="0">
                          <a:effectLst/>
                        </a:rPr>
                        <a:t>Вам </a:t>
                      </a:r>
                      <a:r>
                        <a:rPr lang="ru-RU" sz="600" kern="100" dirty="0" err="1">
                          <a:effectLst/>
                        </a:rPr>
                        <a:t>приємно</a:t>
                      </a:r>
                      <a:endParaRPr lang="ru-RU" sz="400" kern="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600" kern="100">
                          <a:effectLst/>
                        </a:rPr>
                        <a:t>1</a:t>
                      </a:r>
                      <a:endParaRPr lang="ru-RU" sz="4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600" kern="100">
                          <a:effectLst/>
                        </a:rPr>
                        <a:t>2</a:t>
                      </a:r>
                      <a:endParaRPr lang="ru-RU" sz="4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600" kern="100">
                          <a:effectLst/>
                        </a:rPr>
                        <a:t>3</a:t>
                      </a:r>
                      <a:endParaRPr lang="ru-RU" sz="4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600" kern="100" dirty="0">
                          <a:effectLst/>
                        </a:rPr>
                        <a:t>4</a:t>
                      </a:r>
                      <a:endParaRPr lang="ru-RU" sz="400" kern="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02502175"/>
              </p:ext>
            </p:extLst>
          </p:nvPr>
        </p:nvGraphicFramePr>
        <p:xfrm>
          <a:off x="4932041" y="1963873"/>
          <a:ext cx="3816424" cy="448945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70883"/>
                <a:gridCol w="1988473"/>
                <a:gridCol w="414267"/>
                <a:gridCol w="414267"/>
                <a:gridCol w="414267"/>
                <a:gridCol w="414267"/>
              </a:tblGrid>
              <a:tr h="256541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400" kern="100" dirty="0">
                          <a:effectLst/>
                        </a:rPr>
                        <a:t>№</a:t>
                      </a:r>
                      <a:r>
                        <a:rPr lang="ru-RU" sz="400" kern="100" dirty="0" err="1">
                          <a:effectLst/>
                        </a:rPr>
                        <a:t>нп</a:t>
                      </a:r>
                      <a:endParaRPr lang="ru-RU" sz="300" kern="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400" kern="100">
                          <a:effectLst/>
                        </a:rPr>
                        <a:t>Судження ОТ</a:t>
                      </a:r>
                      <a:endParaRPr lang="ru-RU" sz="3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400" kern="100">
                          <a:effectLst/>
                        </a:rPr>
                        <a:t>Майже ніколи</a:t>
                      </a:r>
                      <a:endParaRPr lang="ru-RU" sz="3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400" kern="100">
                          <a:effectLst/>
                        </a:rPr>
                        <a:t>Іноді</a:t>
                      </a:r>
                      <a:endParaRPr lang="ru-RU" sz="3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400" kern="100">
                          <a:effectLst/>
                        </a:rPr>
                        <a:t>Часто</a:t>
                      </a:r>
                      <a:endParaRPr lang="ru-RU" sz="3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400" kern="100">
                          <a:effectLst/>
                        </a:rPr>
                        <a:t>Майже завжди</a:t>
                      </a:r>
                      <a:endParaRPr lang="ru-RU" sz="3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12827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400" kern="100">
                          <a:effectLst/>
                        </a:rPr>
                        <a:t>1</a:t>
                      </a:r>
                      <a:endParaRPr lang="ru-RU" sz="3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400" kern="100">
                          <a:effectLst/>
                        </a:rPr>
                        <a:t>Ви відчуваєте задоволення</a:t>
                      </a:r>
                      <a:endParaRPr lang="ru-RU" sz="3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400" kern="100">
                          <a:effectLst/>
                        </a:rPr>
                        <a:t>1</a:t>
                      </a:r>
                      <a:endParaRPr lang="ru-RU" sz="3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400" kern="100">
                          <a:effectLst/>
                        </a:rPr>
                        <a:t>2</a:t>
                      </a:r>
                      <a:endParaRPr lang="ru-RU" sz="3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400" kern="100">
                          <a:effectLst/>
                        </a:rPr>
                        <a:t>3</a:t>
                      </a:r>
                      <a:endParaRPr lang="ru-RU" sz="3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400" kern="100">
                          <a:effectLst/>
                        </a:rPr>
                        <a:t>4</a:t>
                      </a:r>
                      <a:endParaRPr lang="ru-RU" sz="3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12827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400" kern="100">
                          <a:effectLst/>
                        </a:rPr>
                        <a:t>2</a:t>
                      </a:r>
                      <a:endParaRPr lang="ru-RU" sz="3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400" kern="100">
                          <a:effectLst/>
                        </a:rPr>
                        <a:t>Ви швидко втомлюєтеся</a:t>
                      </a:r>
                      <a:endParaRPr lang="ru-RU" sz="3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400" kern="100">
                          <a:effectLst/>
                        </a:rPr>
                        <a:t>1</a:t>
                      </a:r>
                      <a:endParaRPr lang="ru-RU" sz="3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400" kern="100">
                          <a:effectLst/>
                        </a:rPr>
                        <a:t>2</a:t>
                      </a:r>
                      <a:endParaRPr lang="ru-RU" sz="3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400" kern="100">
                          <a:effectLst/>
                        </a:rPr>
                        <a:t>3</a:t>
                      </a:r>
                      <a:endParaRPr lang="ru-RU" sz="3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400" kern="100">
                          <a:effectLst/>
                        </a:rPr>
                        <a:t>4</a:t>
                      </a:r>
                      <a:endParaRPr lang="ru-RU" sz="3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12827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400" kern="100">
                          <a:effectLst/>
                        </a:rPr>
                        <a:t>3</a:t>
                      </a:r>
                      <a:endParaRPr lang="ru-RU" sz="3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400" kern="100">
                          <a:effectLst/>
                        </a:rPr>
                        <a:t>Ви легко можете заплакати</a:t>
                      </a:r>
                      <a:endParaRPr lang="ru-RU" sz="3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400" kern="100">
                          <a:effectLst/>
                        </a:rPr>
                        <a:t>1</a:t>
                      </a:r>
                      <a:endParaRPr lang="ru-RU" sz="3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400" kern="100">
                          <a:effectLst/>
                        </a:rPr>
                        <a:t>2</a:t>
                      </a:r>
                      <a:endParaRPr lang="ru-RU" sz="3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400" kern="100">
                          <a:effectLst/>
                        </a:rPr>
                        <a:t>3</a:t>
                      </a:r>
                      <a:endParaRPr lang="ru-RU" sz="3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400" kern="100">
                          <a:effectLst/>
                        </a:rPr>
                        <a:t>4</a:t>
                      </a:r>
                      <a:endParaRPr lang="ru-RU" sz="3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256541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400" kern="100">
                          <a:effectLst/>
                        </a:rPr>
                        <a:t>4</a:t>
                      </a:r>
                      <a:endParaRPr lang="ru-RU" sz="3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400" kern="100">
                          <a:effectLst/>
                        </a:rPr>
                        <a:t>Ви хотіли б бути такою ж щасливою людиною, як і інші</a:t>
                      </a:r>
                      <a:endParaRPr lang="ru-RU" sz="3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400" kern="100">
                          <a:effectLst/>
                        </a:rPr>
                        <a:t>1</a:t>
                      </a:r>
                      <a:endParaRPr lang="ru-RU" sz="3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400" kern="100">
                          <a:effectLst/>
                        </a:rPr>
                        <a:t>2</a:t>
                      </a:r>
                      <a:endParaRPr lang="ru-RU" sz="3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400" kern="100">
                          <a:effectLst/>
                        </a:rPr>
                        <a:t>3</a:t>
                      </a:r>
                      <a:endParaRPr lang="ru-RU" sz="3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400" kern="100">
                          <a:effectLst/>
                        </a:rPr>
                        <a:t>4</a:t>
                      </a:r>
                      <a:endParaRPr lang="ru-RU" sz="3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38481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400" kern="100">
                          <a:effectLst/>
                        </a:rPr>
                        <a:t>5</a:t>
                      </a:r>
                      <a:endParaRPr lang="ru-RU" sz="3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400" kern="100" dirty="0" err="1">
                          <a:effectLst/>
                        </a:rPr>
                        <a:t>Буває</a:t>
                      </a:r>
                      <a:r>
                        <a:rPr lang="ru-RU" sz="400" kern="100" dirty="0">
                          <a:effectLst/>
                        </a:rPr>
                        <a:t>, що Ви </a:t>
                      </a:r>
                      <a:r>
                        <a:rPr lang="ru-RU" sz="400" kern="100" dirty="0" err="1">
                          <a:effectLst/>
                        </a:rPr>
                        <a:t>програєте</a:t>
                      </a:r>
                      <a:r>
                        <a:rPr lang="ru-RU" sz="400" kern="100" dirty="0">
                          <a:effectLst/>
                        </a:rPr>
                        <a:t> через те, що </a:t>
                      </a:r>
                      <a:r>
                        <a:rPr lang="ru-RU" sz="400" kern="100" dirty="0" err="1">
                          <a:effectLst/>
                        </a:rPr>
                        <a:t>недостатньо</a:t>
                      </a:r>
                      <a:r>
                        <a:rPr lang="ru-RU" sz="400" kern="100" dirty="0">
                          <a:effectLst/>
                        </a:rPr>
                        <a:t> </a:t>
                      </a:r>
                      <a:r>
                        <a:rPr lang="ru-RU" sz="400" kern="100" dirty="0" err="1">
                          <a:effectLst/>
                        </a:rPr>
                        <a:t>швидко</a:t>
                      </a:r>
                      <a:r>
                        <a:rPr lang="ru-RU" sz="400" kern="100" dirty="0">
                          <a:effectLst/>
                        </a:rPr>
                        <a:t> </a:t>
                      </a:r>
                      <a:r>
                        <a:rPr lang="ru-RU" sz="400" kern="100" dirty="0" err="1">
                          <a:effectLst/>
                        </a:rPr>
                        <a:t>приймаєте</a:t>
                      </a:r>
                      <a:r>
                        <a:rPr lang="ru-RU" sz="400" kern="100" dirty="0">
                          <a:effectLst/>
                        </a:rPr>
                        <a:t> </a:t>
                      </a:r>
                      <a:r>
                        <a:rPr lang="ru-RU" sz="400" kern="100" dirty="0" err="1">
                          <a:effectLst/>
                        </a:rPr>
                        <a:t>рішення</a:t>
                      </a:r>
                      <a:endParaRPr lang="ru-RU" sz="300" kern="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400" kern="100">
                          <a:effectLst/>
                        </a:rPr>
                        <a:t>1</a:t>
                      </a:r>
                      <a:endParaRPr lang="ru-RU" sz="3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400" kern="100">
                          <a:effectLst/>
                        </a:rPr>
                        <a:t>2</a:t>
                      </a:r>
                      <a:endParaRPr lang="ru-RU" sz="3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400" kern="100">
                          <a:effectLst/>
                        </a:rPr>
                        <a:t>3</a:t>
                      </a:r>
                      <a:endParaRPr lang="ru-RU" sz="3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400" kern="100">
                          <a:effectLst/>
                        </a:rPr>
                        <a:t>4</a:t>
                      </a:r>
                      <a:endParaRPr lang="ru-RU" sz="3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256541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400" kern="100">
                          <a:effectLst/>
                        </a:rPr>
                        <a:t>6</a:t>
                      </a:r>
                      <a:endParaRPr lang="ru-RU" sz="3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400" kern="100">
                          <a:effectLst/>
                        </a:rPr>
                        <a:t>Ви відчуваєте себе бадьорим чоловіком</a:t>
                      </a:r>
                      <a:endParaRPr lang="ru-RU" sz="3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400" kern="100">
                          <a:effectLst/>
                        </a:rPr>
                        <a:t>1</a:t>
                      </a:r>
                      <a:endParaRPr lang="ru-RU" sz="3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400" kern="100">
                          <a:effectLst/>
                        </a:rPr>
                        <a:t>2</a:t>
                      </a:r>
                      <a:endParaRPr lang="ru-RU" sz="3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400" kern="100">
                          <a:effectLst/>
                        </a:rPr>
                        <a:t>3</a:t>
                      </a:r>
                      <a:endParaRPr lang="ru-RU" sz="3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400" kern="100">
                          <a:effectLst/>
                        </a:rPr>
                        <a:t>4</a:t>
                      </a:r>
                      <a:endParaRPr lang="ru-RU" sz="3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12827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400" kern="100">
                          <a:effectLst/>
                        </a:rPr>
                        <a:t>7</a:t>
                      </a:r>
                      <a:endParaRPr lang="ru-RU" sz="3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400" kern="100">
                          <a:effectLst/>
                        </a:rPr>
                        <a:t>Ви спокійні, холоднокровні і зібрані</a:t>
                      </a:r>
                      <a:endParaRPr lang="ru-RU" sz="3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400" kern="100">
                          <a:effectLst/>
                        </a:rPr>
                        <a:t>1</a:t>
                      </a:r>
                      <a:endParaRPr lang="ru-RU" sz="3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400" kern="100">
                          <a:effectLst/>
                        </a:rPr>
                        <a:t>2</a:t>
                      </a:r>
                      <a:endParaRPr lang="ru-RU" sz="3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400" kern="100">
                          <a:effectLst/>
                        </a:rPr>
                        <a:t>3</a:t>
                      </a:r>
                      <a:endParaRPr lang="ru-RU" sz="3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400" kern="100">
                          <a:effectLst/>
                        </a:rPr>
                        <a:t>4</a:t>
                      </a:r>
                      <a:endParaRPr lang="ru-RU" sz="3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256541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400" kern="100">
                          <a:effectLst/>
                        </a:rPr>
                        <a:t>8</a:t>
                      </a:r>
                      <a:endParaRPr lang="ru-RU" sz="3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400" kern="100">
                          <a:effectLst/>
                        </a:rPr>
                        <a:t>Очікування труднощів дуже турбує Вас</a:t>
                      </a:r>
                      <a:endParaRPr lang="ru-RU" sz="3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400" kern="100">
                          <a:effectLst/>
                        </a:rPr>
                        <a:t>1</a:t>
                      </a:r>
                      <a:endParaRPr lang="ru-RU" sz="3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400" kern="100">
                          <a:effectLst/>
                        </a:rPr>
                        <a:t>2</a:t>
                      </a:r>
                      <a:endParaRPr lang="ru-RU" sz="3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400" kern="100">
                          <a:effectLst/>
                        </a:rPr>
                        <a:t>3</a:t>
                      </a:r>
                      <a:endParaRPr lang="ru-RU" sz="3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400" kern="100">
                          <a:effectLst/>
                        </a:rPr>
                        <a:t>4</a:t>
                      </a:r>
                      <a:endParaRPr lang="ru-RU" sz="3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256541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400" kern="100">
                          <a:effectLst/>
                        </a:rPr>
                        <a:t>9</a:t>
                      </a:r>
                      <a:endParaRPr lang="ru-RU" sz="3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400" kern="100">
                          <a:effectLst/>
                        </a:rPr>
                        <a:t>Ви занадто переживаєте через дрібниці</a:t>
                      </a:r>
                      <a:endParaRPr lang="ru-RU" sz="3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400" kern="100">
                          <a:effectLst/>
                        </a:rPr>
                        <a:t>1</a:t>
                      </a:r>
                      <a:endParaRPr lang="ru-RU" sz="3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400" kern="100">
                          <a:effectLst/>
                        </a:rPr>
                        <a:t>2</a:t>
                      </a:r>
                      <a:endParaRPr lang="ru-RU" sz="3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400" kern="100">
                          <a:effectLst/>
                        </a:rPr>
                        <a:t>3</a:t>
                      </a:r>
                      <a:endParaRPr lang="ru-RU" sz="3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400" kern="100">
                          <a:effectLst/>
                        </a:rPr>
                        <a:t>4</a:t>
                      </a:r>
                      <a:endParaRPr lang="ru-RU" sz="3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12827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400" kern="100">
                          <a:effectLst/>
                        </a:rPr>
                        <a:t>10</a:t>
                      </a:r>
                      <a:endParaRPr lang="ru-RU" sz="3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400" kern="100">
                          <a:effectLst/>
                        </a:rPr>
                        <a:t>Ви буваєте цілком щасливі</a:t>
                      </a:r>
                      <a:endParaRPr lang="ru-RU" sz="3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400" kern="100">
                          <a:effectLst/>
                        </a:rPr>
                        <a:t>1</a:t>
                      </a:r>
                      <a:endParaRPr lang="ru-RU" sz="3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400" kern="100">
                          <a:effectLst/>
                        </a:rPr>
                        <a:t>2</a:t>
                      </a:r>
                      <a:endParaRPr lang="ru-RU" sz="3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400" kern="100">
                          <a:effectLst/>
                        </a:rPr>
                        <a:t>3</a:t>
                      </a:r>
                      <a:endParaRPr lang="ru-RU" sz="3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400" kern="100">
                          <a:effectLst/>
                        </a:rPr>
                        <a:t>4</a:t>
                      </a:r>
                      <a:endParaRPr lang="ru-RU" sz="3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256541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400" kern="100">
                          <a:effectLst/>
                        </a:rPr>
                        <a:t>11</a:t>
                      </a:r>
                      <a:endParaRPr lang="ru-RU" sz="3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400" kern="100">
                          <a:effectLst/>
                        </a:rPr>
                        <a:t>Ви приймаєте все занадто близько до серця</a:t>
                      </a:r>
                      <a:endParaRPr lang="ru-RU" sz="3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400" kern="100">
                          <a:effectLst/>
                        </a:rPr>
                        <a:t>1</a:t>
                      </a:r>
                      <a:endParaRPr lang="ru-RU" sz="3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400" kern="100">
                          <a:effectLst/>
                        </a:rPr>
                        <a:t>2</a:t>
                      </a:r>
                      <a:endParaRPr lang="ru-RU" sz="3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400" kern="100">
                          <a:effectLst/>
                        </a:rPr>
                        <a:t>3</a:t>
                      </a:r>
                      <a:endParaRPr lang="ru-RU" sz="3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400" kern="100">
                          <a:effectLst/>
                        </a:rPr>
                        <a:t>4</a:t>
                      </a:r>
                      <a:endParaRPr lang="ru-RU" sz="3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12827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400" kern="100">
                          <a:effectLst/>
                        </a:rPr>
                        <a:t>12</a:t>
                      </a:r>
                      <a:endParaRPr lang="ru-RU" sz="3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400" kern="100">
                          <a:effectLst/>
                        </a:rPr>
                        <a:t>Вам не вистачає впевненості в собі</a:t>
                      </a:r>
                      <a:endParaRPr lang="ru-RU" sz="3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400" kern="100">
                          <a:effectLst/>
                        </a:rPr>
                        <a:t>1</a:t>
                      </a:r>
                      <a:endParaRPr lang="ru-RU" sz="3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400" kern="100">
                          <a:effectLst/>
                        </a:rPr>
                        <a:t>2</a:t>
                      </a:r>
                      <a:endParaRPr lang="ru-RU" sz="3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400" kern="100">
                          <a:effectLst/>
                        </a:rPr>
                        <a:t>3</a:t>
                      </a:r>
                      <a:endParaRPr lang="ru-RU" sz="3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400" kern="100">
                          <a:effectLst/>
                        </a:rPr>
                        <a:t>4</a:t>
                      </a:r>
                      <a:endParaRPr lang="ru-RU" sz="3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12827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400" kern="100">
                          <a:effectLst/>
                        </a:rPr>
                        <a:t>13</a:t>
                      </a:r>
                      <a:endParaRPr lang="ru-RU" sz="3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400" kern="100">
                          <a:effectLst/>
                        </a:rPr>
                        <a:t>Ви відчуваєте себе в безпеці</a:t>
                      </a:r>
                      <a:endParaRPr lang="ru-RU" sz="3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400" kern="100">
                          <a:effectLst/>
                        </a:rPr>
                        <a:t>1</a:t>
                      </a:r>
                      <a:endParaRPr lang="ru-RU" sz="3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400" kern="100">
                          <a:effectLst/>
                        </a:rPr>
                        <a:t>2</a:t>
                      </a:r>
                      <a:endParaRPr lang="ru-RU" sz="3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400" kern="100">
                          <a:effectLst/>
                        </a:rPr>
                        <a:t>3</a:t>
                      </a:r>
                      <a:endParaRPr lang="ru-RU" sz="3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400" kern="100">
                          <a:effectLst/>
                        </a:rPr>
                        <a:t>4</a:t>
                      </a:r>
                      <a:endParaRPr lang="ru-RU" sz="3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256541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400" kern="100">
                          <a:effectLst/>
                        </a:rPr>
                        <a:t>14</a:t>
                      </a:r>
                      <a:endParaRPr lang="ru-RU" sz="3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400" kern="100">
                          <a:effectLst/>
                        </a:rPr>
                        <a:t>Ви намагаєтеся уникати критичних ситуацій і труднощів</a:t>
                      </a:r>
                      <a:endParaRPr lang="ru-RU" sz="3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400" kern="100">
                          <a:effectLst/>
                        </a:rPr>
                        <a:t>1</a:t>
                      </a:r>
                      <a:endParaRPr lang="ru-RU" sz="3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400" kern="100">
                          <a:effectLst/>
                        </a:rPr>
                        <a:t>2</a:t>
                      </a:r>
                      <a:endParaRPr lang="ru-RU" sz="3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400" kern="100">
                          <a:effectLst/>
                        </a:rPr>
                        <a:t>3</a:t>
                      </a:r>
                      <a:endParaRPr lang="ru-RU" sz="3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400" kern="100">
                          <a:effectLst/>
                        </a:rPr>
                        <a:t>4</a:t>
                      </a:r>
                      <a:endParaRPr lang="ru-RU" sz="3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12827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400" kern="100">
                          <a:effectLst/>
                        </a:rPr>
                        <a:t>15</a:t>
                      </a:r>
                      <a:endParaRPr lang="ru-RU" sz="3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400" kern="100">
                          <a:effectLst/>
                        </a:rPr>
                        <a:t>У Вас буває нудьга, туга</a:t>
                      </a:r>
                      <a:endParaRPr lang="ru-RU" sz="3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400" kern="100">
                          <a:effectLst/>
                        </a:rPr>
                        <a:t>1</a:t>
                      </a:r>
                      <a:endParaRPr lang="ru-RU" sz="3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400" kern="100">
                          <a:effectLst/>
                        </a:rPr>
                        <a:t>2</a:t>
                      </a:r>
                      <a:endParaRPr lang="ru-RU" sz="3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400" kern="100">
                          <a:effectLst/>
                        </a:rPr>
                        <a:t>3</a:t>
                      </a:r>
                      <a:endParaRPr lang="ru-RU" sz="3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400" kern="100">
                          <a:effectLst/>
                        </a:rPr>
                        <a:t>4</a:t>
                      </a:r>
                      <a:endParaRPr lang="ru-RU" sz="3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12827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400" kern="100">
                          <a:effectLst/>
                        </a:rPr>
                        <a:t>16</a:t>
                      </a:r>
                      <a:endParaRPr lang="ru-RU" sz="3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400" kern="100">
                          <a:effectLst/>
                        </a:rPr>
                        <a:t>Ви буваєте задоволені</a:t>
                      </a:r>
                      <a:endParaRPr lang="ru-RU" sz="3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400" kern="100">
                          <a:effectLst/>
                        </a:rPr>
                        <a:t>1</a:t>
                      </a:r>
                      <a:endParaRPr lang="ru-RU" sz="3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400" kern="100">
                          <a:effectLst/>
                        </a:rPr>
                        <a:t>2</a:t>
                      </a:r>
                      <a:endParaRPr lang="ru-RU" sz="3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400" kern="100">
                          <a:effectLst/>
                        </a:rPr>
                        <a:t>3</a:t>
                      </a:r>
                      <a:endParaRPr lang="ru-RU" sz="3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400" kern="100">
                          <a:effectLst/>
                        </a:rPr>
                        <a:t>4</a:t>
                      </a:r>
                      <a:endParaRPr lang="ru-RU" sz="3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256541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400" kern="100">
                          <a:effectLst/>
                        </a:rPr>
                        <a:t>17</a:t>
                      </a:r>
                      <a:endParaRPr lang="ru-RU" sz="3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400" kern="100">
                          <a:effectLst/>
                        </a:rPr>
                        <a:t>Будь-які дрібниці відволікають і хвилюють Вас</a:t>
                      </a:r>
                      <a:endParaRPr lang="ru-RU" sz="3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400" kern="100">
                          <a:effectLst/>
                        </a:rPr>
                        <a:t>1</a:t>
                      </a:r>
                      <a:endParaRPr lang="ru-RU" sz="3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400" kern="100">
                          <a:effectLst/>
                        </a:rPr>
                        <a:t>2</a:t>
                      </a:r>
                      <a:endParaRPr lang="ru-RU" sz="3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400" kern="100">
                          <a:effectLst/>
                        </a:rPr>
                        <a:t>3</a:t>
                      </a:r>
                      <a:endParaRPr lang="ru-RU" sz="3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400" kern="100">
                          <a:effectLst/>
                        </a:rPr>
                        <a:t>4</a:t>
                      </a:r>
                      <a:endParaRPr lang="ru-RU" sz="3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38481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400" kern="100">
                          <a:effectLst/>
                        </a:rPr>
                        <a:t>18</a:t>
                      </a:r>
                      <a:endParaRPr lang="ru-RU" sz="3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400" kern="100">
                          <a:effectLst/>
                        </a:rPr>
                        <a:t>Ви так сильно переживаєте своє розчарування, що потім довго не можете про них забути</a:t>
                      </a:r>
                      <a:endParaRPr lang="ru-RU" sz="3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400" kern="100">
                          <a:effectLst/>
                        </a:rPr>
                        <a:t>1</a:t>
                      </a:r>
                      <a:endParaRPr lang="ru-RU" sz="3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400" kern="100">
                          <a:effectLst/>
                        </a:rPr>
                        <a:t>2</a:t>
                      </a:r>
                      <a:endParaRPr lang="ru-RU" sz="3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400" kern="100">
                          <a:effectLst/>
                        </a:rPr>
                        <a:t>3</a:t>
                      </a:r>
                      <a:endParaRPr lang="ru-RU" sz="3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400" kern="100">
                          <a:effectLst/>
                        </a:rPr>
                        <a:t>4</a:t>
                      </a:r>
                      <a:endParaRPr lang="ru-RU" sz="3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12827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400" kern="100">
                          <a:effectLst/>
                        </a:rPr>
                        <a:t>19</a:t>
                      </a:r>
                      <a:endParaRPr lang="ru-RU" sz="3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400" kern="100">
                          <a:effectLst/>
                        </a:rPr>
                        <a:t>Ви врівноважена людина</a:t>
                      </a:r>
                      <a:endParaRPr lang="ru-RU" sz="3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400" kern="100">
                          <a:effectLst/>
                        </a:rPr>
                        <a:t>1</a:t>
                      </a:r>
                      <a:endParaRPr lang="ru-RU" sz="3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400" kern="100">
                          <a:effectLst/>
                        </a:rPr>
                        <a:t>2</a:t>
                      </a:r>
                      <a:endParaRPr lang="ru-RU" sz="3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400" kern="100">
                          <a:effectLst/>
                        </a:rPr>
                        <a:t>3</a:t>
                      </a:r>
                      <a:endParaRPr lang="ru-RU" sz="3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400" kern="100">
                          <a:effectLst/>
                        </a:rPr>
                        <a:t>4</a:t>
                      </a:r>
                      <a:endParaRPr lang="ru-RU" sz="3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38481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400" kern="100">
                          <a:effectLst/>
                        </a:rPr>
                        <a:t>20</a:t>
                      </a:r>
                      <a:endParaRPr lang="ru-RU" sz="3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400" kern="100" dirty="0">
                          <a:effectLst/>
                        </a:rPr>
                        <a:t>Вас </a:t>
                      </a:r>
                      <a:r>
                        <a:rPr lang="ru-RU" sz="400" kern="100" dirty="0" err="1">
                          <a:effectLst/>
                        </a:rPr>
                        <a:t>охоплює</a:t>
                      </a:r>
                      <a:r>
                        <a:rPr lang="ru-RU" sz="400" kern="100" dirty="0">
                          <a:effectLst/>
                        </a:rPr>
                        <a:t> </a:t>
                      </a:r>
                      <a:r>
                        <a:rPr lang="ru-RU" sz="400" kern="100" dirty="0" err="1">
                          <a:effectLst/>
                        </a:rPr>
                        <a:t>сильне</a:t>
                      </a:r>
                      <a:r>
                        <a:rPr lang="ru-RU" sz="400" kern="100" dirty="0">
                          <a:effectLst/>
                        </a:rPr>
                        <a:t> </a:t>
                      </a:r>
                      <a:r>
                        <a:rPr lang="ru-RU" sz="400" kern="100" dirty="0" err="1">
                          <a:effectLst/>
                        </a:rPr>
                        <a:t>занепокоєння</a:t>
                      </a:r>
                      <a:r>
                        <a:rPr lang="ru-RU" sz="400" kern="100" dirty="0">
                          <a:effectLst/>
                        </a:rPr>
                        <a:t>, коли Ви </a:t>
                      </a:r>
                      <a:r>
                        <a:rPr lang="ru-RU" sz="400" kern="100" dirty="0" err="1">
                          <a:effectLst/>
                        </a:rPr>
                        <a:t>думаєте</a:t>
                      </a:r>
                      <a:r>
                        <a:rPr lang="ru-RU" sz="400" kern="100" dirty="0">
                          <a:effectLst/>
                        </a:rPr>
                        <a:t> про </a:t>
                      </a:r>
                      <a:r>
                        <a:rPr lang="ru-RU" sz="400" kern="100" dirty="0" err="1">
                          <a:effectLst/>
                        </a:rPr>
                        <a:t>свої</a:t>
                      </a:r>
                      <a:r>
                        <a:rPr lang="ru-RU" sz="400" kern="100" dirty="0">
                          <a:effectLst/>
                        </a:rPr>
                        <a:t> </a:t>
                      </a:r>
                      <a:r>
                        <a:rPr lang="ru-RU" sz="400" kern="100" dirty="0" err="1">
                          <a:effectLst/>
                        </a:rPr>
                        <a:t>справи</a:t>
                      </a:r>
                      <a:r>
                        <a:rPr lang="ru-RU" sz="400" kern="100" dirty="0">
                          <a:effectLst/>
                        </a:rPr>
                        <a:t> і </a:t>
                      </a:r>
                      <a:r>
                        <a:rPr lang="ru-RU" sz="400" kern="100" dirty="0" err="1">
                          <a:effectLst/>
                        </a:rPr>
                        <a:t>турботи</a:t>
                      </a:r>
                      <a:endParaRPr lang="ru-RU" sz="300" kern="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400" kern="100" dirty="0">
                          <a:effectLst/>
                        </a:rPr>
                        <a:t>1</a:t>
                      </a:r>
                      <a:endParaRPr lang="ru-RU" sz="300" kern="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400" kern="100">
                          <a:effectLst/>
                        </a:rPr>
                        <a:t>2</a:t>
                      </a:r>
                      <a:endParaRPr lang="ru-RU" sz="3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400" kern="100">
                          <a:effectLst/>
                        </a:rPr>
                        <a:t>3</a:t>
                      </a:r>
                      <a:endParaRPr lang="ru-RU" sz="300" kern="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400" kern="100" dirty="0">
                          <a:effectLst/>
                        </a:rPr>
                        <a:t>4</a:t>
                      </a:r>
                      <a:endParaRPr lang="ru-RU" sz="300" kern="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11358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27584" y="404664"/>
            <a:ext cx="756084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itchFamily="2" charset="2"/>
              <a:buChar char="Ø"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Методики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для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оцінки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соціальних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взаємодій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342900" indent="-342900" algn="just">
              <a:buFont typeface="Wingdings" pitchFamily="2" charset="2"/>
              <a:buChar char="§"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Соціометрія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Морено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Дозволяє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виявити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соціальні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ролі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підлітків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групі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їхній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статус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серед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однолітків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342900" indent="-342900">
              <a:buFont typeface="Wingdings" pitchFamily="2" charset="2"/>
              <a:buChar char="§"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Тест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Томаса-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Кіллмана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: Для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визначення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стилів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поведінки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конфліктних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ситуаціях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кооперація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компроміс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уникнення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тощо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)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765239" y="2492896"/>
            <a:ext cx="756084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Wingdings" pitchFamily="2" charset="2"/>
              <a:buChar char="Ø"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Проективні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методики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just"/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"Тест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трьох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бажань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"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або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"Тест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рукопису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"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Може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виявити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приховані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емоційні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проблеми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переживання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підлітка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827584" y="3861048"/>
            <a:ext cx="756084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Wingdings" pitchFamily="2" charset="2"/>
              <a:buChar char="Ø"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Оцінка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емоційної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стабільності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агресивності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342900" indent="-342900" algn="just">
              <a:buFont typeface="Wingdings" pitchFamily="2" charset="2"/>
              <a:buChar char="§"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Тест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Басса-Даркі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Використовується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для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оцінки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рівня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агресивності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ворожості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підлітків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342900" indent="-342900" algn="just">
              <a:buFont typeface="Wingdings" pitchFamily="2" charset="2"/>
              <a:buChar char="§"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Методика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Люшер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Аналізує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емоційний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стан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підлітка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через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сприйняття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кольорів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19117365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907704" y="411560"/>
            <a:ext cx="565250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dirty="0" smtClean="0">
                <a:latin typeface="Arial Black" pitchFamily="34" charset="0"/>
              </a:rPr>
              <a:t>4. Старший </a:t>
            </a:r>
            <a:r>
              <a:rPr lang="ru-RU" sz="2000" dirty="0" err="1">
                <a:latin typeface="Arial Black" pitchFamily="34" charset="0"/>
              </a:rPr>
              <a:t>шкільний</a:t>
            </a:r>
            <a:r>
              <a:rPr lang="ru-RU" sz="2000" dirty="0">
                <a:latin typeface="Arial Black" pitchFamily="34" charset="0"/>
              </a:rPr>
              <a:t> </a:t>
            </a:r>
            <a:r>
              <a:rPr lang="ru-RU" sz="2000" dirty="0" err="1">
                <a:latin typeface="Arial Black" pitchFamily="34" charset="0"/>
              </a:rPr>
              <a:t>вік</a:t>
            </a:r>
            <a:r>
              <a:rPr lang="ru-RU" sz="2000" dirty="0">
                <a:latin typeface="Arial Black" pitchFamily="34" charset="0"/>
              </a:rPr>
              <a:t> (15-18 </a:t>
            </a:r>
            <a:r>
              <a:rPr lang="ru-RU" sz="2000" dirty="0" err="1">
                <a:latin typeface="Arial Black" pitchFamily="34" charset="0"/>
              </a:rPr>
              <a:t>років</a:t>
            </a:r>
            <a:r>
              <a:rPr lang="ru-RU" sz="2000" dirty="0">
                <a:latin typeface="Arial Black" pitchFamily="34" charset="0"/>
              </a:rPr>
              <a:t>)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827584" y="874656"/>
            <a:ext cx="7776864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Цей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етап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пов'язаний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із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становленням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особистості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професійною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самовизначеністю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підготовкою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до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дорослого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життя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Основні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аспекти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діагностики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включають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оцінку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емоційної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зрілості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рівня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відповідальності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самостійності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також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здатності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до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встановлення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міжособистісних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стосунків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491370" y="2568217"/>
            <a:ext cx="290496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dirty="0" err="1">
                <a:latin typeface="Arial Black" pitchFamily="34" charset="0"/>
              </a:rPr>
              <a:t>Основні</a:t>
            </a:r>
            <a:r>
              <a:rPr lang="ru-RU" sz="2000" dirty="0">
                <a:latin typeface="Arial Black" pitchFamily="34" charset="0"/>
              </a:rPr>
              <a:t> методики: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827584" y="3212976"/>
            <a:ext cx="777686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Wingdings" pitchFamily="2" charset="2"/>
              <a:buChar char="Ø"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Методи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оцінки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самооцінки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мотивації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342900" indent="-342900" algn="just">
              <a:buFont typeface="Wingdings" pitchFamily="2" charset="2"/>
              <a:buChar char="§"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 Методика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Розенберга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Оцінює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рівень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загальної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самооцінки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впевненості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собі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342900" indent="-342900" algn="just">
              <a:buFont typeface="Wingdings" pitchFamily="2" charset="2"/>
              <a:buChar char="§"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Тест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ціннісних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орієнтацій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Рокіча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Допомагає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виявити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основні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цінності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старших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школярів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їх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мотивацію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до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навчання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професійного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розвитку.</a:t>
            </a:r>
          </a:p>
        </p:txBody>
      </p:sp>
    </p:spTree>
    <p:extLst>
      <p:ext uri="{BB962C8B-B14F-4D97-AF65-F5344CB8AC3E}">
        <p14:creationId xmlns:p14="http://schemas.microsoft.com/office/powerpoint/2010/main" val="285651283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382013"/>
            <a:ext cx="7632848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Wingdings" pitchFamily="2" charset="2"/>
              <a:buChar char="Ø"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Методики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оцінки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емоційної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зрілості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342900" indent="-342900" algn="just">
              <a:buFont typeface="Wingdings" pitchFamily="2" charset="2"/>
              <a:buChar char="§"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Тест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емоційного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інтелекту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EQ)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Визначає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рівень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здатності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управляти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власними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емоціями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емоціями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інших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342900" indent="-342900" algn="just">
              <a:buFont typeface="Wingdings" pitchFamily="2" charset="2"/>
              <a:buChar char="§"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Методика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Хекхаузена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Оцінює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мотивацію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до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досягнень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важливий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аспект при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виборі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професії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611560" y="2276872"/>
            <a:ext cx="777686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itchFamily="2" charset="2"/>
              <a:buChar char="Ø"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Оцінка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соціальної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взаємодії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342900" indent="-342900">
              <a:buFont typeface="Wingdings" pitchFamily="2" charset="2"/>
              <a:buChar char="§"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Соціометрія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Використовується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для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оцінки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соціального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статусу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підлітка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групі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однолітків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також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рівня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його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популярності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взаємодії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з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іншими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577426" y="4162192"/>
            <a:ext cx="7810997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Wingdings" pitchFamily="2" charset="2"/>
              <a:buChar char="Ø"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Методики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для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оцінки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тривожності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стресу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342900" indent="-342900" algn="just">
              <a:buFont typeface="Wingdings" pitchFamily="2" charset="2"/>
              <a:buChar char="§"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Шкала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стресу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Холмса і Рея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Визначає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рівень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стресу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який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може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впливати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емоційний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стан та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соціальну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адаптацію старшого школяра.</a:t>
            </a:r>
          </a:p>
        </p:txBody>
      </p:sp>
    </p:spTree>
    <p:extLst>
      <p:ext uri="{BB962C8B-B14F-4D97-AF65-F5344CB8AC3E}">
        <p14:creationId xmlns:p14="http://schemas.microsoft.com/office/powerpoint/2010/main" val="1439282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71600" y="476672"/>
            <a:ext cx="705678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000" dirty="0">
                <a:latin typeface="Arial Black" pitchFamily="34" charset="0"/>
              </a:rPr>
              <a:t>Воля: визначення, функції та специфічні риси вольової поведінки</a:t>
            </a:r>
            <a:r>
              <a:rPr lang="uk-UA" dirty="0"/>
              <a:t>. 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539552" y="1484784"/>
            <a:ext cx="792088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  Воля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—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це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психологічний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процес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який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полягає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свідомому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регулюванні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поведінки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людини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для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досягнення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цілей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подолання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труднощів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 Вона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дозволяє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людині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контролювати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свої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дії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долати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внутрішні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зовнішні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перешкоди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приймати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рішення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і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втілювати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їх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життя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755576" y="3429000"/>
            <a:ext cx="7704856" cy="24160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                                     </a:t>
            </a:r>
            <a:r>
              <a:rPr lang="ru-RU" sz="2000" b="1" dirty="0" err="1" smtClean="0">
                <a:latin typeface="Arial Black" pitchFamily="34" charset="0"/>
              </a:rPr>
              <a:t>Визначення</a:t>
            </a:r>
            <a:r>
              <a:rPr lang="ru-RU" sz="2000" b="1" dirty="0" smtClean="0">
                <a:latin typeface="Arial Black" pitchFamily="34" charset="0"/>
              </a:rPr>
              <a:t> </a:t>
            </a:r>
            <a:r>
              <a:rPr lang="ru-RU" sz="2000" b="1" dirty="0" err="1" smtClean="0">
                <a:latin typeface="Arial Black" pitchFamily="34" charset="0"/>
              </a:rPr>
              <a:t>волі</a:t>
            </a:r>
            <a:endParaRPr lang="ru-RU" sz="2000" b="1" dirty="0" smtClean="0">
              <a:latin typeface="Arial Black" pitchFamily="34" charset="0"/>
            </a:endParaRPr>
          </a:p>
          <a:p>
            <a:endParaRPr lang="ru-RU" sz="1100" b="1" dirty="0">
              <a:latin typeface="Arial Black" pitchFamily="34" charset="0"/>
            </a:endParaRPr>
          </a:p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Воля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визначається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як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здатність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до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свідомого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регулювання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своїх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дій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і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вчинків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спрямованих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досягнення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певних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цілей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 Вона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проявляється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контролі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над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мотивацією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емоціями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і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поведінкою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зокрема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ситуаціях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що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вимагають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докладання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зусиль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для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подолання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труднощів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або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виконання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завдань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що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суперечать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безпосереднім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бажанням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і потребам.</a:t>
            </a:r>
          </a:p>
        </p:txBody>
      </p:sp>
    </p:spTree>
    <p:extLst>
      <p:ext uri="{BB962C8B-B14F-4D97-AF65-F5344CB8AC3E}">
        <p14:creationId xmlns:p14="http://schemas.microsoft.com/office/powerpoint/2010/main" val="4053660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3568" y="548680"/>
            <a:ext cx="7416824" cy="57861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err="1">
                <a:latin typeface="Arial Black" pitchFamily="34" charset="0"/>
              </a:rPr>
              <a:t>Функції</a:t>
            </a:r>
            <a:r>
              <a:rPr lang="ru-RU" sz="2000" b="1" dirty="0">
                <a:latin typeface="Arial Black" pitchFamily="34" charset="0"/>
              </a:rPr>
              <a:t> </a:t>
            </a:r>
            <a:r>
              <a:rPr lang="ru-RU" sz="2000" b="1" dirty="0" err="1" smtClean="0">
                <a:latin typeface="Arial Black" pitchFamily="34" charset="0"/>
              </a:rPr>
              <a:t>волі</a:t>
            </a:r>
            <a:endParaRPr lang="ru-RU" sz="2000" b="1" dirty="0" smtClean="0">
              <a:latin typeface="Arial Black" pitchFamily="34" charset="0"/>
            </a:endParaRPr>
          </a:p>
          <a:p>
            <a:pPr algn="ctr"/>
            <a:endParaRPr lang="ru-RU" sz="1000" b="1" dirty="0">
              <a:latin typeface="Arial Black" pitchFamily="34" charset="0"/>
            </a:endParaRPr>
          </a:p>
          <a:p>
            <a:pPr algn="just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 1.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Мотиваційна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функція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— воля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допомагає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людині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визначати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цілі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мобілізувати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ресурси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для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їх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досягнення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Це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передбачає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свідоме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формування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мотивів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і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вибір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серед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кількох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можливих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варіантів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поведінки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endParaRPr lang="ru-RU" sz="1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2.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Регулятивна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функція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— воля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забезпечує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контроль за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діями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що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дозволяє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людині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підтримувати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цілеспрямовану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поведінку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навіть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складних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умовах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коли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виникають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перешкоди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або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спокуси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endParaRPr lang="ru-RU" sz="1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3.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Коригуюча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функція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—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людина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за допомогою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волі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може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аналізувати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свою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поведінку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і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вносити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неї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зміни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відповідно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до умов, що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змінюються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Це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включає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контроль над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імпульсивними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бажаннями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та вміння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протистояти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спокусам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endParaRPr lang="ru-RU" sz="1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4.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Стримуюча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функція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— воля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дозволяє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людині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утримуватися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від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небажаних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дій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поведінки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навіть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коли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це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викликає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внутрішню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потребу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або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зовнішній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тиск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734658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188640"/>
            <a:ext cx="8456062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err="1">
                <a:latin typeface="Arial Black" pitchFamily="34" charset="0"/>
              </a:rPr>
              <a:t>Специфічні</a:t>
            </a:r>
            <a:r>
              <a:rPr lang="ru-RU" sz="2000" b="1" dirty="0">
                <a:latin typeface="Arial Black" pitchFamily="34" charset="0"/>
              </a:rPr>
              <a:t> </a:t>
            </a:r>
            <a:r>
              <a:rPr lang="ru-RU" sz="2000" b="1" dirty="0" err="1">
                <a:latin typeface="Arial Black" pitchFamily="34" charset="0"/>
              </a:rPr>
              <a:t>риси</a:t>
            </a:r>
            <a:r>
              <a:rPr lang="ru-RU" sz="2000" b="1" dirty="0">
                <a:latin typeface="Arial Black" pitchFamily="34" charset="0"/>
              </a:rPr>
              <a:t> </a:t>
            </a:r>
            <a:r>
              <a:rPr lang="ru-RU" sz="2000" b="1" dirty="0" err="1">
                <a:latin typeface="Arial Black" pitchFamily="34" charset="0"/>
              </a:rPr>
              <a:t>вольової</a:t>
            </a:r>
            <a:r>
              <a:rPr lang="ru-RU" sz="2000" b="1" dirty="0">
                <a:latin typeface="Arial Black" pitchFamily="34" charset="0"/>
              </a:rPr>
              <a:t> </a:t>
            </a:r>
            <a:r>
              <a:rPr lang="ru-RU" sz="2000" b="1" dirty="0" err="1" smtClean="0">
                <a:latin typeface="Arial Black" pitchFamily="34" charset="0"/>
              </a:rPr>
              <a:t>поведінки</a:t>
            </a:r>
            <a:endParaRPr lang="ru-RU" sz="2000" b="1" dirty="0" smtClean="0">
              <a:latin typeface="Arial Black" pitchFamily="34" charset="0"/>
            </a:endParaRPr>
          </a:p>
          <a:p>
            <a:pPr algn="just"/>
            <a:r>
              <a:rPr lang="ru-RU" sz="1900" b="1" dirty="0" err="1" smtClean="0">
                <a:latin typeface="Times New Roman" pitchFamily="18" charset="0"/>
                <a:cs typeface="Times New Roman" pitchFamily="18" charset="0"/>
              </a:rPr>
              <a:t>Цілеспрямованість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>
                <a:latin typeface="Times New Roman" pitchFamily="18" charset="0"/>
                <a:cs typeface="Times New Roman" pitchFamily="18" charset="0"/>
              </a:rPr>
              <a:t>— будь-яка </a:t>
            </a:r>
            <a:r>
              <a:rPr lang="ru-RU" sz="1900" dirty="0" err="1">
                <a:latin typeface="Times New Roman" pitchFamily="18" charset="0"/>
                <a:cs typeface="Times New Roman" pitchFamily="18" charset="0"/>
              </a:rPr>
              <a:t>вольова</a:t>
            </a:r>
            <a:r>
              <a:rPr lang="ru-RU" sz="1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>
                <a:latin typeface="Times New Roman" pitchFamily="18" charset="0"/>
                <a:cs typeface="Times New Roman" pitchFamily="18" charset="0"/>
              </a:rPr>
              <a:t>дія</a:t>
            </a:r>
            <a:r>
              <a:rPr lang="ru-RU" sz="1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>
                <a:latin typeface="Times New Roman" pitchFamily="18" charset="0"/>
                <a:cs typeface="Times New Roman" pitchFamily="18" charset="0"/>
              </a:rPr>
              <a:t>завжди</a:t>
            </a:r>
            <a:r>
              <a:rPr lang="ru-RU" sz="1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>
                <a:latin typeface="Times New Roman" pitchFamily="18" charset="0"/>
                <a:cs typeface="Times New Roman" pitchFamily="18" charset="0"/>
              </a:rPr>
              <a:t>спрямована</a:t>
            </a:r>
            <a:r>
              <a:rPr lang="ru-RU" sz="1900" dirty="0"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1900" dirty="0" err="1">
                <a:latin typeface="Times New Roman" pitchFamily="18" charset="0"/>
                <a:cs typeface="Times New Roman" pitchFamily="18" charset="0"/>
              </a:rPr>
              <a:t>досягнення</a:t>
            </a:r>
            <a:r>
              <a:rPr lang="ru-RU" sz="1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>
                <a:latin typeface="Times New Roman" pitchFamily="18" charset="0"/>
                <a:cs typeface="Times New Roman" pitchFamily="18" charset="0"/>
              </a:rPr>
              <a:t>певної</a:t>
            </a:r>
            <a:r>
              <a:rPr lang="ru-RU" sz="1900" dirty="0">
                <a:latin typeface="Times New Roman" pitchFamily="18" charset="0"/>
                <a:cs typeface="Times New Roman" pitchFamily="18" charset="0"/>
              </a:rPr>
              <a:t> мети. Людина </a:t>
            </a:r>
            <a:r>
              <a:rPr lang="ru-RU" sz="1900" dirty="0" err="1">
                <a:latin typeface="Times New Roman" pitchFamily="18" charset="0"/>
                <a:cs typeface="Times New Roman" pitchFamily="18" charset="0"/>
              </a:rPr>
              <a:t>здатна</a:t>
            </a:r>
            <a:r>
              <a:rPr lang="ru-RU" sz="1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>
                <a:latin typeface="Times New Roman" pitchFamily="18" charset="0"/>
                <a:cs typeface="Times New Roman" pitchFamily="18" charset="0"/>
              </a:rPr>
              <a:t>визначити</a:t>
            </a:r>
            <a:r>
              <a:rPr lang="ru-RU" sz="1900" dirty="0">
                <a:latin typeface="Times New Roman" pitchFamily="18" charset="0"/>
                <a:cs typeface="Times New Roman" pitchFamily="18" charset="0"/>
              </a:rPr>
              <a:t> мету і </a:t>
            </a:r>
            <a:r>
              <a:rPr lang="ru-RU" sz="1900" dirty="0" err="1">
                <a:latin typeface="Times New Roman" pitchFamily="18" charset="0"/>
                <a:cs typeface="Times New Roman" pitchFamily="18" charset="0"/>
              </a:rPr>
              <a:t>свідомо</a:t>
            </a:r>
            <a:r>
              <a:rPr lang="ru-RU" sz="1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>
                <a:latin typeface="Times New Roman" pitchFamily="18" charset="0"/>
                <a:cs typeface="Times New Roman" pitchFamily="18" charset="0"/>
              </a:rPr>
              <a:t>вибудувати</a:t>
            </a:r>
            <a:r>
              <a:rPr lang="ru-RU" sz="1900" dirty="0">
                <a:latin typeface="Times New Roman" pitchFamily="18" charset="0"/>
                <a:cs typeface="Times New Roman" pitchFamily="18" charset="0"/>
              </a:rPr>
              <a:t> план </a:t>
            </a:r>
            <a:r>
              <a:rPr lang="ru-RU" sz="1900" dirty="0" err="1">
                <a:latin typeface="Times New Roman" pitchFamily="18" charset="0"/>
                <a:cs typeface="Times New Roman" pitchFamily="18" charset="0"/>
              </a:rPr>
              <a:t>дій</a:t>
            </a:r>
            <a:r>
              <a:rPr lang="ru-RU" sz="1900" dirty="0">
                <a:latin typeface="Times New Roman" pitchFamily="18" charset="0"/>
                <a:cs typeface="Times New Roman" pitchFamily="18" charset="0"/>
              </a:rPr>
              <a:t> для </a:t>
            </a:r>
            <a:r>
              <a:rPr lang="ru-RU" sz="1900" dirty="0" err="1">
                <a:latin typeface="Times New Roman" pitchFamily="18" charset="0"/>
                <a:cs typeface="Times New Roman" pitchFamily="18" charset="0"/>
              </a:rPr>
              <a:t>її</a:t>
            </a:r>
            <a:r>
              <a:rPr lang="ru-RU" sz="1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>
                <a:latin typeface="Times New Roman" pitchFamily="18" charset="0"/>
                <a:cs typeface="Times New Roman" pitchFamily="18" charset="0"/>
              </a:rPr>
              <a:t>досягнення</a:t>
            </a:r>
            <a:r>
              <a:rPr lang="ru-RU" sz="19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sz="1900" b="1" dirty="0" err="1">
                <a:latin typeface="Times New Roman" pitchFamily="18" charset="0"/>
                <a:cs typeface="Times New Roman" pitchFamily="18" charset="0"/>
              </a:rPr>
              <a:t>Свідомість</a:t>
            </a:r>
            <a:r>
              <a:rPr lang="ru-RU" sz="1900" dirty="0">
                <a:latin typeface="Times New Roman" pitchFamily="18" charset="0"/>
                <a:cs typeface="Times New Roman" pitchFamily="18" charset="0"/>
              </a:rPr>
              <a:t> — </a:t>
            </a:r>
            <a:r>
              <a:rPr lang="ru-RU" sz="1900" dirty="0" err="1">
                <a:latin typeface="Times New Roman" pitchFamily="18" charset="0"/>
                <a:cs typeface="Times New Roman" pitchFamily="18" charset="0"/>
              </a:rPr>
              <a:t>вольова</a:t>
            </a:r>
            <a:r>
              <a:rPr lang="ru-RU" sz="1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>
                <a:latin typeface="Times New Roman" pitchFamily="18" charset="0"/>
                <a:cs typeface="Times New Roman" pitchFamily="18" charset="0"/>
              </a:rPr>
              <a:t>поведінка</a:t>
            </a:r>
            <a:r>
              <a:rPr lang="ru-RU" sz="1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>
                <a:latin typeface="Times New Roman" pitchFamily="18" charset="0"/>
                <a:cs typeface="Times New Roman" pitchFamily="18" charset="0"/>
              </a:rPr>
              <a:t>регулюється</a:t>
            </a:r>
            <a:r>
              <a:rPr lang="ru-RU" sz="1900" dirty="0"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1900" dirty="0" err="1">
                <a:latin typeface="Times New Roman" pitchFamily="18" charset="0"/>
                <a:cs typeface="Times New Roman" pitchFamily="18" charset="0"/>
              </a:rPr>
              <a:t>свідомому</a:t>
            </a:r>
            <a:r>
              <a:rPr lang="ru-RU" sz="1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>
                <a:latin typeface="Times New Roman" pitchFamily="18" charset="0"/>
                <a:cs typeface="Times New Roman" pitchFamily="18" charset="0"/>
              </a:rPr>
              <a:t>рівні</a:t>
            </a:r>
            <a:r>
              <a:rPr lang="ru-RU" sz="1900" dirty="0">
                <a:latin typeface="Times New Roman" pitchFamily="18" charset="0"/>
                <a:cs typeface="Times New Roman" pitchFamily="18" charset="0"/>
              </a:rPr>
              <a:t>. Людина </a:t>
            </a:r>
            <a:r>
              <a:rPr lang="ru-RU" sz="1900" dirty="0" err="1">
                <a:latin typeface="Times New Roman" pitchFamily="18" charset="0"/>
                <a:cs typeface="Times New Roman" pitchFamily="18" charset="0"/>
              </a:rPr>
              <a:t>усвідомлює</a:t>
            </a:r>
            <a:r>
              <a:rPr lang="ru-RU" sz="1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>
                <a:latin typeface="Times New Roman" pitchFamily="18" charset="0"/>
                <a:cs typeface="Times New Roman" pitchFamily="18" charset="0"/>
              </a:rPr>
              <a:t>свої</a:t>
            </a:r>
            <a:r>
              <a:rPr lang="ru-RU" sz="1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>
                <a:latin typeface="Times New Roman" pitchFamily="18" charset="0"/>
                <a:cs typeface="Times New Roman" pitchFamily="18" charset="0"/>
              </a:rPr>
              <a:t>дії</a:t>
            </a:r>
            <a:r>
              <a:rPr lang="ru-RU" sz="1900" dirty="0"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1900" dirty="0" err="1">
                <a:latin typeface="Times New Roman" pitchFamily="18" charset="0"/>
                <a:cs typeface="Times New Roman" pitchFamily="18" charset="0"/>
              </a:rPr>
              <a:t>їх</a:t>
            </a:r>
            <a:r>
              <a:rPr lang="ru-RU" sz="1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>
                <a:latin typeface="Times New Roman" pitchFamily="18" charset="0"/>
                <a:cs typeface="Times New Roman" pitchFamily="18" charset="0"/>
              </a:rPr>
              <a:t>наслідки</a:t>
            </a:r>
            <a:r>
              <a:rPr lang="ru-RU" sz="19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900" dirty="0" err="1">
                <a:latin typeface="Times New Roman" pitchFamily="18" charset="0"/>
                <a:cs typeface="Times New Roman" pitchFamily="18" charset="0"/>
              </a:rPr>
              <a:t>приймає</a:t>
            </a:r>
            <a:r>
              <a:rPr lang="ru-RU" sz="1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>
                <a:latin typeface="Times New Roman" pitchFamily="18" charset="0"/>
                <a:cs typeface="Times New Roman" pitchFamily="18" charset="0"/>
              </a:rPr>
              <a:t>рішення</a:t>
            </a:r>
            <a:r>
              <a:rPr lang="ru-RU" sz="1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>
                <a:latin typeface="Times New Roman" pitchFamily="18" charset="0"/>
                <a:cs typeface="Times New Roman" pitchFamily="18" charset="0"/>
              </a:rPr>
              <a:t>свідомо</a:t>
            </a:r>
            <a:r>
              <a:rPr lang="ru-RU" sz="1900" dirty="0">
                <a:latin typeface="Times New Roman" pitchFamily="18" charset="0"/>
                <a:cs typeface="Times New Roman" pitchFamily="18" charset="0"/>
              </a:rPr>
              <a:t> і </a:t>
            </a:r>
            <a:r>
              <a:rPr lang="ru-RU" sz="1900" dirty="0" err="1">
                <a:latin typeface="Times New Roman" pitchFamily="18" charset="0"/>
                <a:cs typeface="Times New Roman" pitchFamily="18" charset="0"/>
              </a:rPr>
              <a:t>раціонально</a:t>
            </a:r>
            <a:r>
              <a:rPr lang="ru-RU" sz="19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sz="1900" b="1" dirty="0" err="1">
                <a:latin typeface="Times New Roman" pitchFamily="18" charset="0"/>
                <a:cs typeface="Times New Roman" pitchFamily="18" charset="0"/>
              </a:rPr>
              <a:t>Рішення</a:t>
            </a:r>
            <a:r>
              <a:rPr lang="ru-RU" sz="1900" b="1" dirty="0"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1900" b="1" dirty="0" err="1">
                <a:latin typeface="Times New Roman" pitchFamily="18" charset="0"/>
                <a:cs typeface="Times New Roman" pitchFamily="18" charset="0"/>
              </a:rPr>
              <a:t>вибір</a:t>
            </a:r>
            <a:r>
              <a:rPr lang="ru-RU" sz="19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>
                <a:latin typeface="Times New Roman" pitchFamily="18" charset="0"/>
                <a:cs typeface="Times New Roman" pitchFamily="18" charset="0"/>
              </a:rPr>
              <a:t>— воля </a:t>
            </a:r>
            <a:r>
              <a:rPr lang="ru-RU" sz="1900" dirty="0" err="1">
                <a:latin typeface="Times New Roman" pitchFamily="18" charset="0"/>
                <a:cs typeface="Times New Roman" pitchFamily="18" charset="0"/>
              </a:rPr>
              <a:t>полягає</a:t>
            </a:r>
            <a:r>
              <a:rPr lang="ru-RU" sz="1900" dirty="0"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sz="1900" dirty="0" err="1">
                <a:latin typeface="Times New Roman" pitchFamily="18" charset="0"/>
                <a:cs typeface="Times New Roman" pitchFamily="18" charset="0"/>
              </a:rPr>
              <a:t>свідомому</a:t>
            </a:r>
            <a:r>
              <a:rPr lang="ru-RU" sz="1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>
                <a:latin typeface="Times New Roman" pitchFamily="18" charset="0"/>
                <a:cs typeface="Times New Roman" pitchFamily="18" charset="0"/>
              </a:rPr>
              <a:t>виборі</a:t>
            </a:r>
            <a:r>
              <a:rPr lang="ru-RU" sz="1900" dirty="0">
                <a:latin typeface="Times New Roman" pitchFamily="18" charset="0"/>
                <a:cs typeface="Times New Roman" pitchFamily="18" charset="0"/>
              </a:rPr>
              <a:t> одного з </a:t>
            </a:r>
            <a:r>
              <a:rPr lang="ru-RU" sz="1900" dirty="0" err="1">
                <a:latin typeface="Times New Roman" pitchFamily="18" charset="0"/>
                <a:cs typeface="Times New Roman" pitchFamily="18" charset="0"/>
              </a:rPr>
              <a:t>кількох</a:t>
            </a:r>
            <a:r>
              <a:rPr lang="ru-RU" sz="1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>
                <a:latin typeface="Times New Roman" pitchFamily="18" charset="0"/>
                <a:cs typeface="Times New Roman" pitchFamily="18" charset="0"/>
              </a:rPr>
              <a:t>можливих</a:t>
            </a:r>
            <a:r>
              <a:rPr lang="ru-RU" sz="1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>
                <a:latin typeface="Times New Roman" pitchFamily="18" charset="0"/>
                <a:cs typeface="Times New Roman" pitchFamily="18" charset="0"/>
              </a:rPr>
              <a:t>варіантів</a:t>
            </a:r>
            <a:r>
              <a:rPr lang="ru-RU" sz="1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>
                <a:latin typeface="Times New Roman" pitchFamily="18" charset="0"/>
                <a:cs typeface="Times New Roman" pitchFamily="18" charset="0"/>
              </a:rPr>
              <a:t>поведінки</a:t>
            </a:r>
            <a:r>
              <a:rPr lang="ru-RU" sz="1900" dirty="0">
                <a:latin typeface="Times New Roman" pitchFamily="18" charset="0"/>
                <a:cs typeface="Times New Roman" pitchFamily="18" charset="0"/>
              </a:rPr>
              <a:t>. Людина </a:t>
            </a:r>
            <a:r>
              <a:rPr lang="ru-RU" sz="1900" dirty="0" err="1">
                <a:latin typeface="Times New Roman" pitchFamily="18" charset="0"/>
                <a:cs typeface="Times New Roman" pitchFamily="18" charset="0"/>
              </a:rPr>
              <a:t>вибирає</a:t>
            </a:r>
            <a:r>
              <a:rPr lang="ru-RU" sz="1900" dirty="0">
                <a:latin typeface="Times New Roman" pitchFamily="18" charset="0"/>
                <a:cs typeface="Times New Roman" pitchFamily="18" charset="0"/>
              </a:rPr>
              <a:t>, як </a:t>
            </a:r>
            <a:r>
              <a:rPr lang="ru-RU" sz="1900" dirty="0" err="1">
                <a:latin typeface="Times New Roman" pitchFamily="18" charset="0"/>
                <a:cs typeface="Times New Roman" pitchFamily="18" charset="0"/>
              </a:rPr>
              <a:t>діяти</a:t>
            </a:r>
            <a:r>
              <a:rPr lang="ru-RU" sz="19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900" dirty="0" err="1">
                <a:latin typeface="Times New Roman" pitchFamily="18" charset="0"/>
                <a:cs typeface="Times New Roman" pitchFamily="18" charset="0"/>
              </a:rPr>
              <a:t>виходячи</a:t>
            </a:r>
            <a:r>
              <a:rPr lang="ru-RU" sz="1900" dirty="0">
                <a:latin typeface="Times New Roman" pitchFamily="18" charset="0"/>
                <a:cs typeface="Times New Roman" pitchFamily="18" charset="0"/>
              </a:rPr>
              <a:t> з мети і умов.</a:t>
            </a:r>
          </a:p>
          <a:p>
            <a:pPr algn="just"/>
            <a:r>
              <a:rPr lang="ru-RU" sz="1900" b="1" dirty="0" err="1">
                <a:latin typeface="Times New Roman" pitchFamily="18" charset="0"/>
                <a:cs typeface="Times New Roman" pitchFamily="18" charset="0"/>
              </a:rPr>
              <a:t>Подолання</a:t>
            </a:r>
            <a:r>
              <a:rPr lang="ru-RU" sz="19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b="1" dirty="0" err="1">
                <a:latin typeface="Times New Roman" pitchFamily="18" charset="0"/>
                <a:cs typeface="Times New Roman" pitchFamily="18" charset="0"/>
              </a:rPr>
              <a:t>перешкод</a:t>
            </a:r>
            <a:r>
              <a:rPr lang="ru-RU" sz="19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>
                <a:latin typeface="Times New Roman" pitchFamily="18" charset="0"/>
                <a:cs typeface="Times New Roman" pitchFamily="18" charset="0"/>
              </a:rPr>
              <a:t>— </a:t>
            </a:r>
            <a:r>
              <a:rPr lang="ru-RU" sz="1900" dirty="0" err="1">
                <a:latin typeface="Times New Roman" pitchFamily="18" charset="0"/>
                <a:cs typeface="Times New Roman" pitchFamily="18" charset="0"/>
              </a:rPr>
              <a:t>вольова</a:t>
            </a:r>
            <a:r>
              <a:rPr lang="ru-RU" sz="1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>
                <a:latin typeface="Times New Roman" pitchFamily="18" charset="0"/>
                <a:cs typeface="Times New Roman" pitchFamily="18" charset="0"/>
              </a:rPr>
              <a:t>поведінка</a:t>
            </a:r>
            <a:r>
              <a:rPr lang="ru-RU" sz="1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>
                <a:latin typeface="Times New Roman" pitchFamily="18" charset="0"/>
                <a:cs typeface="Times New Roman" pitchFamily="18" charset="0"/>
              </a:rPr>
              <a:t>передбачає</a:t>
            </a:r>
            <a:r>
              <a:rPr lang="ru-RU" sz="1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>
                <a:latin typeface="Times New Roman" pitchFamily="18" charset="0"/>
                <a:cs typeface="Times New Roman" pitchFamily="18" charset="0"/>
              </a:rPr>
              <a:t>активне</a:t>
            </a:r>
            <a:r>
              <a:rPr lang="ru-RU" sz="1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>
                <a:latin typeface="Times New Roman" pitchFamily="18" charset="0"/>
                <a:cs typeface="Times New Roman" pitchFamily="18" charset="0"/>
              </a:rPr>
              <a:t>подолання</a:t>
            </a:r>
            <a:r>
              <a:rPr lang="ru-RU" sz="1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>
                <a:latin typeface="Times New Roman" pitchFamily="18" charset="0"/>
                <a:cs typeface="Times New Roman" pitchFamily="18" charset="0"/>
              </a:rPr>
              <a:t>труднощів</a:t>
            </a:r>
            <a:r>
              <a:rPr lang="ru-RU" sz="19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900" dirty="0" err="1">
                <a:latin typeface="Times New Roman" pitchFamily="18" charset="0"/>
                <a:cs typeface="Times New Roman" pitchFamily="18" charset="0"/>
              </a:rPr>
              <a:t>які</a:t>
            </a:r>
            <a:r>
              <a:rPr lang="ru-RU" sz="1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>
                <a:latin typeface="Times New Roman" pitchFamily="18" charset="0"/>
                <a:cs typeface="Times New Roman" pitchFamily="18" charset="0"/>
              </a:rPr>
              <a:t>можуть</a:t>
            </a:r>
            <a:r>
              <a:rPr lang="ru-RU" sz="1900" dirty="0">
                <a:latin typeface="Times New Roman" pitchFamily="18" charset="0"/>
                <a:cs typeface="Times New Roman" pitchFamily="18" charset="0"/>
              </a:rPr>
              <a:t> бути </a:t>
            </a:r>
            <a:r>
              <a:rPr lang="ru-RU" sz="1900" dirty="0" err="1">
                <a:latin typeface="Times New Roman" pitchFamily="18" charset="0"/>
                <a:cs typeface="Times New Roman" pitchFamily="18" charset="0"/>
              </a:rPr>
              <a:t>внутрішніми</a:t>
            </a:r>
            <a:r>
              <a:rPr lang="ru-RU" sz="19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1900" dirty="0" err="1">
                <a:latin typeface="Times New Roman" pitchFamily="18" charset="0"/>
                <a:cs typeface="Times New Roman" pitchFamily="18" charset="0"/>
              </a:rPr>
              <a:t>власні</a:t>
            </a:r>
            <a:r>
              <a:rPr lang="ru-RU" sz="1900" dirty="0">
                <a:latin typeface="Times New Roman" pitchFamily="18" charset="0"/>
                <a:cs typeface="Times New Roman" pitchFamily="18" charset="0"/>
              </a:rPr>
              <a:t> страхи, </a:t>
            </a:r>
            <a:r>
              <a:rPr lang="ru-RU" sz="1900" dirty="0" err="1">
                <a:latin typeface="Times New Roman" pitchFamily="18" charset="0"/>
                <a:cs typeface="Times New Roman" pitchFamily="18" charset="0"/>
              </a:rPr>
              <a:t>лінь</a:t>
            </a:r>
            <a:r>
              <a:rPr lang="ru-RU" sz="19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900" dirty="0" err="1">
                <a:latin typeface="Times New Roman" pitchFamily="18" charset="0"/>
                <a:cs typeface="Times New Roman" pitchFamily="18" charset="0"/>
              </a:rPr>
              <a:t>сумніви</a:t>
            </a:r>
            <a:r>
              <a:rPr lang="ru-RU" sz="1900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1900" dirty="0" err="1">
                <a:latin typeface="Times New Roman" pitchFamily="18" charset="0"/>
                <a:cs typeface="Times New Roman" pitchFamily="18" charset="0"/>
              </a:rPr>
              <a:t>або</a:t>
            </a:r>
            <a:r>
              <a:rPr lang="ru-RU" sz="1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>
                <a:latin typeface="Times New Roman" pitchFamily="18" charset="0"/>
                <a:cs typeface="Times New Roman" pitchFamily="18" charset="0"/>
              </a:rPr>
              <a:t>зовнішніми</a:t>
            </a:r>
            <a:r>
              <a:rPr lang="ru-RU" sz="19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1900" dirty="0" err="1">
                <a:latin typeface="Times New Roman" pitchFamily="18" charset="0"/>
                <a:cs typeface="Times New Roman" pitchFamily="18" charset="0"/>
              </a:rPr>
              <a:t>соціальні</a:t>
            </a:r>
            <a:r>
              <a:rPr lang="ru-RU" sz="1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>
                <a:latin typeface="Times New Roman" pitchFamily="18" charset="0"/>
                <a:cs typeface="Times New Roman" pitchFamily="18" charset="0"/>
              </a:rPr>
              <a:t>або</a:t>
            </a:r>
            <a:r>
              <a:rPr lang="ru-RU" sz="1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>
                <a:latin typeface="Times New Roman" pitchFamily="18" charset="0"/>
                <a:cs typeface="Times New Roman" pitchFamily="18" charset="0"/>
              </a:rPr>
              <a:t>матеріальні</a:t>
            </a:r>
            <a:r>
              <a:rPr lang="ru-RU" sz="1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>
                <a:latin typeface="Times New Roman" pitchFamily="18" charset="0"/>
                <a:cs typeface="Times New Roman" pitchFamily="18" charset="0"/>
              </a:rPr>
              <a:t>перешкоди</a:t>
            </a:r>
            <a:r>
              <a:rPr lang="ru-RU" sz="1900" dirty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algn="just"/>
            <a:r>
              <a:rPr lang="ru-RU" sz="1900" b="1" dirty="0">
                <a:latin typeface="Times New Roman" pitchFamily="18" charset="0"/>
                <a:cs typeface="Times New Roman" pitchFamily="18" charset="0"/>
              </a:rPr>
              <a:t>Самоконтроль</a:t>
            </a:r>
            <a:r>
              <a:rPr lang="ru-RU" sz="1900" dirty="0">
                <a:latin typeface="Times New Roman" pitchFamily="18" charset="0"/>
                <a:cs typeface="Times New Roman" pitchFamily="18" charset="0"/>
              </a:rPr>
              <a:t> — воля </a:t>
            </a:r>
            <a:r>
              <a:rPr lang="ru-RU" sz="1900" dirty="0" err="1">
                <a:latin typeface="Times New Roman" pitchFamily="18" charset="0"/>
                <a:cs typeface="Times New Roman" pitchFamily="18" charset="0"/>
              </a:rPr>
              <a:t>проявляється</a:t>
            </a:r>
            <a:r>
              <a:rPr lang="ru-RU" sz="1900" dirty="0"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sz="1900" dirty="0" err="1">
                <a:latin typeface="Times New Roman" pitchFamily="18" charset="0"/>
                <a:cs typeface="Times New Roman" pitchFamily="18" charset="0"/>
              </a:rPr>
              <a:t>умінні</a:t>
            </a:r>
            <a:r>
              <a:rPr lang="ru-RU" sz="1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>
                <a:latin typeface="Times New Roman" pitchFamily="18" charset="0"/>
                <a:cs typeface="Times New Roman" pitchFamily="18" charset="0"/>
              </a:rPr>
              <a:t>контролювати</a:t>
            </a:r>
            <a:r>
              <a:rPr lang="ru-RU" sz="1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>
                <a:latin typeface="Times New Roman" pitchFamily="18" charset="0"/>
                <a:cs typeface="Times New Roman" pitchFamily="18" charset="0"/>
              </a:rPr>
              <a:t>свої</a:t>
            </a:r>
            <a:r>
              <a:rPr lang="ru-RU" sz="1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>
                <a:latin typeface="Times New Roman" pitchFamily="18" charset="0"/>
                <a:cs typeface="Times New Roman" pitchFamily="18" charset="0"/>
              </a:rPr>
              <a:t>імпульси</a:t>
            </a:r>
            <a:r>
              <a:rPr lang="ru-RU" sz="19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900" dirty="0" err="1">
                <a:latin typeface="Times New Roman" pitchFamily="18" charset="0"/>
                <a:cs typeface="Times New Roman" pitchFamily="18" charset="0"/>
              </a:rPr>
              <a:t>емоції</a:t>
            </a:r>
            <a:r>
              <a:rPr lang="ru-RU" sz="1900" dirty="0"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1900" dirty="0" err="1">
                <a:latin typeface="Times New Roman" pitchFamily="18" charset="0"/>
                <a:cs typeface="Times New Roman" pitchFamily="18" charset="0"/>
              </a:rPr>
              <a:t>бажання</a:t>
            </a:r>
            <a:r>
              <a:rPr lang="ru-RU" sz="1900" dirty="0">
                <a:latin typeface="Times New Roman" pitchFamily="18" charset="0"/>
                <a:cs typeface="Times New Roman" pitchFamily="18" charset="0"/>
              </a:rPr>
              <a:t>, що </a:t>
            </a:r>
            <a:r>
              <a:rPr lang="ru-RU" sz="1900" dirty="0" err="1">
                <a:latin typeface="Times New Roman" pitchFamily="18" charset="0"/>
                <a:cs typeface="Times New Roman" pitchFamily="18" charset="0"/>
              </a:rPr>
              <a:t>можуть</a:t>
            </a:r>
            <a:r>
              <a:rPr lang="ru-RU" sz="1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>
                <a:latin typeface="Times New Roman" pitchFamily="18" charset="0"/>
                <a:cs typeface="Times New Roman" pitchFamily="18" charset="0"/>
              </a:rPr>
              <a:t>заважати</a:t>
            </a:r>
            <a:r>
              <a:rPr lang="ru-RU" sz="1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>
                <a:latin typeface="Times New Roman" pitchFamily="18" charset="0"/>
                <a:cs typeface="Times New Roman" pitchFamily="18" charset="0"/>
              </a:rPr>
              <a:t>досягненню</a:t>
            </a:r>
            <a:r>
              <a:rPr lang="ru-RU" sz="1900" dirty="0">
                <a:latin typeface="Times New Roman" pitchFamily="18" charset="0"/>
                <a:cs typeface="Times New Roman" pitchFamily="18" charset="0"/>
              </a:rPr>
              <a:t> мети. </a:t>
            </a:r>
            <a:r>
              <a:rPr lang="ru-RU" sz="1900" dirty="0" err="1">
                <a:latin typeface="Times New Roman" pitchFamily="18" charset="0"/>
                <a:cs typeface="Times New Roman" pitchFamily="18" charset="0"/>
              </a:rPr>
              <a:t>Вольова</a:t>
            </a:r>
            <a:r>
              <a:rPr lang="ru-RU" sz="1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>
                <a:latin typeface="Times New Roman" pitchFamily="18" charset="0"/>
                <a:cs typeface="Times New Roman" pitchFamily="18" charset="0"/>
              </a:rPr>
              <a:t>людина</a:t>
            </a:r>
            <a:r>
              <a:rPr lang="ru-RU" sz="1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>
                <a:latin typeface="Times New Roman" pitchFamily="18" charset="0"/>
                <a:cs typeface="Times New Roman" pitchFamily="18" charset="0"/>
              </a:rPr>
              <a:t>здатна</a:t>
            </a:r>
            <a:r>
              <a:rPr lang="ru-RU" sz="1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>
                <a:latin typeface="Times New Roman" pitchFamily="18" charset="0"/>
                <a:cs typeface="Times New Roman" pitchFamily="18" charset="0"/>
              </a:rPr>
              <a:t>стримувати</a:t>
            </a:r>
            <a:r>
              <a:rPr lang="ru-RU" sz="1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>
                <a:latin typeface="Times New Roman" pitchFamily="18" charset="0"/>
                <a:cs typeface="Times New Roman" pitchFamily="18" charset="0"/>
              </a:rPr>
              <a:t>негативні</a:t>
            </a:r>
            <a:r>
              <a:rPr lang="ru-RU" sz="1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>
                <a:latin typeface="Times New Roman" pitchFamily="18" charset="0"/>
                <a:cs typeface="Times New Roman" pitchFamily="18" charset="0"/>
              </a:rPr>
              <a:t>емоційні</a:t>
            </a:r>
            <a:r>
              <a:rPr lang="ru-RU" sz="1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>
                <a:latin typeface="Times New Roman" pitchFamily="18" charset="0"/>
                <a:cs typeface="Times New Roman" pitchFamily="18" charset="0"/>
              </a:rPr>
              <a:t>реакції</a:t>
            </a:r>
            <a:r>
              <a:rPr lang="ru-RU" sz="1900" dirty="0">
                <a:latin typeface="Times New Roman" pitchFamily="18" charset="0"/>
                <a:cs typeface="Times New Roman" pitchFamily="18" charset="0"/>
              </a:rPr>
              <a:t> і </a:t>
            </a:r>
            <a:r>
              <a:rPr lang="ru-RU" sz="1900" dirty="0" err="1">
                <a:latin typeface="Times New Roman" pitchFamily="18" charset="0"/>
                <a:cs typeface="Times New Roman" pitchFamily="18" charset="0"/>
              </a:rPr>
              <a:t>діяти</a:t>
            </a:r>
            <a:r>
              <a:rPr lang="ru-RU" sz="1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>
                <a:latin typeface="Times New Roman" pitchFamily="18" charset="0"/>
                <a:cs typeface="Times New Roman" pitchFamily="18" charset="0"/>
              </a:rPr>
              <a:t>раціонально</a:t>
            </a:r>
            <a:r>
              <a:rPr lang="ru-RU" sz="19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sz="1900" b="1" dirty="0" err="1">
                <a:latin typeface="Times New Roman" pitchFamily="18" charset="0"/>
                <a:cs typeface="Times New Roman" pitchFamily="18" charset="0"/>
              </a:rPr>
              <a:t>Напруженість</a:t>
            </a:r>
            <a:r>
              <a:rPr lang="ru-RU" sz="1900" dirty="0">
                <a:latin typeface="Times New Roman" pitchFamily="18" charset="0"/>
                <a:cs typeface="Times New Roman" pitchFamily="18" charset="0"/>
              </a:rPr>
              <a:t> — </a:t>
            </a:r>
            <a:r>
              <a:rPr lang="ru-RU" sz="1900" dirty="0" err="1">
                <a:latin typeface="Times New Roman" pitchFamily="18" charset="0"/>
                <a:cs typeface="Times New Roman" pitchFamily="18" charset="0"/>
              </a:rPr>
              <a:t>вольова</a:t>
            </a:r>
            <a:r>
              <a:rPr lang="ru-RU" sz="1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>
                <a:latin typeface="Times New Roman" pitchFamily="18" charset="0"/>
                <a:cs typeface="Times New Roman" pitchFamily="18" charset="0"/>
              </a:rPr>
              <a:t>поведінка</a:t>
            </a:r>
            <a:r>
              <a:rPr lang="ru-RU" sz="1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>
                <a:latin typeface="Times New Roman" pitchFamily="18" charset="0"/>
                <a:cs typeface="Times New Roman" pitchFamily="18" charset="0"/>
              </a:rPr>
              <a:t>зазвичай</a:t>
            </a:r>
            <a:r>
              <a:rPr lang="ru-RU" sz="1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>
                <a:latin typeface="Times New Roman" pitchFamily="18" charset="0"/>
                <a:cs typeface="Times New Roman" pitchFamily="18" charset="0"/>
              </a:rPr>
              <a:t>вимагає</a:t>
            </a:r>
            <a:r>
              <a:rPr lang="ru-RU" sz="1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>
                <a:latin typeface="Times New Roman" pitchFamily="18" charset="0"/>
                <a:cs typeface="Times New Roman" pitchFamily="18" charset="0"/>
              </a:rPr>
              <a:t>певних</a:t>
            </a:r>
            <a:r>
              <a:rPr lang="ru-RU" sz="1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>
                <a:latin typeface="Times New Roman" pitchFamily="18" charset="0"/>
                <a:cs typeface="Times New Roman" pitchFamily="18" charset="0"/>
              </a:rPr>
              <a:t>зусиль</a:t>
            </a:r>
            <a:r>
              <a:rPr lang="ru-RU" sz="1900" dirty="0">
                <a:latin typeface="Times New Roman" pitchFamily="18" charset="0"/>
                <a:cs typeface="Times New Roman" pitchFamily="18" charset="0"/>
              </a:rPr>
              <a:t> і </a:t>
            </a:r>
            <a:r>
              <a:rPr lang="ru-RU" sz="1900" dirty="0" err="1">
                <a:latin typeface="Times New Roman" pitchFamily="18" charset="0"/>
                <a:cs typeface="Times New Roman" pitchFamily="18" charset="0"/>
              </a:rPr>
              <a:t>енергії</a:t>
            </a:r>
            <a:r>
              <a:rPr lang="ru-RU" sz="19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900" dirty="0" err="1">
                <a:latin typeface="Times New Roman" pitchFamily="18" charset="0"/>
                <a:cs typeface="Times New Roman" pitchFamily="18" charset="0"/>
              </a:rPr>
              <a:t>Це</a:t>
            </a:r>
            <a:r>
              <a:rPr lang="ru-RU" sz="1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>
                <a:latin typeface="Times New Roman" pitchFamily="18" charset="0"/>
                <a:cs typeface="Times New Roman" pitchFamily="18" charset="0"/>
              </a:rPr>
              <a:t>може</a:t>
            </a:r>
            <a:r>
              <a:rPr lang="ru-RU" sz="1900" dirty="0">
                <a:latin typeface="Times New Roman" pitchFamily="18" charset="0"/>
                <a:cs typeface="Times New Roman" pitchFamily="18" charset="0"/>
              </a:rPr>
              <a:t> бути як </a:t>
            </a:r>
            <a:r>
              <a:rPr lang="ru-RU" sz="1900" dirty="0" err="1">
                <a:latin typeface="Times New Roman" pitchFamily="18" charset="0"/>
                <a:cs typeface="Times New Roman" pitchFamily="18" charset="0"/>
              </a:rPr>
              <a:t>фізичне</a:t>
            </a:r>
            <a:r>
              <a:rPr lang="ru-RU" sz="1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>
                <a:latin typeface="Times New Roman" pitchFamily="18" charset="0"/>
                <a:cs typeface="Times New Roman" pitchFamily="18" charset="0"/>
              </a:rPr>
              <a:t>зусилля</a:t>
            </a:r>
            <a:r>
              <a:rPr lang="ru-RU" sz="1900" dirty="0">
                <a:latin typeface="Times New Roman" pitchFamily="18" charset="0"/>
                <a:cs typeface="Times New Roman" pitchFamily="18" charset="0"/>
              </a:rPr>
              <a:t> (при </a:t>
            </a:r>
            <a:r>
              <a:rPr lang="ru-RU" sz="1900" dirty="0" err="1">
                <a:latin typeface="Times New Roman" pitchFamily="18" charset="0"/>
                <a:cs typeface="Times New Roman" pitchFamily="18" charset="0"/>
              </a:rPr>
              <a:t>подоланні</a:t>
            </a:r>
            <a:r>
              <a:rPr lang="ru-RU" sz="1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>
                <a:latin typeface="Times New Roman" pitchFamily="18" charset="0"/>
                <a:cs typeface="Times New Roman" pitchFamily="18" charset="0"/>
              </a:rPr>
              <a:t>фізичних</a:t>
            </a:r>
            <a:r>
              <a:rPr lang="ru-RU" sz="1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>
                <a:latin typeface="Times New Roman" pitchFamily="18" charset="0"/>
                <a:cs typeface="Times New Roman" pitchFamily="18" charset="0"/>
              </a:rPr>
              <a:t>перешкод</a:t>
            </a:r>
            <a:r>
              <a:rPr lang="ru-RU" sz="1900" dirty="0">
                <a:latin typeface="Times New Roman" pitchFamily="18" charset="0"/>
                <a:cs typeface="Times New Roman" pitchFamily="18" charset="0"/>
              </a:rPr>
              <a:t>), так і </a:t>
            </a:r>
            <a:r>
              <a:rPr lang="ru-RU" sz="1900" dirty="0" err="1">
                <a:latin typeface="Times New Roman" pitchFamily="18" charset="0"/>
                <a:cs typeface="Times New Roman" pitchFamily="18" charset="0"/>
              </a:rPr>
              <a:t>психологічне</a:t>
            </a:r>
            <a:r>
              <a:rPr lang="ru-RU" sz="1900" dirty="0">
                <a:latin typeface="Times New Roman" pitchFamily="18" charset="0"/>
                <a:cs typeface="Times New Roman" pitchFamily="18" charset="0"/>
              </a:rPr>
              <a:t> (при </a:t>
            </a:r>
            <a:r>
              <a:rPr lang="ru-RU" sz="1900" dirty="0" err="1">
                <a:latin typeface="Times New Roman" pitchFamily="18" charset="0"/>
                <a:cs typeface="Times New Roman" pitchFamily="18" charset="0"/>
              </a:rPr>
              <a:t>подоланні</a:t>
            </a:r>
            <a:r>
              <a:rPr lang="ru-RU" sz="1900" dirty="0">
                <a:latin typeface="Times New Roman" pitchFamily="18" charset="0"/>
                <a:cs typeface="Times New Roman" pitchFamily="18" charset="0"/>
              </a:rPr>
              <a:t> страху, </a:t>
            </a:r>
            <a:r>
              <a:rPr lang="ru-RU" sz="1900" dirty="0" err="1">
                <a:latin typeface="Times New Roman" pitchFamily="18" charset="0"/>
                <a:cs typeface="Times New Roman" pitchFamily="18" charset="0"/>
              </a:rPr>
              <a:t>невпевненості</a:t>
            </a:r>
            <a:r>
              <a:rPr lang="ru-RU" sz="19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900" dirty="0" err="1">
                <a:latin typeface="Times New Roman" pitchFamily="18" charset="0"/>
                <a:cs typeface="Times New Roman" pitchFamily="18" charset="0"/>
              </a:rPr>
              <a:t>сумнівів</a:t>
            </a:r>
            <a:r>
              <a:rPr lang="ru-RU" sz="1900" dirty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algn="just"/>
            <a:r>
              <a:rPr lang="ru-RU" sz="1900" b="1" dirty="0" err="1">
                <a:latin typeface="Times New Roman" pitchFamily="18" charset="0"/>
                <a:cs typeface="Times New Roman" pitchFamily="18" charset="0"/>
              </a:rPr>
              <a:t>Тривалість</a:t>
            </a:r>
            <a:r>
              <a:rPr lang="ru-RU" sz="1900" dirty="0">
                <a:latin typeface="Times New Roman" pitchFamily="18" charset="0"/>
                <a:cs typeface="Times New Roman" pitchFamily="18" charset="0"/>
              </a:rPr>
              <a:t> — </a:t>
            </a:r>
            <a:r>
              <a:rPr lang="ru-RU" sz="1900" dirty="0" err="1">
                <a:latin typeface="Times New Roman" pitchFamily="18" charset="0"/>
                <a:cs typeface="Times New Roman" pitchFamily="18" charset="0"/>
              </a:rPr>
              <a:t>вольові</a:t>
            </a:r>
            <a:r>
              <a:rPr lang="ru-RU" sz="1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>
                <a:latin typeface="Times New Roman" pitchFamily="18" charset="0"/>
                <a:cs typeface="Times New Roman" pitchFamily="18" charset="0"/>
              </a:rPr>
              <a:t>зусилля</a:t>
            </a:r>
            <a:r>
              <a:rPr lang="ru-RU" sz="1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>
                <a:latin typeface="Times New Roman" pitchFamily="18" charset="0"/>
                <a:cs typeface="Times New Roman" pitchFamily="18" charset="0"/>
              </a:rPr>
              <a:t>можуть</a:t>
            </a:r>
            <a:r>
              <a:rPr lang="ru-RU" sz="1900" dirty="0">
                <a:latin typeface="Times New Roman" pitchFamily="18" charset="0"/>
                <a:cs typeface="Times New Roman" pitchFamily="18" charset="0"/>
              </a:rPr>
              <a:t> бути </a:t>
            </a:r>
            <a:r>
              <a:rPr lang="ru-RU" sz="1900" dirty="0" err="1">
                <a:latin typeface="Times New Roman" pitchFamily="18" charset="0"/>
                <a:cs typeface="Times New Roman" pitchFamily="18" charset="0"/>
              </a:rPr>
              <a:t>тривалими</a:t>
            </a:r>
            <a:r>
              <a:rPr lang="ru-RU" sz="1900" dirty="0">
                <a:latin typeface="Times New Roman" pitchFamily="18" charset="0"/>
                <a:cs typeface="Times New Roman" pitchFamily="18" charset="0"/>
              </a:rPr>
              <a:t>, особливо коли </a:t>
            </a:r>
            <a:r>
              <a:rPr lang="ru-RU" sz="1900" dirty="0" err="1">
                <a:latin typeface="Times New Roman" pitchFamily="18" charset="0"/>
                <a:cs typeface="Times New Roman" pitchFamily="18" charset="0"/>
              </a:rPr>
              <a:t>людина</a:t>
            </a:r>
            <a:r>
              <a:rPr lang="ru-RU" sz="1900" dirty="0">
                <a:latin typeface="Times New Roman" pitchFamily="18" charset="0"/>
                <a:cs typeface="Times New Roman" pitchFamily="18" charset="0"/>
              </a:rPr>
              <a:t> ставить перед собою </a:t>
            </a:r>
            <a:r>
              <a:rPr lang="ru-RU" sz="1900" dirty="0" err="1">
                <a:latin typeface="Times New Roman" pitchFamily="18" charset="0"/>
                <a:cs typeface="Times New Roman" pitchFamily="18" charset="0"/>
              </a:rPr>
              <a:t>далекоглядні</a:t>
            </a:r>
            <a:r>
              <a:rPr lang="ru-RU" sz="1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>
                <a:latin typeface="Times New Roman" pitchFamily="18" charset="0"/>
                <a:cs typeface="Times New Roman" pitchFamily="18" charset="0"/>
              </a:rPr>
              <a:t>або</a:t>
            </a:r>
            <a:r>
              <a:rPr lang="ru-RU" sz="1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>
                <a:latin typeface="Times New Roman" pitchFamily="18" charset="0"/>
                <a:cs typeface="Times New Roman" pitchFamily="18" charset="0"/>
              </a:rPr>
              <a:t>складні</a:t>
            </a:r>
            <a:r>
              <a:rPr lang="ru-RU" sz="1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>
                <a:latin typeface="Times New Roman" pitchFamily="18" charset="0"/>
                <a:cs typeface="Times New Roman" pitchFamily="18" charset="0"/>
              </a:rPr>
              <a:t>цілі</a:t>
            </a:r>
            <a:r>
              <a:rPr lang="ru-RU" sz="1900" dirty="0">
                <a:latin typeface="Times New Roman" pitchFamily="18" charset="0"/>
                <a:cs typeface="Times New Roman" pitchFamily="18" charset="0"/>
              </a:rPr>
              <a:t>. В таких </a:t>
            </a:r>
            <a:r>
              <a:rPr lang="ru-RU" sz="1900" dirty="0" err="1">
                <a:latin typeface="Times New Roman" pitchFamily="18" charset="0"/>
                <a:cs typeface="Times New Roman" pitchFamily="18" charset="0"/>
              </a:rPr>
              <a:t>випадках</a:t>
            </a:r>
            <a:r>
              <a:rPr lang="ru-RU" sz="1900" dirty="0">
                <a:latin typeface="Times New Roman" pitchFamily="18" charset="0"/>
                <a:cs typeface="Times New Roman" pitchFamily="18" charset="0"/>
              </a:rPr>
              <a:t> воля </a:t>
            </a:r>
            <a:r>
              <a:rPr lang="ru-RU" sz="1900" dirty="0" err="1">
                <a:latin typeface="Times New Roman" pitchFamily="18" charset="0"/>
                <a:cs typeface="Times New Roman" pitchFamily="18" charset="0"/>
              </a:rPr>
              <a:t>допомагає</a:t>
            </a:r>
            <a:r>
              <a:rPr lang="ru-RU" sz="1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>
                <a:latin typeface="Times New Roman" pitchFamily="18" charset="0"/>
                <a:cs typeface="Times New Roman" pitchFamily="18" charset="0"/>
              </a:rPr>
              <a:t>підтримувати</a:t>
            </a:r>
            <a:r>
              <a:rPr lang="ru-RU" sz="1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>
                <a:latin typeface="Times New Roman" pitchFamily="18" charset="0"/>
                <a:cs typeface="Times New Roman" pitchFamily="18" charset="0"/>
              </a:rPr>
              <a:t>постійний</a:t>
            </a:r>
            <a:r>
              <a:rPr lang="ru-RU" sz="1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>
                <a:latin typeface="Times New Roman" pitchFamily="18" charset="0"/>
                <a:cs typeface="Times New Roman" pitchFamily="18" charset="0"/>
              </a:rPr>
              <a:t>рівень</a:t>
            </a:r>
            <a:r>
              <a:rPr lang="ru-RU" sz="1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>
                <a:latin typeface="Times New Roman" pitchFamily="18" charset="0"/>
                <a:cs typeface="Times New Roman" pitchFamily="18" charset="0"/>
              </a:rPr>
              <a:t>мотивації</a:t>
            </a:r>
            <a:r>
              <a:rPr lang="ru-RU" sz="1900" dirty="0"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1900" dirty="0" err="1">
                <a:latin typeface="Times New Roman" pitchFamily="18" charset="0"/>
                <a:cs typeface="Times New Roman" pitchFamily="18" charset="0"/>
              </a:rPr>
              <a:t>активності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19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6111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332656"/>
            <a:ext cx="820891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err="1">
                <a:latin typeface="Arial Black" pitchFamily="34" charset="0"/>
              </a:rPr>
              <a:t>Процес</a:t>
            </a:r>
            <a:r>
              <a:rPr lang="ru-RU" sz="2000" b="1" dirty="0">
                <a:latin typeface="Arial Black" pitchFamily="34" charset="0"/>
              </a:rPr>
              <a:t> </a:t>
            </a:r>
            <a:r>
              <a:rPr lang="ru-RU" sz="2000" b="1" dirty="0" err="1">
                <a:latin typeface="Arial Black" pitchFamily="34" charset="0"/>
              </a:rPr>
              <a:t>вольової</a:t>
            </a:r>
            <a:r>
              <a:rPr lang="ru-RU" sz="2000" b="1" dirty="0">
                <a:latin typeface="Arial Black" pitchFamily="34" charset="0"/>
              </a:rPr>
              <a:t> </a:t>
            </a:r>
            <a:r>
              <a:rPr lang="ru-RU" sz="2000" b="1" dirty="0" err="1">
                <a:latin typeface="Arial Black" pitchFamily="34" charset="0"/>
              </a:rPr>
              <a:t>дії</a:t>
            </a:r>
            <a:endParaRPr lang="ru-RU" sz="2000" b="1" dirty="0">
              <a:latin typeface="Arial Black" pitchFamily="34" charset="0"/>
            </a:endParaRPr>
          </a:p>
          <a:p>
            <a:pPr algn="just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Визначення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мети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—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людина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ставить перед собою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завдання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або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визначає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мету, яку вона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хоче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досягти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 Мета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може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бути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зовнішньою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або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внутрішньою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короткостроковою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або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довгостроковою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Мотивація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—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після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визначення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мети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важливо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розуміти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що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мотивує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до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її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досягнення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Це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можуть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бути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внутрішні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мотиви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прагнення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до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саморозвитку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бажання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подолати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труднощі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або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зовнішні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винагорода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соціальне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схвалення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algn="just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Планування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—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складається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план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дій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який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дозволить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досягти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поставленої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мети. На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цьому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етапі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оцінюються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можливі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перешкоди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ресурси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необхідні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для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виконання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завдання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Прийняття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рішення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—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людина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приймає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свідоме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рішення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щодо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того, як буде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діяти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та в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який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спосіб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вирішуватиме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поставлені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завдання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Виконання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—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власне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вольова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дія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в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ході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якої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реалізується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план.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Важливою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є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здатність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долати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перешкоди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зберігати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зосередженість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меті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Оцінка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результату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—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після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виконання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дій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важливо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проаналізувати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їх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результативність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і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зробити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висновки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для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майбутніх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вольових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дій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08768215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95736" y="436602"/>
            <a:ext cx="534473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000" dirty="0">
                <a:latin typeface="Arial Black" pitchFamily="34" charset="0"/>
              </a:rPr>
              <a:t>Розвиток вольових якостей у дітей</a:t>
            </a:r>
            <a:r>
              <a:rPr lang="uk-UA" dirty="0"/>
              <a:t>.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539552" y="860942"/>
            <a:ext cx="8022557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 smtClean="0"/>
              <a:t>    </a:t>
            </a:r>
            <a:r>
              <a:rPr lang="ru-RU" b="1" dirty="0" err="1" smtClean="0"/>
              <a:t>Розвиток</a:t>
            </a:r>
            <a:r>
              <a:rPr lang="ru-RU" b="1" dirty="0" smtClean="0"/>
              <a:t> </a:t>
            </a:r>
            <a:r>
              <a:rPr lang="ru-RU" b="1" dirty="0" err="1"/>
              <a:t>вольових</a:t>
            </a:r>
            <a:r>
              <a:rPr lang="ru-RU" b="1" dirty="0"/>
              <a:t> </a:t>
            </a:r>
            <a:r>
              <a:rPr lang="ru-RU" b="1" dirty="0" err="1"/>
              <a:t>якостей</a:t>
            </a:r>
            <a:r>
              <a:rPr lang="ru-RU" b="1" dirty="0"/>
              <a:t> у дітей</a:t>
            </a:r>
            <a:r>
              <a:rPr lang="ru-RU" dirty="0"/>
              <a:t> є </a:t>
            </a:r>
            <a:r>
              <a:rPr lang="ru-RU" dirty="0" err="1"/>
              <a:t>важливою</a:t>
            </a:r>
            <a:r>
              <a:rPr lang="ru-RU" dirty="0"/>
              <a:t> </a:t>
            </a:r>
            <a:r>
              <a:rPr lang="ru-RU" dirty="0" err="1"/>
              <a:t>складовою</a:t>
            </a:r>
            <a:r>
              <a:rPr lang="ru-RU" dirty="0"/>
              <a:t> </a:t>
            </a:r>
            <a:r>
              <a:rPr lang="ru-RU" dirty="0" err="1"/>
              <a:t>формування</a:t>
            </a:r>
            <a:r>
              <a:rPr lang="ru-RU" dirty="0"/>
              <a:t> </a:t>
            </a:r>
            <a:r>
              <a:rPr lang="ru-RU" dirty="0" err="1"/>
              <a:t>їхньої</a:t>
            </a:r>
            <a:r>
              <a:rPr lang="ru-RU" dirty="0"/>
              <a:t> </a:t>
            </a:r>
            <a:r>
              <a:rPr lang="ru-RU" dirty="0" err="1"/>
              <a:t>особистості</a:t>
            </a:r>
            <a:r>
              <a:rPr lang="ru-RU" dirty="0"/>
              <a:t> та </a:t>
            </a:r>
            <a:r>
              <a:rPr lang="ru-RU" dirty="0" err="1"/>
              <a:t>здатності</a:t>
            </a:r>
            <a:r>
              <a:rPr lang="ru-RU" dirty="0"/>
              <a:t> до </a:t>
            </a:r>
            <a:r>
              <a:rPr lang="ru-RU" dirty="0" err="1"/>
              <a:t>саморегуляції</a:t>
            </a:r>
            <a:r>
              <a:rPr lang="ru-RU" dirty="0"/>
              <a:t>. </a:t>
            </a:r>
            <a:r>
              <a:rPr lang="ru-RU" dirty="0" err="1"/>
              <a:t>Вольові</a:t>
            </a:r>
            <a:r>
              <a:rPr lang="ru-RU" dirty="0"/>
              <a:t> </a:t>
            </a:r>
            <a:r>
              <a:rPr lang="ru-RU" dirty="0" err="1"/>
              <a:t>якості</a:t>
            </a:r>
            <a:r>
              <a:rPr lang="ru-RU" dirty="0"/>
              <a:t> </a:t>
            </a:r>
            <a:r>
              <a:rPr lang="ru-RU" dirty="0" err="1"/>
              <a:t>формуються</a:t>
            </a:r>
            <a:r>
              <a:rPr lang="ru-RU" dirty="0"/>
              <a:t> </a:t>
            </a:r>
            <a:r>
              <a:rPr lang="ru-RU" dirty="0" err="1"/>
              <a:t>поступово</a:t>
            </a:r>
            <a:r>
              <a:rPr lang="ru-RU" dirty="0"/>
              <a:t>, через </a:t>
            </a:r>
            <a:r>
              <a:rPr lang="ru-RU" dirty="0" err="1"/>
              <a:t>виховання</a:t>
            </a:r>
            <a:r>
              <a:rPr lang="ru-RU" dirty="0"/>
              <a:t>, </a:t>
            </a:r>
            <a:r>
              <a:rPr lang="ru-RU" dirty="0" err="1"/>
              <a:t>життєвий</a:t>
            </a:r>
            <a:r>
              <a:rPr lang="ru-RU" dirty="0"/>
              <a:t> </a:t>
            </a:r>
            <a:r>
              <a:rPr lang="ru-RU" dirty="0" err="1"/>
              <a:t>досвід</a:t>
            </a:r>
            <a:r>
              <a:rPr lang="ru-RU" dirty="0"/>
              <a:t> і </a:t>
            </a:r>
            <a:r>
              <a:rPr lang="ru-RU" dirty="0" err="1"/>
              <a:t>взаємодію</a:t>
            </a:r>
            <a:r>
              <a:rPr lang="ru-RU" dirty="0"/>
              <a:t> з </a:t>
            </a:r>
            <a:r>
              <a:rPr lang="ru-RU" dirty="0" err="1"/>
              <a:t>оточенням</a:t>
            </a:r>
            <a:r>
              <a:rPr lang="ru-RU" dirty="0"/>
              <a:t>. Воля </a:t>
            </a:r>
            <a:r>
              <a:rPr lang="ru-RU" dirty="0" err="1"/>
              <a:t>допомагає</a:t>
            </a:r>
            <a:r>
              <a:rPr lang="ru-RU" dirty="0"/>
              <a:t> </a:t>
            </a:r>
            <a:r>
              <a:rPr lang="ru-RU" dirty="0" err="1"/>
              <a:t>дитині</a:t>
            </a:r>
            <a:r>
              <a:rPr lang="ru-RU" dirty="0"/>
              <a:t> </a:t>
            </a:r>
            <a:r>
              <a:rPr lang="ru-RU" dirty="0" err="1"/>
              <a:t>контролювати</a:t>
            </a:r>
            <a:r>
              <a:rPr lang="ru-RU" dirty="0"/>
              <a:t> </a:t>
            </a:r>
            <a:r>
              <a:rPr lang="ru-RU" dirty="0" err="1"/>
              <a:t>свої</a:t>
            </a:r>
            <a:r>
              <a:rPr lang="ru-RU" dirty="0"/>
              <a:t> </a:t>
            </a:r>
            <a:r>
              <a:rPr lang="ru-RU" dirty="0" err="1"/>
              <a:t>бажання</a:t>
            </a:r>
            <a:r>
              <a:rPr lang="ru-RU" dirty="0"/>
              <a:t>, </a:t>
            </a:r>
            <a:r>
              <a:rPr lang="ru-RU" dirty="0" err="1"/>
              <a:t>емоції</a:t>
            </a:r>
            <a:r>
              <a:rPr lang="ru-RU" dirty="0"/>
              <a:t>, </a:t>
            </a:r>
            <a:r>
              <a:rPr lang="ru-RU" dirty="0" err="1"/>
              <a:t>мотиви</a:t>
            </a:r>
            <a:r>
              <a:rPr lang="ru-RU" dirty="0"/>
              <a:t> і </a:t>
            </a:r>
            <a:r>
              <a:rPr lang="ru-RU" dirty="0" err="1"/>
              <a:t>вчинки</a:t>
            </a:r>
            <a:r>
              <a:rPr lang="ru-RU" dirty="0"/>
              <a:t>, що є </a:t>
            </a:r>
            <a:r>
              <a:rPr lang="ru-RU" dirty="0" err="1"/>
              <a:t>необхідним</a:t>
            </a:r>
            <a:r>
              <a:rPr lang="ru-RU" dirty="0"/>
              <a:t> для </a:t>
            </a:r>
            <a:r>
              <a:rPr lang="ru-RU" dirty="0" err="1"/>
              <a:t>успішної</a:t>
            </a:r>
            <a:r>
              <a:rPr lang="ru-RU" dirty="0"/>
              <a:t> </a:t>
            </a:r>
            <a:r>
              <a:rPr lang="ru-RU" dirty="0" err="1"/>
              <a:t>соціалізації</a:t>
            </a:r>
            <a:r>
              <a:rPr lang="ru-RU" dirty="0"/>
              <a:t> та розвитку </a:t>
            </a:r>
            <a:r>
              <a:rPr lang="ru-RU" dirty="0" err="1"/>
              <a:t>самостійності</a:t>
            </a:r>
            <a:r>
              <a:rPr lang="ru-RU" dirty="0"/>
              <a:t>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790176" y="2840549"/>
            <a:ext cx="615585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dirty="0" err="1">
                <a:latin typeface="Arial Black" pitchFamily="34" charset="0"/>
              </a:rPr>
              <a:t>Етапи</a:t>
            </a:r>
            <a:r>
              <a:rPr lang="ru-RU" sz="2000" dirty="0">
                <a:latin typeface="Arial Black" pitchFamily="34" charset="0"/>
              </a:rPr>
              <a:t> розвитку </a:t>
            </a:r>
            <a:r>
              <a:rPr lang="ru-RU" sz="2000" dirty="0" err="1">
                <a:latin typeface="Arial Black" pitchFamily="34" charset="0"/>
              </a:rPr>
              <a:t>вольових</a:t>
            </a:r>
            <a:r>
              <a:rPr lang="ru-RU" sz="2000" dirty="0">
                <a:latin typeface="Arial Black" pitchFamily="34" charset="0"/>
              </a:rPr>
              <a:t> </a:t>
            </a:r>
            <a:r>
              <a:rPr lang="ru-RU" sz="2000" dirty="0" err="1">
                <a:latin typeface="Arial Black" pitchFamily="34" charset="0"/>
              </a:rPr>
              <a:t>якостей</a:t>
            </a:r>
            <a:r>
              <a:rPr lang="ru-RU" sz="2000" dirty="0">
                <a:latin typeface="Arial Black" pitchFamily="34" charset="0"/>
              </a:rPr>
              <a:t> у дітей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755576" y="3337000"/>
            <a:ext cx="763284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Раннє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дитинство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від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1 до 3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років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342900" indent="-342900" algn="just">
              <a:buFont typeface="Wingdings" pitchFamily="2" charset="2"/>
              <a:buChar char="ü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На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цьому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етапі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діти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починають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усвідомлювати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свої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бажання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і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прагнення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 Вони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поступово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навчаються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контролювати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свої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дії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досягати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простих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цілей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Перші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прояви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вольових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якостей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пов'язані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з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бажанням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виконувати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дії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самостійно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що часто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супроводжується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фразою «Я сам».</a:t>
            </a:r>
          </a:p>
          <a:p>
            <a:pPr marL="342900" indent="-342900" algn="just">
              <a:buFont typeface="Wingdings" pitchFamily="2" charset="2"/>
              <a:buChar char="ü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Основною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вольовою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якістю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яка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формується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цей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період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є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наполегливість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Дитина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починає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усвідомлювати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що для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досягнення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мети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потрібно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докладати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зусиль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845121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332656"/>
            <a:ext cx="7848872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2.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Дошкільний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вік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від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3 до 6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років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342900" indent="-342900" algn="just">
              <a:buFont typeface="Wingdings" pitchFamily="2" charset="2"/>
              <a:buChar char="ü"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У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дошкільному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віці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розвивається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цілеспрямованість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Діти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вже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можуть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ставити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перед собою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прості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цілі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і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намагатися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досягти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їх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З'являються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перші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навички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планування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своїх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дій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хоча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ці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плани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ще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короткочасні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і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потребують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допомоги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дорослих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342900" indent="-342900" algn="just">
              <a:buFont typeface="Wingdings" pitchFamily="2" charset="2"/>
              <a:buChar char="ü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Також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починає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формуватися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терпіння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—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здатність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дочекатися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результату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або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відкласти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миттєві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бажання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користь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майбутнього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результату.</a:t>
            </a:r>
          </a:p>
          <a:p>
            <a:pPr marL="342900" indent="-342900" algn="just">
              <a:buFont typeface="Wingdings" pitchFamily="2" charset="2"/>
              <a:buChar char="ü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Діти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починають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засвоювати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соціальні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правила та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норми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поведінки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що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допомагає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їм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розвивати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самоконтроль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—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здатність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утримуватися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від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небажаних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дій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або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стримувати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емоції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pic>
        <p:nvPicPr>
          <p:cNvPr id="7170" name="Picture 2" descr="C:\Users\Admin\Desktop\imag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5484" y="4005064"/>
            <a:ext cx="3356716" cy="2640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1575889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55576" y="612845"/>
            <a:ext cx="7632848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Молодший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шкільний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вік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від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6 до 10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років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just"/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>
              <a:buFont typeface="Wingdings" pitchFamily="2" charset="2"/>
              <a:buChar char="ü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У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молодшому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шкільному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віці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вольові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якості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стають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більш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систематизованими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і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свідомими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Діти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вчаться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не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тільки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ставити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цілі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але й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послідовно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працювати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для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їх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досягнення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342900" indent="-342900" algn="just">
              <a:buFont typeface="Wingdings" pitchFamily="2" charset="2"/>
              <a:buChar char="ü"/>
            </a:pP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>
              <a:buFont typeface="Wingdings" pitchFamily="2" charset="2"/>
              <a:buChar char="ü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Розвиваються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такі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вольові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якості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як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дисциплінованість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відповідальність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самоконтроль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організованість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Важливу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роль у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цьому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відіграє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школа, де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навчальна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діяльність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потребує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виконання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завдань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чітко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визначений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час і за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певними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правилами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342900" indent="-342900" algn="just">
              <a:buFont typeface="Wingdings" pitchFamily="2" charset="2"/>
              <a:buChar char="ü"/>
            </a:pP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>
              <a:buFont typeface="Wingdings" pitchFamily="2" charset="2"/>
              <a:buChar char="ü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Також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формується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здатність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до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подолання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труднощів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коли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дитина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стикається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з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навчальними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соціальними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проблемами і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вчиться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їх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вирішувати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долаючи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внутрішні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перешкоди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лінь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страхи,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сумніви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59669536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27584" y="620688"/>
            <a:ext cx="7488832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4.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Підлітковий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вік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від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10 до 15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років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>
              <a:buFont typeface="Wingdings" pitchFamily="2" charset="2"/>
              <a:buChar char="ü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Підлітки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вже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мають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більш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розвинену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волю, що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дозволяє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їм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ставити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складніші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цілі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свідомо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їх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досягати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Однак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цей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етап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розвитку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також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характеризується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періодом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емоційної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нестабільності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що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може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впливати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вольову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поведінку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342900" indent="-342900" algn="just">
              <a:buFont typeface="Wingdings" pitchFamily="2" charset="2"/>
              <a:buChar char="ü"/>
            </a:pP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>
              <a:buFont typeface="Wingdings" pitchFamily="2" charset="2"/>
              <a:buChar char="ü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Важливою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стає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здатність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до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самовизначення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самоконтролю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коли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підліток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має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не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тільки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долати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зовнішні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труднощі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але й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розвивати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внутрішню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мотивацію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для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досягнення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цілей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342900" indent="-342900" algn="just">
              <a:buFont typeface="Wingdings" pitchFamily="2" charset="2"/>
              <a:buChar char="ü"/>
            </a:pP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>
              <a:buFont typeface="Wingdings" pitchFamily="2" charset="2"/>
              <a:buChar char="ü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Формуються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такі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якості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як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самостійність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наполегливість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рішучість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також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здатність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відповідати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за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свої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дії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682526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43608" y="751344"/>
            <a:ext cx="7344816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5. Старший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шкільний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вік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від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15 до 18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років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>
              <a:buFont typeface="Wingdings" pitchFamily="2" charset="2"/>
              <a:buChar char="ü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старшому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віці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вольова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поведінка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стає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більш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усвідомленою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цілеспрямованою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Вже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є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здатність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до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тривалого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планування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і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роботи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досягнення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складних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цілей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що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вимагає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значних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вольових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зусиль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342900" indent="-342900" algn="just">
              <a:buFont typeface="Wingdings" pitchFamily="2" charset="2"/>
              <a:buChar char="ü"/>
            </a:pP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>
              <a:buFont typeface="Wingdings" pitchFamily="2" charset="2"/>
              <a:buChar char="ü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цьому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етапі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ключовими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вольовими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якостями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є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самоорганізованість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дисципліна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відповідальність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і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рішучість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Підлітки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вчаться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ставити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перед собою як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короткострокові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так і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довгострокові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цілі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342900" indent="-342900" algn="just">
              <a:buFont typeface="Wingdings" pitchFamily="2" charset="2"/>
              <a:buChar char="ü"/>
            </a:pP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>
              <a:buFont typeface="Wingdings" pitchFamily="2" charset="2"/>
              <a:buChar char="ü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Важливою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стає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здатність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робити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самостійні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вибори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і нести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відповідальність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за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свої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дії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також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вміння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долати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внутрішні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протиріччя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сумніви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11082429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59559" y="332656"/>
            <a:ext cx="7776864" cy="59400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err="1">
                <a:latin typeface="Arial Black" pitchFamily="34" charset="0"/>
                <a:cs typeface="Times New Roman" pitchFamily="18" charset="0"/>
              </a:rPr>
              <a:t>Фактори</a:t>
            </a:r>
            <a:r>
              <a:rPr lang="ru-RU" sz="2000" b="1" dirty="0">
                <a:latin typeface="Arial Black" pitchFamily="34" charset="0"/>
                <a:cs typeface="Times New Roman" pitchFamily="18" charset="0"/>
              </a:rPr>
              <a:t> розвитку </a:t>
            </a:r>
            <a:r>
              <a:rPr lang="ru-RU" sz="2000" b="1" dirty="0" err="1">
                <a:latin typeface="Arial Black" pitchFamily="34" charset="0"/>
                <a:cs typeface="Times New Roman" pitchFamily="18" charset="0"/>
              </a:rPr>
              <a:t>вольових</a:t>
            </a:r>
            <a:r>
              <a:rPr lang="ru-RU" sz="2000" b="1" dirty="0">
                <a:latin typeface="Arial Black" pitchFamily="34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latin typeface="Arial Black" pitchFamily="34" charset="0"/>
                <a:cs typeface="Times New Roman" pitchFamily="18" charset="0"/>
              </a:rPr>
              <a:t>якостей</a:t>
            </a:r>
            <a:endParaRPr lang="ru-RU" sz="2000" b="1" dirty="0" smtClean="0">
              <a:latin typeface="Arial Black" pitchFamily="34" charset="0"/>
              <a:cs typeface="Times New Roman" pitchFamily="18" charset="0"/>
            </a:endParaRPr>
          </a:p>
          <a:p>
            <a:pPr algn="ctr"/>
            <a:endParaRPr lang="ru-RU" sz="2000" b="1" dirty="0">
              <a:latin typeface="Arial Black" pitchFamily="34" charset="0"/>
              <a:cs typeface="Times New Roman" pitchFamily="18" charset="0"/>
            </a:endParaRP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Виховання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Значну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роль у розвитку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вольових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якостей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відіграє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виховання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з боку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батьків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педагогів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інших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дорослих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Важливо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забезпечити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дитині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середовище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де вона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зможе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поступово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вчитися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брати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відповідальність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за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свої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дії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Досвід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Діти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розвивають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волю через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практичний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досвід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подолання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труднощів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і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вирішення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завдань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Завдання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які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потребують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зусиль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і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витримки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стимулюють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розвиток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вольових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якостей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Соціальне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середовище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Спілкування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з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однолітками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участь у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групових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проектах,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іграх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спорті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допомагають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дітям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навчитися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контролювати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свої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дії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підкорювати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їх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загальним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правилам і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взаємодіяти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з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іншими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Мотивація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Розвиток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волі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залежить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від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наявності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мотивації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досягати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певних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цілей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Важливо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підтримувати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дитині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інтерес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до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навчання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саморозвитку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соціальної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активності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018189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3568" y="548680"/>
            <a:ext cx="7632848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err="1">
                <a:latin typeface="Arial Black" pitchFamily="34" charset="0"/>
              </a:rPr>
              <a:t>Підтримка</a:t>
            </a:r>
            <a:r>
              <a:rPr lang="ru-RU" sz="2000" b="1" dirty="0">
                <a:latin typeface="Arial Black" pitchFamily="34" charset="0"/>
              </a:rPr>
              <a:t> розвитку </a:t>
            </a:r>
            <a:r>
              <a:rPr lang="ru-RU" sz="2000" b="1" dirty="0" err="1">
                <a:latin typeface="Arial Black" pitchFamily="34" charset="0"/>
              </a:rPr>
              <a:t>волі</a:t>
            </a:r>
            <a:r>
              <a:rPr lang="ru-RU" sz="2000" b="1" dirty="0">
                <a:latin typeface="Arial Black" pitchFamily="34" charset="0"/>
              </a:rPr>
              <a:t> у </a:t>
            </a:r>
            <a:r>
              <a:rPr lang="ru-RU" sz="2000" b="1" dirty="0" smtClean="0">
                <a:latin typeface="Arial Black" pitchFamily="34" charset="0"/>
              </a:rPr>
              <a:t>дітей</a:t>
            </a:r>
          </a:p>
          <a:p>
            <a:pPr algn="ctr"/>
            <a:endParaRPr lang="ru-RU" sz="2000" b="1" dirty="0">
              <a:latin typeface="Arial Black" pitchFamily="34" charset="0"/>
            </a:endParaRPr>
          </a:p>
          <a:p>
            <a:pPr marL="342900" indent="-342900" algn="just">
              <a:buFont typeface="Wingdings" pitchFamily="2" charset="2"/>
              <a:buChar char="§"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Давайте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дитині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можливість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робити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вибір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—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це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стимулює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розвиток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самостійності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і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відповідальності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342900" indent="-342900" algn="just">
              <a:buFont typeface="Wingdings" pitchFamily="2" charset="2"/>
              <a:buChar char="§"/>
            </a:pP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>
              <a:buFont typeface="Wingdings" pitchFamily="2" charset="2"/>
              <a:buChar char="ü"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Заохочуйте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досягнення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цілей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—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навчайте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дитину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ставити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перед собою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досяжні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завдання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і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працювати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над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їх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виконанням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342900" indent="-342900" algn="just">
              <a:buFont typeface="Wingdings" pitchFamily="2" charset="2"/>
              <a:buChar char="ü"/>
            </a:pP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>
              <a:buFont typeface="Wingdings" pitchFamily="2" charset="2"/>
              <a:buChar char="ü"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Допомагайте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подолати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труднощі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—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пояснюйте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що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труднощі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є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частиною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життя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і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допомагайте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дитині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їх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долати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342900" indent="-342900" algn="just">
              <a:buFont typeface="Wingdings" pitchFamily="2" charset="2"/>
              <a:buChar char="ü"/>
            </a:pP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>
              <a:buFont typeface="Wingdings" pitchFamily="2" charset="2"/>
              <a:buChar char="ü"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Розвивайте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самоконтроль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—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навчайте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дитину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контролювати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свої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емоції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імпульси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342900" indent="-342900" algn="just">
              <a:buFont typeface="Wingdings" pitchFamily="2" charset="2"/>
              <a:buChar char="ü"/>
            </a:pP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>
              <a:buFont typeface="Wingdings" pitchFamily="2" charset="2"/>
              <a:buChar char="ü"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Підтримуйте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дисципліну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—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виховуйте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звички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дотримуватися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розпорядку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дня,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виконувати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обов'язки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і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слідувати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правилам.</a:t>
            </a:r>
          </a:p>
        </p:txBody>
      </p:sp>
    </p:spTree>
    <p:extLst>
      <p:ext uri="{BB962C8B-B14F-4D97-AF65-F5344CB8AC3E}">
        <p14:creationId xmlns:p14="http://schemas.microsoft.com/office/powerpoint/2010/main" val="2701609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87624" y="404664"/>
            <a:ext cx="662473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000" dirty="0">
                <a:latin typeface="Arial Black" pitchFamily="34" charset="0"/>
              </a:rPr>
              <a:t>Ігри та вправи, що сприяють формуванню вольових процесів у дітей дошкільного віку</a:t>
            </a:r>
            <a:endParaRPr lang="ru-RU" sz="2000" dirty="0">
              <a:latin typeface="Arial Black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95536" y="1340768"/>
            <a:ext cx="828092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    Вправа  </a:t>
            </a:r>
            <a:r>
              <a:rPr lang="uk-UA" sz="2000" b="1" dirty="0">
                <a:latin typeface="Times New Roman" pitchFamily="18" charset="0"/>
                <a:cs typeface="Times New Roman" pitchFamily="18" charset="0"/>
              </a:rPr>
              <a:t>«Я – могутнє дерево</a:t>
            </a: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» </a:t>
            </a:r>
            <a:r>
              <a:rPr lang="uk-UA" sz="2000" b="1" dirty="0">
                <a:latin typeface="Times New Roman" pitchFamily="18" charset="0"/>
                <a:cs typeface="Times New Roman" pitchFamily="18" charset="0"/>
              </a:rPr>
              <a:t>Мета:</a:t>
            </a:r>
            <a:r>
              <a:rPr lang="uk-UA" sz="2000" dirty="0">
                <a:latin typeface="Times New Roman" pitchFamily="18" charset="0"/>
                <a:cs typeface="Times New Roman" pitchFamily="18" charset="0"/>
              </a:rPr>
              <a:t> відновити свій стан і приборкати розбурхані почуття.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uk-UA" sz="2000" dirty="0">
                <a:latin typeface="Times New Roman" pitchFamily="18" charset="0"/>
                <a:cs typeface="Times New Roman" pitchFamily="18" charset="0"/>
              </a:rPr>
              <a:t>Необхідно натиснути п’ятами на підлогу, все тіло –  тулуб, руки, ноги напружені.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     Викладач:«Ти </a:t>
            </a:r>
            <a:r>
              <a:rPr lang="uk-UA" sz="2000" dirty="0">
                <a:latin typeface="Times New Roman" pitchFamily="18" charset="0"/>
                <a:cs typeface="Times New Roman" pitchFamily="18" charset="0"/>
              </a:rPr>
              <a:t>– могутнє дерево, у тебе сильні корені, які занурені глибоко в землю, тобі ніхто не страшний. Ти заряджаєшся силою та енергією від землі. Тобі приємно від подиху вітру і сонячного тепла. Тебе наповнює життєдайна сила води. Поступово напруження зникає. Спочатку розслабляється голова – верхівка дерева. Потім руки і плечі – гілки, що стають вільними і легкими, далі тулуб – стовбур дерева, а потім ноги – коріння. Ти відчуваєш, як тобі легко. Тобі затишно. Запам’ятай цей стан»</a:t>
            </a:r>
            <a:r>
              <a:rPr lang="uk-UA" dirty="0"/>
              <a:t>. 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7895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548680"/>
            <a:ext cx="792088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000" b="1" dirty="0">
                <a:latin typeface="Times New Roman" pitchFamily="18" charset="0"/>
                <a:cs typeface="Times New Roman" pitchFamily="18" charset="0"/>
              </a:rPr>
              <a:t>Вправа  «Рибки в акваріумі»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Мета</a:t>
            </a:r>
            <a:r>
              <a:rPr lang="uk-UA" sz="2000" dirty="0">
                <a:latin typeface="Times New Roman" pitchFamily="18" charset="0"/>
                <a:cs typeface="Times New Roman" pitchFamily="18" charset="0"/>
              </a:rPr>
              <a:t>: допомогти усвідомлювати ситуацію та контролювати свої дії.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Вихователь </a:t>
            </a:r>
            <a:r>
              <a:rPr lang="uk-UA" sz="2000" dirty="0">
                <a:latin typeface="Times New Roman" pitchFamily="18" charset="0"/>
                <a:cs typeface="Times New Roman" pitchFamily="18" charset="0"/>
              </a:rPr>
              <a:t>роздає дітям серветки, які вони кладуть собі на голівку.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Вихователь: </a:t>
            </a:r>
            <a:r>
              <a:rPr lang="uk-UA" sz="2000" dirty="0">
                <a:latin typeface="Times New Roman" pitchFamily="18" charset="0"/>
                <a:cs typeface="Times New Roman" pitchFamily="18" charset="0"/>
              </a:rPr>
              <a:t>Діти, уявіть собі, що ви рибки, які живуть в акваріумі. Ви можете рухатися в будь-якому напрямку по кімнаті, але не доторкатися один до одного. Під час руху ваші серветки не повинні впасти з вашої голови. Якщо таке трапиться, вам доведеться дочекатися, щоб хтось з ваших друзів допоміг вам підняти серветку </a:t>
            </a:r>
            <a:r>
              <a:rPr lang="uk-UA" sz="2000" dirty="0" err="1">
                <a:latin typeface="Times New Roman" pitchFamily="18" charset="0"/>
                <a:cs typeface="Times New Roman" pitchFamily="18" charset="0"/>
              </a:rPr>
              <a:t>зпідлоги</a:t>
            </a:r>
            <a:r>
              <a:rPr lang="uk-UA" sz="2000" dirty="0">
                <a:latin typeface="Times New Roman" pitchFamily="18" charset="0"/>
                <a:cs typeface="Times New Roman" pitchFamily="18" charset="0"/>
              </a:rPr>
              <a:t> і покласти вам на голівку.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11560" y="3573016"/>
            <a:ext cx="7776864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 b="1" dirty="0">
                <a:latin typeface="Times New Roman" pitchFamily="18" charset="0"/>
                <a:cs typeface="Times New Roman" pitchFamily="18" charset="0"/>
              </a:rPr>
              <a:t>Гра «Черепаха»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k-UA" sz="2000" dirty="0">
                <a:latin typeface="Times New Roman" pitchFamily="18" charset="0"/>
                <a:cs typeface="Times New Roman" pitchFamily="18" charset="0"/>
              </a:rPr>
              <a:t>Усі діти стають біля стіни. «Черепаха» - дорослий стає на відстані 4-5м і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повертається </a:t>
            </a:r>
            <a:r>
              <a:rPr lang="uk-UA" sz="2000" dirty="0">
                <a:latin typeface="Times New Roman" pitchFamily="18" charset="0"/>
                <a:cs typeface="Times New Roman" pitchFamily="18" charset="0"/>
              </a:rPr>
              <a:t>до дітей – </a:t>
            </a:r>
            <a:r>
              <a:rPr lang="uk-UA" sz="2000" dirty="0" err="1">
                <a:latin typeface="Times New Roman" pitchFamily="18" charset="0"/>
                <a:cs typeface="Times New Roman" pitchFamily="18" charset="0"/>
              </a:rPr>
              <a:t>черепашат</a:t>
            </a:r>
            <a:r>
              <a:rPr lang="uk-UA" sz="2000" dirty="0">
                <a:latin typeface="Times New Roman" pitchFamily="18" charset="0"/>
                <a:cs typeface="Times New Roman" pitchFamily="18" charset="0"/>
              </a:rPr>
              <a:t> спиною. Коли «Черепаха» відвернулась, діти дуже повільно ідуть до неї. Коли повертається до них – завмирають. Завдання: рухатись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чим </a:t>
            </a:r>
            <a:r>
              <a:rPr lang="uk-UA" sz="2000" dirty="0">
                <a:latin typeface="Times New Roman" pitchFamily="18" charset="0"/>
                <a:cs typeface="Times New Roman" pitchFamily="18" charset="0"/>
              </a:rPr>
              <a:t>повільніше, тим краще. Але стояти на місці не можна.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k-UA" sz="2000" dirty="0">
                <a:latin typeface="Times New Roman" pitchFamily="18" charset="0"/>
                <a:cs typeface="Times New Roman" pitchFamily="18" charset="0"/>
              </a:rPr>
              <a:t>Виграють ті діти, хто дотримався правил і прийшов до «Черепахи» останніми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233015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59632" y="548680"/>
            <a:ext cx="684076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000" dirty="0" smtClean="0">
                <a:latin typeface="Arial Black" pitchFamily="34" charset="0"/>
              </a:rPr>
              <a:t>Вправи на формування </a:t>
            </a:r>
            <a:r>
              <a:rPr lang="uk-UA" sz="2000" dirty="0">
                <a:latin typeface="Arial Black" pitchFamily="34" charset="0"/>
              </a:rPr>
              <a:t>вольових процесів в учнів початкових класів</a:t>
            </a:r>
            <a:endParaRPr lang="ru-RU" sz="2000" dirty="0">
              <a:latin typeface="Arial Black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700661" y="1556792"/>
            <a:ext cx="734481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000" b="1" dirty="0">
                <a:latin typeface="Times New Roman" pitchFamily="18" charset="0"/>
                <a:cs typeface="Times New Roman" pitchFamily="18" charset="0"/>
              </a:rPr>
              <a:t>Вправа «Ледачі вісімки</a:t>
            </a: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»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Мета</a:t>
            </a:r>
            <a:r>
              <a:rPr lang="uk-UA" sz="2000" dirty="0">
                <a:latin typeface="Times New Roman" pitchFamily="18" charset="0"/>
                <a:cs typeface="Times New Roman" pitchFamily="18" charset="0"/>
              </a:rPr>
              <a:t>: розвиток сили волі.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Обладнання</a:t>
            </a:r>
            <a:r>
              <a:rPr lang="uk-UA" sz="2000" dirty="0">
                <a:latin typeface="Times New Roman" pitchFamily="18" charset="0"/>
                <a:cs typeface="Times New Roman" pitchFamily="18" charset="0"/>
              </a:rPr>
              <a:t>: 2 олівці, аркуш паперу.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k-UA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Візьміть </a:t>
            </a:r>
            <a:r>
              <a:rPr lang="uk-UA" sz="2000" dirty="0">
                <a:latin typeface="Times New Roman" pitchFamily="18" charset="0"/>
                <a:cs typeface="Times New Roman" pitchFamily="18" charset="0"/>
              </a:rPr>
              <a:t>в обидві руки по 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олівцю й </a:t>
            </a:r>
            <a:r>
              <a:rPr lang="uk-UA" sz="2000" dirty="0">
                <a:latin typeface="Times New Roman" pitchFamily="18" charset="0"/>
                <a:cs typeface="Times New Roman" pitchFamily="18" charset="0"/>
              </a:rPr>
              <a:t>намалюйте одночасно кожною рукою вісімку/ знак   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нескінченності</a:t>
            </a:r>
            <a:r>
              <a:rPr lang="uk-UA" sz="2000" dirty="0">
                <a:latin typeface="Times New Roman" pitchFamily="18" charset="0"/>
                <a:cs typeface="Times New Roman" pitchFamily="18" charset="0"/>
              </a:rPr>
              <a:t>. Потім накресліть вісімки у повітрі одночасно обома руками</a:t>
            </a:r>
            <a:r>
              <a:rPr lang="uk-UA" dirty="0"/>
              <a:t>.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755576" y="3500223"/>
            <a:ext cx="720080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000" b="1" dirty="0">
                <a:latin typeface="Times New Roman" pitchFamily="18" charset="0"/>
                <a:cs typeface="Times New Roman" pitchFamily="18" charset="0"/>
              </a:rPr>
              <a:t>Вправа «Коло і трикутник</a:t>
            </a: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»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Мета</a:t>
            </a:r>
            <a:r>
              <a:rPr lang="uk-UA" sz="2000" dirty="0">
                <a:latin typeface="Times New Roman" pitchFamily="18" charset="0"/>
                <a:cs typeface="Times New Roman" pitchFamily="18" charset="0"/>
              </a:rPr>
              <a:t>: розвиток сили волі.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k-UA" sz="2000" dirty="0">
                <a:latin typeface="Times New Roman" pitchFamily="18" charset="0"/>
                <a:cs typeface="Times New Roman" pitchFamily="18" charset="0"/>
              </a:rPr>
              <a:t>Візьміть в кожну руку по олівцю, починайте малювати лівою рукою коло, а правою трикутник. Початок і кінець малювання для правої і лівої руки є одночасним. Під час малювання олівці не можна відривати від паперу. Потрібно щоб коло було круглим, а трикутник з трьома кутами. Потім пропонується поміняти руки: права  малює коло,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ліва </a:t>
            </a:r>
            <a:r>
              <a:rPr lang="uk-UA" sz="2000" dirty="0">
                <a:latin typeface="Times New Roman" pitchFamily="18" charset="0"/>
                <a:cs typeface="Times New Roman" pitchFamily="18" charset="0"/>
              </a:rPr>
              <a:t>– трикутник.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785382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15616" y="371453"/>
            <a:ext cx="705678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b="1" dirty="0" smtClean="0"/>
              <a:t> </a:t>
            </a:r>
            <a:r>
              <a:rPr lang="uk-UA" sz="2000" b="1" dirty="0" smtClean="0">
                <a:latin typeface="Arial Black" pitchFamily="34" charset="0"/>
              </a:rPr>
              <a:t>Вправи на  формування </a:t>
            </a:r>
            <a:r>
              <a:rPr lang="uk-UA" sz="2000" b="1" dirty="0">
                <a:latin typeface="Arial Black" pitchFamily="34" charset="0"/>
              </a:rPr>
              <a:t>вольових </a:t>
            </a:r>
            <a:r>
              <a:rPr lang="uk-UA" sz="2000" b="1" dirty="0" smtClean="0">
                <a:latin typeface="Arial Black" pitchFamily="34" charset="0"/>
              </a:rPr>
              <a:t>   процесів </a:t>
            </a:r>
          </a:p>
          <a:p>
            <a:pPr algn="ctr"/>
            <a:r>
              <a:rPr lang="uk-UA" sz="2000" b="1" dirty="0" smtClean="0">
                <a:latin typeface="Arial Black" pitchFamily="34" charset="0"/>
              </a:rPr>
              <a:t>в </a:t>
            </a:r>
            <a:r>
              <a:rPr lang="uk-UA" sz="2000" b="1" dirty="0">
                <a:latin typeface="Arial Black" pitchFamily="34" charset="0"/>
              </a:rPr>
              <a:t>учнів  старших класів.</a:t>
            </a:r>
            <a:endParaRPr lang="ru-RU" sz="2000" dirty="0">
              <a:latin typeface="Arial Black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48607" y="1184558"/>
            <a:ext cx="8748464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000" b="1" dirty="0">
                <a:latin typeface="Times New Roman" pitchFamily="18" charset="0"/>
                <a:cs typeface="Times New Roman" pitchFamily="18" charset="0"/>
              </a:rPr>
              <a:t>Вправа  «21 день для того, щоб змінити своє життя»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k-UA" sz="2000" b="1" dirty="0">
                <a:latin typeface="Times New Roman" pitchFamily="18" charset="0"/>
                <a:cs typeface="Times New Roman" pitchFamily="18" charset="0"/>
              </a:rPr>
              <a:t>Мета</a:t>
            </a:r>
            <a:r>
              <a:rPr lang="uk-UA" sz="2000" dirty="0">
                <a:latin typeface="Times New Roman" pitchFamily="18" charset="0"/>
                <a:cs typeface="Times New Roman" pitchFamily="18" charset="0"/>
              </a:rPr>
              <a:t>: Навчитися, здійснювати самоконтроль над собою, власними думками, словами та діями</a:t>
            </a:r>
            <a:r>
              <a:rPr lang="uk-UA" sz="2000" i="1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k-UA" sz="2000" dirty="0">
                <a:latin typeface="Times New Roman" pitchFamily="18" charset="0"/>
                <a:cs typeface="Times New Roman" pitchFamily="18" charset="0"/>
              </a:rPr>
              <a:t> Тренер повідомляє учасникам таку інформацію: «Відомий психолог, вивчаючи людей та їхню поведінку, дійшов висновку, що від того, що і як ми говоримо, залежать наші думки, а вони, водночас, впливають на наші емоції та вчинки». Виявляється, ми всі дуже часто скаржимося, критикуємо, пліткуємо. Не вірите? А ви перевірте!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Пропоную </a:t>
            </a:r>
            <a:r>
              <a:rPr lang="uk-UA" sz="2000" dirty="0">
                <a:latin typeface="Times New Roman" pitchFamily="18" charset="0"/>
                <a:cs typeface="Times New Roman" pitchFamily="18" charset="0"/>
              </a:rPr>
              <a:t>усім змінити життя на краще, одягнути звичайний кольоровий браслет і впродовж 21 дня жити без скарг, критики, пліток та невдоволення. Якщо хтось із вас впродовж цих днів забуде і вимовить «заборонені» слова, він повинен переодягнути браслет з однієї руки на іншу і почати відлік заново. Продовжувати доти, поки браслет не протримається на одній руці 21 день підряд.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k-UA" sz="2000" dirty="0">
                <a:latin typeface="Times New Roman" pitchFamily="18" charset="0"/>
                <a:cs typeface="Times New Roman" pitchFamily="18" charset="0"/>
              </a:rPr>
              <a:t>Також потрібно придумати 10 ритуалів, які можна виконувати 21 день з метою зміни себе на краще.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k-UA" sz="2000" dirty="0">
                <a:latin typeface="Times New Roman" pitchFamily="18" charset="0"/>
                <a:cs typeface="Times New Roman" pitchFamily="18" charset="0"/>
              </a:rPr>
              <a:t>Наприклад, 21 день щоранку виконувати зарядку».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579905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56111" y="1052736"/>
            <a:ext cx="828092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3200" dirty="0" smtClean="0">
                <a:latin typeface="Monotype Corsiva" pitchFamily="66" charset="0"/>
              </a:rPr>
              <a:t>    </a:t>
            </a:r>
            <a:r>
              <a:rPr lang="ru-RU" sz="3200" dirty="0" err="1" smtClean="0">
                <a:latin typeface="Monotype Corsiva" pitchFamily="66" charset="0"/>
              </a:rPr>
              <a:t>Розвиток</a:t>
            </a:r>
            <a:r>
              <a:rPr lang="ru-RU" sz="3200" dirty="0" smtClean="0">
                <a:latin typeface="Monotype Corsiva" pitchFamily="66" charset="0"/>
              </a:rPr>
              <a:t> </a:t>
            </a:r>
            <a:r>
              <a:rPr lang="ru-RU" sz="3200" dirty="0" err="1">
                <a:latin typeface="Monotype Corsiva" pitchFamily="66" charset="0"/>
              </a:rPr>
              <a:t>вольових</a:t>
            </a:r>
            <a:r>
              <a:rPr lang="ru-RU" sz="3200" dirty="0">
                <a:latin typeface="Monotype Corsiva" pitchFamily="66" charset="0"/>
              </a:rPr>
              <a:t> </a:t>
            </a:r>
            <a:r>
              <a:rPr lang="ru-RU" sz="3200" dirty="0" err="1">
                <a:latin typeface="Monotype Corsiva" pitchFamily="66" charset="0"/>
              </a:rPr>
              <a:t>якостей</a:t>
            </a:r>
            <a:r>
              <a:rPr lang="ru-RU" sz="3200" dirty="0">
                <a:latin typeface="Monotype Corsiva" pitchFamily="66" charset="0"/>
              </a:rPr>
              <a:t> у дітей є </a:t>
            </a:r>
            <a:r>
              <a:rPr lang="ru-RU" sz="3200" dirty="0" err="1">
                <a:latin typeface="Monotype Corsiva" pitchFamily="66" charset="0"/>
              </a:rPr>
              <a:t>поступовим</a:t>
            </a:r>
            <a:r>
              <a:rPr lang="ru-RU" sz="3200" dirty="0">
                <a:latin typeface="Monotype Corsiva" pitchFamily="66" charset="0"/>
              </a:rPr>
              <a:t> </a:t>
            </a:r>
            <a:r>
              <a:rPr lang="ru-RU" sz="3200" dirty="0" err="1">
                <a:latin typeface="Monotype Corsiva" pitchFamily="66" charset="0"/>
              </a:rPr>
              <a:t>процесом</a:t>
            </a:r>
            <a:r>
              <a:rPr lang="ru-RU" sz="3200" dirty="0">
                <a:latin typeface="Monotype Corsiva" pitchFamily="66" charset="0"/>
              </a:rPr>
              <a:t>, </a:t>
            </a:r>
            <a:r>
              <a:rPr lang="ru-RU" sz="3200" dirty="0" err="1">
                <a:latin typeface="Monotype Corsiva" pitchFamily="66" charset="0"/>
              </a:rPr>
              <a:t>який</a:t>
            </a:r>
            <a:r>
              <a:rPr lang="ru-RU" sz="3200" dirty="0">
                <a:latin typeface="Monotype Corsiva" pitchFamily="66" charset="0"/>
              </a:rPr>
              <a:t> </a:t>
            </a:r>
            <a:r>
              <a:rPr lang="ru-RU" sz="3200" dirty="0" err="1">
                <a:latin typeface="Monotype Corsiva" pitchFamily="66" charset="0"/>
              </a:rPr>
              <a:t>починається</a:t>
            </a:r>
            <a:r>
              <a:rPr lang="ru-RU" sz="3200" dirty="0">
                <a:latin typeface="Monotype Corsiva" pitchFamily="66" charset="0"/>
              </a:rPr>
              <a:t> з </a:t>
            </a:r>
            <a:r>
              <a:rPr lang="ru-RU" sz="3200" dirty="0" err="1">
                <a:latin typeface="Monotype Corsiva" pitchFamily="66" charset="0"/>
              </a:rPr>
              <a:t>раннього</a:t>
            </a:r>
            <a:r>
              <a:rPr lang="ru-RU" sz="3200" dirty="0">
                <a:latin typeface="Monotype Corsiva" pitchFamily="66" charset="0"/>
              </a:rPr>
              <a:t> </a:t>
            </a:r>
            <a:r>
              <a:rPr lang="ru-RU" sz="3200" dirty="0" err="1">
                <a:latin typeface="Monotype Corsiva" pitchFamily="66" charset="0"/>
              </a:rPr>
              <a:t>дитинства</a:t>
            </a:r>
            <a:r>
              <a:rPr lang="ru-RU" sz="3200" dirty="0">
                <a:latin typeface="Monotype Corsiva" pitchFamily="66" charset="0"/>
              </a:rPr>
              <a:t> і </a:t>
            </a:r>
            <a:r>
              <a:rPr lang="ru-RU" sz="3200" dirty="0" err="1">
                <a:latin typeface="Monotype Corsiva" pitchFamily="66" charset="0"/>
              </a:rPr>
              <a:t>продовжується</a:t>
            </a:r>
            <a:r>
              <a:rPr lang="ru-RU" sz="3200" dirty="0">
                <a:latin typeface="Monotype Corsiva" pitchFamily="66" charset="0"/>
              </a:rPr>
              <a:t> </a:t>
            </a:r>
            <a:r>
              <a:rPr lang="ru-RU" sz="3200" dirty="0" err="1">
                <a:latin typeface="Monotype Corsiva" pitchFamily="66" charset="0"/>
              </a:rPr>
              <a:t>протягом</a:t>
            </a:r>
            <a:r>
              <a:rPr lang="ru-RU" sz="3200" dirty="0">
                <a:latin typeface="Monotype Corsiva" pitchFamily="66" charset="0"/>
              </a:rPr>
              <a:t> </a:t>
            </a:r>
            <a:r>
              <a:rPr lang="ru-RU" sz="3200" dirty="0" err="1">
                <a:latin typeface="Monotype Corsiva" pitchFamily="66" charset="0"/>
              </a:rPr>
              <a:t>всього</a:t>
            </a:r>
            <a:r>
              <a:rPr lang="ru-RU" sz="3200" dirty="0">
                <a:latin typeface="Monotype Corsiva" pitchFamily="66" charset="0"/>
              </a:rPr>
              <a:t> </a:t>
            </a:r>
            <a:r>
              <a:rPr lang="ru-RU" sz="3200" dirty="0" err="1">
                <a:latin typeface="Monotype Corsiva" pitchFamily="66" charset="0"/>
              </a:rPr>
              <a:t>періоду</a:t>
            </a:r>
            <a:r>
              <a:rPr lang="ru-RU" sz="3200" dirty="0">
                <a:latin typeface="Monotype Corsiva" pitchFamily="66" charset="0"/>
              </a:rPr>
              <a:t> </a:t>
            </a:r>
            <a:r>
              <a:rPr lang="ru-RU" sz="3200" dirty="0" err="1">
                <a:latin typeface="Monotype Corsiva" pitchFamily="66" charset="0"/>
              </a:rPr>
              <a:t>дорослішання</a:t>
            </a:r>
            <a:r>
              <a:rPr lang="ru-RU" sz="3200" dirty="0">
                <a:latin typeface="Monotype Corsiva" pitchFamily="66" charset="0"/>
              </a:rPr>
              <a:t>. Воля є </a:t>
            </a:r>
            <a:r>
              <a:rPr lang="ru-RU" sz="3200" dirty="0" err="1">
                <a:latin typeface="Monotype Corsiva" pitchFamily="66" charset="0"/>
              </a:rPr>
              <a:t>важливою</a:t>
            </a:r>
            <a:r>
              <a:rPr lang="ru-RU" sz="3200" dirty="0">
                <a:latin typeface="Monotype Corsiva" pitchFamily="66" charset="0"/>
              </a:rPr>
              <a:t> </a:t>
            </a:r>
            <a:r>
              <a:rPr lang="ru-RU" sz="3200" dirty="0" err="1">
                <a:latin typeface="Monotype Corsiva" pitchFamily="66" charset="0"/>
              </a:rPr>
              <a:t>складовою</a:t>
            </a:r>
            <a:r>
              <a:rPr lang="ru-RU" sz="3200" dirty="0">
                <a:latin typeface="Monotype Corsiva" pitchFamily="66" charset="0"/>
              </a:rPr>
              <a:t> для </a:t>
            </a:r>
            <a:r>
              <a:rPr lang="ru-RU" sz="3200" dirty="0" err="1">
                <a:latin typeface="Monotype Corsiva" pitchFamily="66" charset="0"/>
              </a:rPr>
              <a:t>формування</a:t>
            </a:r>
            <a:r>
              <a:rPr lang="ru-RU" sz="3200" dirty="0">
                <a:latin typeface="Monotype Corsiva" pitchFamily="66" charset="0"/>
              </a:rPr>
              <a:t> </a:t>
            </a:r>
            <a:r>
              <a:rPr lang="ru-RU" sz="3200" dirty="0" err="1">
                <a:latin typeface="Monotype Corsiva" pitchFamily="66" charset="0"/>
              </a:rPr>
              <a:t>самостійної</a:t>
            </a:r>
            <a:r>
              <a:rPr lang="ru-RU" sz="3200" dirty="0">
                <a:latin typeface="Monotype Corsiva" pitchFamily="66" charset="0"/>
              </a:rPr>
              <a:t>, </a:t>
            </a:r>
            <a:r>
              <a:rPr lang="ru-RU" sz="3200" dirty="0" err="1">
                <a:latin typeface="Monotype Corsiva" pitchFamily="66" charset="0"/>
              </a:rPr>
              <a:t>відповідальної</a:t>
            </a:r>
            <a:r>
              <a:rPr lang="ru-RU" sz="3200" dirty="0">
                <a:latin typeface="Monotype Corsiva" pitchFamily="66" charset="0"/>
              </a:rPr>
              <a:t> і </a:t>
            </a:r>
            <a:r>
              <a:rPr lang="ru-RU" sz="3200" dirty="0" err="1">
                <a:latin typeface="Monotype Corsiva" pitchFamily="66" charset="0"/>
              </a:rPr>
              <a:t>цілеспрямованої</a:t>
            </a:r>
            <a:r>
              <a:rPr lang="ru-RU" sz="3200" dirty="0">
                <a:latin typeface="Monotype Corsiva" pitchFamily="66" charset="0"/>
              </a:rPr>
              <a:t> </a:t>
            </a:r>
            <a:r>
              <a:rPr lang="ru-RU" sz="3200" dirty="0" err="1">
                <a:latin typeface="Monotype Corsiva" pitchFamily="66" charset="0"/>
              </a:rPr>
              <a:t>особистості</a:t>
            </a:r>
            <a:r>
              <a:rPr lang="ru-RU" sz="3200" dirty="0">
                <a:latin typeface="Monotype Corsiva" pitchFamily="66" charset="0"/>
              </a:rPr>
              <a:t>, що </a:t>
            </a:r>
            <a:r>
              <a:rPr lang="ru-RU" sz="3200" dirty="0" err="1">
                <a:latin typeface="Monotype Corsiva" pitchFamily="66" charset="0"/>
              </a:rPr>
              <a:t>здатна</a:t>
            </a:r>
            <a:r>
              <a:rPr lang="ru-RU" sz="3200" dirty="0">
                <a:latin typeface="Monotype Corsiva" pitchFamily="66" charset="0"/>
              </a:rPr>
              <a:t> </a:t>
            </a:r>
            <a:r>
              <a:rPr lang="ru-RU" sz="3200" dirty="0" err="1">
                <a:latin typeface="Monotype Corsiva" pitchFamily="66" charset="0"/>
              </a:rPr>
              <a:t>долати</a:t>
            </a:r>
            <a:r>
              <a:rPr lang="ru-RU" sz="3200" dirty="0">
                <a:latin typeface="Monotype Corsiva" pitchFamily="66" charset="0"/>
              </a:rPr>
              <a:t> </a:t>
            </a:r>
            <a:r>
              <a:rPr lang="ru-RU" sz="3200" dirty="0" err="1">
                <a:latin typeface="Monotype Corsiva" pitchFamily="66" charset="0"/>
              </a:rPr>
              <a:t>труднощі</a:t>
            </a:r>
            <a:r>
              <a:rPr lang="ru-RU" sz="3200" dirty="0">
                <a:latin typeface="Monotype Corsiva" pitchFamily="66" charset="0"/>
              </a:rPr>
              <a:t> і </a:t>
            </a:r>
            <a:r>
              <a:rPr lang="ru-RU" sz="3200" dirty="0" err="1">
                <a:latin typeface="Monotype Corsiva" pitchFamily="66" charset="0"/>
              </a:rPr>
              <a:t>досягати</a:t>
            </a:r>
            <a:r>
              <a:rPr lang="ru-RU" sz="3200" dirty="0">
                <a:latin typeface="Monotype Corsiva" pitchFamily="66" charset="0"/>
              </a:rPr>
              <a:t> </a:t>
            </a:r>
            <a:r>
              <a:rPr lang="ru-RU" sz="3200" dirty="0" err="1">
                <a:latin typeface="Monotype Corsiva" pitchFamily="66" charset="0"/>
              </a:rPr>
              <a:t>поставлених</a:t>
            </a:r>
            <a:r>
              <a:rPr lang="ru-RU" sz="3200" dirty="0">
                <a:latin typeface="Monotype Corsiva" pitchFamily="66" charset="0"/>
              </a:rPr>
              <a:t> </a:t>
            </a:r>
            <a:r>
              <a:rPr lang="ru-RU" sz="3200" dirty="0" err="1">
                <a:latin typeface="Monotype Corsiva" pitchFamily="66" charset="0"/>
              </a:rPr>
              <a:t>цілей</a:t>
            </a:r>
            <a:r>
              <a:rPr lang="ru-RU" sz="3200" dirty="0">
                <a:latin typeface="Monotype Corsiva" pitchFamily="66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302215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507</TotalTime>
  <Words>8183</Words>
  <Application>Microsoft Office PowerPoint</Application>
  <PresentationFormat>Экран (4:3)</PresentationFormat>
  <Paragraphs>753</Paragraphs>
  <Slides>88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88</vt:i4>
      </vt:variant>
    </vt:vector>
  </HeadingPairs>
  <TitlesOfParts>
    <vt:vector size="89" baseType="lpstr">
      <vt:lpstr>Воздушный 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Admin</cp:lastModifiedBy>
  <cp:revision>50</cp:revision>
  <dcterms:created xsi:type="dcterms:W3CDTF">2024-09-28T07:56:32Z</dcterms:created>
  <dcterms:modified xsi:type="dcterms:W3CDTF">2024-09-29T09:26:14Z</dcterms:modified>
</cp:coreProperties>
</file>