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262" r:id="rId2"/>
    <p:sldId id="256" r:id="rId3"/>
    <p:sldId id="263" r:id="rId4"/>
    <p:sldId id="264" r:id="rId5"/>
    <p:sldId id="257" r:id="rId6"/>
    <p:sldId id="258" r:id="rId7"/>
    <p:sldId id="259" r:id="rId8"/>
    <p:sldId id="260" r:id="rId9"/>
    <p:sldId id="261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52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50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07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544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836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234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207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1/8/2023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915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892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494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9545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859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589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660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9315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73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323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653" y="4036423"/>
            <a:ext cx="8825657" cy="2558810"/>
          </a:xfrm>
        </p:spPr>
        <p:txBody>
          <a:bodyPr>
            <a:noAutofit/>
          </a:bodyPr>
          <a:lstStyle/>
          <a:p>
            <a:pPr algn="ctr"/>
            <a:r>
              <a:rPr lang="uk-UA" sz="6000" b="1" dirty="0" err="1" smtClean="0">
                <a:solidFill>
                  <a:srgbClr val="FFFF00"/>
                </a:solidFill>
              </a:rPr>
              <a:t>Фасилітативний</a:t>
            </a:r>
            <a:r>
              <a:rPr lang="uk-UA" sz="6000" b="1" dirty="0" smtClean="0">
                <a:solidFill>
                  <a:srgbClr val="FFFF00"/>
                </a:solidFill>
              </a:rPr>
              <a:t> підхід до викладання</a:t>
            </a:r>
            <a:br>
              <a:rPr lang="uk-UA" sz="6000" b="1" dirty="0" smtClean="0">
                <a:solidFill>
                  <a:srgbClr val="FFFF00"/>
                </a:solidFill>
              </a:rPr>
            </a:br>
            <a:r>
              <a:rPr lang="uk-UA" sz="6000" b="1" dirty="0" smtClean="0">
                <a:solidFill>
                  <a:srgbClr val="FFFF00"/>
                </a:solidFill>
              </a:rPr>
              <a:t> основ здоров'я</a:t>
            </a:r>
            <a:endParaRPr lang="en-US" sz="6000" b="1" dirty="0">
              <a:solidFill>
                <a:srgbClr val="FFFF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130" y="110353"/>
            <a:ext cx="3242584" cy="392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00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лако 4"/>
          <p:cNvSpPr/>
          <p:nvPr/>
        </p:nvSpPr>
        <p:spPr>
          <a:xfrm rot="21161021">
            <a:off x="496390" y="497292"/>
            <a:ext cx="5773783" cy="3357154"/>
          </a:xfrm>
          <a:prstGeom prst="cloud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Американський психолог </a:t>
            </a:r>
            <a:r>
              <a:rPr lang="uk-UA" b="1" dirty="0" err="1" smtClean="0">
                <a:solidFill>
                  <a:srgbClr val="C00000"/>
                </a:solidFill>
              </a:rPr>
              <a:t>К.Роджерс</a:t>
            </a:r>
            <a:r>
              <a:rPr lang="uk-UA" b="1" dirty="0" smtClean="0">
                <a:solidFill>
                  <a:srgbClr val="C00000"/>
                </a:solidFill>
              </a:rPr>
              <a:t> вважав: </a:t>
            </a:r>
            <a:r>
              <a:rPr lang="uk-UA" b="1" dirty="0" err="1" smtClean="0">
                <a:solidFill>
                  <a:srgbClr val="C00000"/>
                </a:solidFill>
              </a:rPr>
              <a:t>фасилітація</a:t>
            </a:r>
            <a:r>
              <a:rPr lang="uk-UA" b="1" dirty="0" smtClean="0">
                <a:solidFill>
                  <a:srgbClr val="C00000"/>
                </a:solidFill>
              </a:rPr>
              <a:t> школярів – це дієвий інструмент покращення якості освіти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7" name="Облако 6"/>
          <p:cNvSpPr/>
          <p:nvPr/>
        </p:nvSpPr>
        <p:spPr>
          <a:xfrm rot="287214">
            <a:off x="5456323" y="1707091"/>
            <a:ext cx="6376501" cy="4653843"/>
          </a:xfrm>
          <a:prstGeom prst="cloud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B050"/>
                </a:solidFill>
              </a:rPr>
              <a:t>Експерти наголошують, що вчитель сам може допомогти школярам прийти до конструктивних рішень з допомогою обговорень та групової роботи.</a:t>
            </a:r>
            <a:endParaRPr lang="en-US" b="1" dirty="0">
              <a:solidFill>
                <a:srgbClr val="00B05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549" y="4018765"/>
            <a:ext cx="2789765" cy="278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3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968" y="101698"/>
            <a:ext cx="10823078" cy="1400530"/>
          </a:xfrm>
        </p:spPr>
        <p:txBody>
          <a:bodyPr/>
          <a:lstStyle/>
          <a:p>
            <a:pPr algn="ctr"/>
            <a:r>
              <a:rPr lang="uk-UA" sz="7200" b="1" dirty="0" smtClean="0">
                <a:solidFill>
                  <a:schemeClr val="accent4"/>
                </a:solidFill>
                <a:latin typeface="Bahnschrift SemiLight SemiConde" panose="020B0502040204020203" pitchFamily="34" charset="0"/>
              </a:rPr>
              <a:t>Хто такий </a:t>
            </a:r>
            <a:r>
              <a:rPr lang="uk-UA" sz="7200" b="1" dirty="0" err="1" smtClean="0">
                <a:solidFill>
                  <a:schemeClr val="accent4"/>
                </a:solidFill>
                <a:latin typeface="Bahnschrift SemiLight SemiConde" panose="020B0502040204020203" pitchFamily="34" charset="0"/>
              </a:rPr>
              <a:t>фасилітатор</a:t>
            </a:r>
            <a:r>
              <a:rPr lang="uk-UA" sz="7200" b="1" dirty="0" smtClean="0">
                <a:solidFill>
                  <a:schemeClr val="accent4"/>
                </a:solidFill>
                <a:latin typeface="Bahnschrift SemiLight SemiConde" panose="020B0502040204020203" pitchFamily="34" charset="0"/>
              </a:rPr>
              <a:t>?</a:t>
            </a:r>
            <a:endParaRPr lang="en-US" sz="7200" b="1" dirty="0">
              <a:solidFill>
                <a:schemeClr val="accent4"/>
              </a:solidFill>
              <a:latin typeface="Bahnschrift SemiLight SemiConde" panose="020B0502040204020203" pitchFamily="34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529046" y="1502228"/>
            <a:ext cx="3833948" cy="2685254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Це той , хто супроводжує процес обговорення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5120640" y="1502228"/>
            <a:ext cx="3840480" cy="2625635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Забезпечує успішну групову комунікацію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8419012" y="3500847"/>
            <a:ext cx="3592286" cy="2756262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rgbClr val="FF0000"/>
                </a:solidFill>
              </a:rPr>
              <a:t>Допомогає</a:t>
            </a:r>
            <a:r>
              <a:rPr lang="uk-UA" b="1" dirty="0" smtClean="0">
                <a:solidFill>
                  <a:srgbClr val="FF0000"/>
                </a:solidFill>
              </a:rPr>
              <a:t> групі зрозуміти мету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Облако 7"/>
          <p:cNvSpPr/>
          <p:nvPr/>
        </p:nvSpPr>
        <p:spPr>
          <a:xfrm>
            <a:off x="855616" y="4362995"/>
            <a:ext cx="3246120" cy="2338252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Підтримує позитивну динаміку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4506685" y="4271554"/>
            <a:ext cx="3043645" cy="2338251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Тримає нейтралітет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056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862266" cy="128464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Засоби </a:t>
            </a:r>
            <a:r>
              <a:rPr lang="uk-UA" b="1" dirty="0" err="1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фасилітації</a:t>
            </a:r>
            <a:r>
              <a:rPr lang="uk-UA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допомагають:</a:t>
            </a:r>
            <a:br>
              <a:rPr lang="uk-UA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змінити фокус</a:t>
            </a:r>
            <a:endParaRPr lang="en-US" b="1" dirty="0">
              <a:solidFill>
                <a:srgbClr val="FF0000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417626" y="3361766"/>
            <a:ext cx="3038267" cy="2149454"/>
          </a:xfrm>
          <a:prstGeom prst="cloudCallout">
            <a:avLst>
              <a:gd name="adj1" fmla="val 122761"/>
              <a:gd name="adj2" fmla="val -12626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інтерактивність</a:t>
            </a:r>
            <a:endParaRPr lang="en-US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3913094" y="3509681"/>
            <a:ext cx="3079377" cy="2001539"/>
          </a:xfrm>
          <a:prstGeom prst="cloudCallout">
            <a:avLst>
              <a:gd name="adj1" fmla="val 10338"/>
              <a:gd name="adj2" fmla="val -14050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Відповідальність за власну позицію</a:t>
            </a:r>
            <a:endParaRPr lang="en-US" dirty="0"/>
          </a:p>
        </p:txBody>
      </p:sp>
      <p:sp>
        <p:nvSpPr>
          <p:cNvPr id="6" name="Выноска-облако 5"/>
          <p:cNvSpPr/>
          <p:nvPr/>
        </p:nvSpPr>
        <p:spPr>
          <a:xfrm>
            <a:off x="7328646" y="3361766"/>
            <a:ext cx="3576919" cy="2149454"/>
          </a:xfrm>
          <a:prstGeom prst="cloudCallout">
            <a:avLst>
              <a:gd name="adj1" fmla="val -92360"/>
              <a:gd name="adj2" fmla="val -12489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Співпраця в команді з однокласниками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990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0" y="0"/>
            <a:ext cx="4781007" cy="67482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24697" y="411501"/>
            <a:ext cx="741901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latin typeface="Bahnschrift SemiLight" panose="020B0502040204020203" pitchFamily="34" charset="0"/>
              </a:rPr>
              <a:t>Метод сфокусованої бесіди</a:t>
            </a:r>
          </a:p>
          <a:p>
            <a:endParaRPr lang="en-US" sz="4400" dirty="0">
              <a:latin typeface="Bahnschrift SemiLight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47211" y="1567543"/>
            <a:ext cx="5907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err="1" smtClean="0">
                <a:solidFill>
                  <a:srgbClr val="00B050"/>
                </a:solidFill>
              </a:rPr>
              <a:t>Обєктний</a:t>
            </a:r>
            <a:r>
              <a:rPr lang="uk-UA" b="1" dirty="0" smtClean="0">
                <a:solidFill>
                  <a:srgbClr val="00B050"/>
                </a:solidFill>
              </a:rPr>
              <a:t> рівень:                   </a:t>
            </a:r>
            <a:r>
              <a:rPr lang="uk-UA" dirty="0" smtClean="0"/>
              <a:t>факти, що, де, коли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0091" y="2272937"/>
            <a:ext cx="19383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</a:rPr>
              <a:t>Рефлексивний</a:t>
            </a:r>
          </a:p>
          <a:p>
            <a:pPr algn="ctr"/>
            <a:r>
              <a:rPr lang="uk-UA" b="1" dirty="0" smtClean="0">
                <a:solidFill>
                  <a:srgbClr val="00B050"/>
                </a:solidFill>
              </a:rPr>
              <a:t>рівень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12480" y="2411436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Емоції, асоціації, настрій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447211" y="3500846"/>
            <a:ext cx="20505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err="1" smtClean="0">
                <a:solidFill>
                  <a:srgbClr val="00B050"/>
                </a:solidFill>
              </a:rPr>
              <a:t>Інтерпративний</a:t>
            </a:r>
            <a:endParaRPr lang="uk-UA" b="1" dirty="0" smtClean="0">
              <a:solidFill>
                <a:srgbClr val="00B050"/>
              </a:solidFill>
            </a:endParaRPr>
          </a:p>
          <a:p>
            <a:pPr algn="ctr"/>
            <a:r>
              <a:rPr lang="uk-UA" b="1" dirty="0" smtClean="0">
                <a:solidFill>
                  <a:srgbClr val="00B050"/>
                </a:solidFill>
              </a:rPr>
              <a:t>рівень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16983" y="3639345"/>
            <a:ext cx="32287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Важливість теми, значення</a:t>
            </a:r>
          </a:p>
          <a:p>
            <a:pPr algn="ctr"/>
            <a:r>
              <a:rPr lang="uk-UA" dirty="0" smtClean="0"/>
              <a:t> інформації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38651" y="4976949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</a:rPr>
              <a:t>Д-план дій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78240" y="5019710"/>
            <a:ext cx="2323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Рішення, наслідки,</a:t>
            </a:r>
          </a:p>
          <a:p>
            <a:pPr algn="ctr"/>
            <a:r>
              <a:rPr lang="uk-UA" dirty="0" smtClean="0"/>
              <a:t> план дій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4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033790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0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34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074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3" y="248193"/>
            <a:ext cx="6374674" cy="59305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222" y="1802675"/>
            <a:ext cx="6326777" cy="505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76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06" y="180975"/>
            <a:ext cx="10163175" cy="64960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78245" y="2705725"/>
            <a:ext cx="91903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 smtClean="0">
                <a:solidFill>
                  <a:srgbClr val="FF0000"/>
                </a:solidFill>
              </a:rPr>
              <a:t>Дякую за увагу!</a:t>
            </a:r>
            <a:endParaRPr lang="en-US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01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129</TotalTime>
  <Words>117</Words>
  <Application>Microsoft Office PowerPoint</Application>
  <PresentationFormat>Широкоэкранный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Bahnschrift SemiBold</vt:lpstr>
      <vt:lpstr>Bahnschrift SemiLight</vt:lpstr>
      <vt:lpstr>Bahnschrift SemiLight SemiConde</vt:lpstr>
      <vt:lpstr>Century Gothic</vt:lpstr>
      <vt:lpstr>Wingdings 3</vt:lpstr>
      <vt:lpstr>Ион</vt:lpstr>
      <vt:lpstr>Фасилітативний підхід до викладання  основ здоров'я</vt:lpstr>
      <vt:lpstr>Презентация PowerPoint</vt:lpstr>
      <vt:lpstr>Хто такий фасилітатор?</vt:lpstr>
      <vt:lpstr>Засоби фасилітації допомагають: змінити фокус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9</cp:revision>
  <dcterms:created xsi:type="dcterms:W3CDTF">2023-01-03T16:05:11Z</dcterms:created>
  <dcterms:modified xsi:type="dcterms:W3CDTF">2023-01-08T11:12:53Z</dcterms:modified>
</cp:coreProperties>
</file>