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18288000" cy="10287000"/>
  <p:notesSz cx="6858000" cy="9144000"/>
  <p:embeddedFontLst>
    <p:embeddedFont>
      <p:font typeface="Poppins Light" charset="1" panose="00000400000000000000"/>
      <p:regular r:id="rId34"/>
    </p:embeddedFont>
    <p:embeddedFont>
      <p:font typeface="Computer Says No" charset="1" panose="00000400000000000000"/>
      <p:regular r:id="rId35"/>
    </p:embeddedFont>
    <p:embeddedFont>
      <p:font typeface="Poppins Bold" charset="1" panose="00000800000000000000"/>
      <p:regular r:id="rId36"/>
    </p:embeddedFont>
    <p:embeddedFont>
      <p:font typeface="Poppins" charset="1" panose="00000500000000000000"/>
      <p:regular r:id="rId37"/>
    </p:embeddedFont>
    <p:embeddedFont>
      <p:font typeface="Computer Says No Italics" charset="1" panose="00000400000000000000"/>
      <p:regular r:id="rId38"/>
    </p:embeddedFont>
    <p:embeddedFont>
      <p:font typeface="Poppins Light Italics" charset="1" panose="00000400000000000000"/>
      <p:regular r:id="rId39"/>
    </p:embeddedFont>
    <p:embeddedFont>
      <p:font typeface="Times New Roman" charset="1" panose="02030502070405020303"/>
      <p:regular r:id="rId40"/>
    </p:embeddedFont>
    <p:embeddedFont>
      <p:font typeface="Noto Serif Display" charset="1" panose="02020502080505020204"/>
      <p:regular r:id="rId41"/>
    </p:embeddedFont>
    <p:embeddedFont>
      <p:font typeface="Arimo Bold" charset="1" panose="020B0704020202020204"/>
      <p:regular r:id="rId42"/>
    </p:embeddedFont>
    <p:embeddedFont>
      <p:font typeface="Times New Roman Bold" charset="1" panose="02030802070405020303"/>
      <p:regular r:id="rId4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fonts/font37.fntdata" Type="http://schemas.openxmlformats.org/officeDocument/2006/relationships/font"/><Relationship Id="rId38" Target="fonts/font38.fntdata" Type="http://schemas.openxmlformats.org/officeDocument/2006/relationships/font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png" Type="http://schemas.openxmlformats.org/officeDocument/2006/relationships/image"/><Relationship Id="rId4" Target="../media/image3.pn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11.png" Type="http://schemas.openxmlformats.org/officeDocument/2006/relationships/image"/><Relationship Id="rId4" Target="../media/image3.pn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9.svg" Type="http://schemas.openxmlformats.org/officeDocument/2006/relationships/image"/><Relationship Id="rId11" Target="../media/image20.png" Type="http://schemas.openxmlformats.org/officeDocument/2006/relationships/image"/><Relationship Id="rId12" Target="../media/image21.svg" Type="http://schemas.openxmlformats.org/officeDocument/2006/relationships/image"/><Relationship Id="rId13" Target="../media/image22.png" Type="http://schemas.openxmlformats.org/officeDocument/2006/relationships/image"/><Relationship Id="rId14" Target="../media/image23.svg" Type="http://schemas.openxmlformats.org/officeDocument/2006/relationships/image"/><Relationship Id="rId2" Target="../media/image1.png" Type="http://schemas.openxmlformats.org/officeDocument/2006/relationships/image"/><Relationship Id="rId3" Target="../media/image13.png" Type="http://schemas.openxmlformats.org/officeDocument/2006/relationships/image"/><Relationship Id="rId4" Target="../media/image14.svg" Type="http://schemas.openxmlformats.org/officeDocument/2006/relationships/image"/><Relationship Id="rId5" Target="../media/image2.png" Type="http://schemas.openxmlformats.org/officeDocument/2006/relationships/image"/><Relationship Id="rId6" Target="../media/image15.png" Type="http://schemas.openxmlformats.org/officeDocument/2006/relationships/image"/><Relationship Id="rId7" Target="../media/image16.png" Type="http://schemas.openxmlformats.org/officeDocument/2006/relationships/image"/><Relationship Id="rId8" Target="../media/image17.svg" Type="http://schemas.openxmlformats.org/officeDocument/2006/relationships/image"/><Relationship Id="rId9" Target="../media/image18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12.png" Type="http://schemas.openxmlformats.org/officeDocument/2006/relationships/image"/><Relationship Id="rId4" Target="../media/image25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26.png" Type="http://schemas.openxmlformats.org/officeDocument/2006/relationships/image"/><Relationship Id="rId5" Target="../media/image27.png" Type="http://schemas.openxmlformats.org/officeDocument/2006/relationships/image"/><Relationship Id="rId6" Target="../media/image28.png" Type="http://schemas.openxmlformats.org/officeDocument/2006/relationships/image"/><Relationship Id="rId7" Target="../media/image29.png" Type="http://schemas.openxmlformats.org/officeDocument/2006/relationships/image"/><Relationship Id="rId8" Target="../media/image30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33.png" Type="http://schemas.openxmlformats.org/officeDocument/2006/relationships/image"/><Relationship Id="rId5" Target="../media/image3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35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36.png" Type="http://schemas.openxmlformats.org/officeDocument/2006/relationships/image"/><Relationship Id="rId5" Target="../media/image37.png" Type="http://schemas.openxmlformats.org/officeDocument/2006/relationships/image"/><Relationship Id="rId6" Target="../media/image38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39.png" Type="http://schemas.openxmlformats.org/officeDocument/2006/relationships/image"/><Relationship Id="rId5" Target="../media/image40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1.png" Type="http://schemas.openxmlformats.org/officeDocument/2006/relationships/image"/><Relationship Id="rId5" Target="../media/image42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3.png" Type="http://schemas.openxmlformats.org/officeDocument/2006/relationships/image"/><Relationship Id="rId3" Target="../media/image5.png" Type="http://schemas.openxmlformats.org/officeDocument/2006/relationships/image"/><Relationship Id="rId4" Target="../media/image12.png" Type="http://schemas.openxmlformats.org/officeDocument/2006/relationships/image"/><Relationship Id="rId5" Target="../media/image44.png" Type="http://schemas.openxmlformats.org/officeDocument/2006/relationships/image"/><Relationship Id="rId6" Target="../media/image45.png" Type="http://schemas.openxmlformats.org/officeDocument/2006/relationships/image"/><Relationship Id="rId7" Target="../media/image46.png" Type="http://schemas.openxmlformats.org/officeDocument/2006/relationships/image"/><Relationship Id="rId8" Target="../media/image47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48.png" Type="http://schemas.openxmlformats.org/officeDocument/2006/relationships/image"/><Relationship Id="rId5" Target="../media/image49.png" Type="http://schemas.openxmlformats.org/officeDocument/2006/relationships/image"/><Relationship Id="rId6" Target="../media/image50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51.png" Type="http://schemas.openxmlformats.org/officeDocument/2006/relationships/image"/><Relationship Id="rId4" Target="../media/image52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53.png" Type="http://schemas.openxmlformats.org/officeDocument/2006/relationships/image"/><Relationship Id="rId5" Target="../media/image54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53.png" Type="http://schemas.openxmlformats.org/officeDocument/2006/relationships/image"/><Relationship Id="rId5" Target="../media/image55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Relationship Id="rId4" Target="../media/image56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7.png" Type="http://schemas.openxmlformats.org/officeDocument/2006/relationships/image"/><Relationship Id="rId4" Target="../media/image58.png" Type="http://schemas.openxmlformats.org/officeDocument/2006/relationships/image"/><Relationship Id="rId5" Target="../media/image59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3.png" Type="http://schemas.openxmlformats.org/officeDocument/2006/relationships/image"/><Relationship Id="rId3" Target="../media/image5.png" Type="http://schemas.openxmlformats.org/officeDocument/2006/relationships/image"/><Relationship Id="rId4" Target="../media/image12.png" Type="http://schemas.openxmlformats.org/officeDocument/2006/relationships/image"/><Relationship Id="rId5" Target="../media/image44.png" Type="http://schemas.openxmlformats.org/officeDocument/2006/relationships/image"/><Relationship Id="rId6" Target="../media/image60.png" Type="http://schemas.openxmlformats.org/officeDocument/2006/relationships/image"/><Relationship Id="rId7" Target="../media/image61.png" Type="http://schemas.openxmlformats.org/officeDocument/2006/relationships/image"/><Relationship Id="rId8" Target="../media/image62.pn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7.png" Type="http://schemas.openxmlformats.org/officeDocument/2006/relationships/image"/><Relationship Id="rId12" Target="../media/image43.png" Type="http://schemas.openxmlformats.org/officeDocument/2006/relationships/image"/><Relationship Id="rId13" Target="../media/image24.png" Type="http://schemas.openxmlformats.org/officeDocument/2006/relationships/image"/><Relationship Id="rId14" Target="../media/image67.png" Type="http://schemas.openxmlformats.org/officeDocument/2006/relationships/image"/><Relationship Id="rId15" Target="../media/image44.png" Type="http://schemas.openxmlformats.org/officeDocument/2006/relationships/image"/><Relationship Id="rId2" Target="../media/image5.png" Type="http://schemas.openxmlformats.org/officeDocument/2006/relationships/image"/><Relationship Id="rId3" Target="../media/image6.png" Type="http://schemas.openxmlformats.org/officeDocument/2006/relationships/image"/><Relationship Id="rId4" Target="../media/image11.png" Type="http://schemas.openxmlformats.org/officeDocument/2006/relationships/image"/><Relationship Id="rId5" Target="../media/image64.png" Type="http://schemas.openxmlformats.org/officeDocument/2006/relationships/image"/><Relationship Id="rId6" Target="../media/image8.png" Type="http://schemas.openxmlformats.org/officeDocument/2006/relationships/image"/><Relationship Id="rId7" Target="../media/image2.png" Type="http://schemas.openxmlformats.org/officeDocument/2006/relationships/image"/><Relationship Id="rId8" Target="../media/image65.png" Type="http://schemas.openxmlformats.org/officeDocument/2006/relationships/image"/><Relationship Id="rId9" Target="../media/image6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37734" y="-2818506"/>
            <a:ext cx="4655383" cy="4071389"/>
          </a:xfrm>
          <a:custGeom>
            <a:avLst/>
            <a:gdLst/>
            <a:ahLst/>
            <a:cxnLst/>
            <a:rect r="r" b="b" t="t" l="l"/>
            <a:pathLst>
              <a:path h="4071389" w="4655383">
                <a:moveTo>
                  <a:pt x="0" y="0"/>
                </a:moveTo>
                <a:lnTo>
                  <a:pt x="4655382" y="0"/>
                </a:lnTo>
                <a:lnTo>
                  <a:pt x="4655382" y="4071389"/>
                </a:lnTo>
                <a:lnTo>
                  <a:pt x="0" y="40713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4161481" y="-411480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432322" y="8737913"/>
            <a:ext cx="6926813" cy="9645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99"/>
              </a:lnSpc>
            </a:pPr>
            <a:r>
              <a:rPr lang="en-US" sz="2714">
                <a:solidFill>
                  <a:srgbClr val="6866E1"/>
                </a:solidFill>
                <a:latin typeface="Poppins Light"/>
                <a:ea typeface="Poppins Light"/>
                <a:cs typeface="Poppins Light"/>
                <a:sym typeface="Poppins Light"/>
              </a:rPr>
              <a:t>Підготувала: вчитель математики та інформатики Тамара Гудімова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-391635" y="1333816"/>
            <a:ext cx="3948234" cy="1724379"/>
          </a:xfrm>
          <a:custGeom>
            <a:avLst/>
            <a:gdLst/>
            <a:ahLst/>
            <a:cxnLst/>
            <a:rect r="r" b="b" t="t" l="l"/>
            <a:pathLst>
              <a:path h="1724379" w="3948234">
                <a:moveTo>
                  <a:pt x="0" y="0"/>
                </a:moveTo>
                <a:lnTo>
                  <a:pt x="3948234" y="0"/>
                </a:lnTo>
                <a:lnTo>
                  <a:pt x="3948234" y="1724379"/>
                </a:lnTo>
                <a:lnTo>
                  <a:pt x="0" y="17243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483276" y="8138681"/>
            <a:ext cx="4729467" cy="4047169"/>
          </a:xfrm>
          <a:custGeom>
            <a:avLst/>
            <a:gdLst/>
            <a:ahLst/>
            <a:cxnLst/>
            <a:rect r="r" b="b" t="t" l="l"/>
            <a:pathLst>
              <a:path h="4047169" w="4729467">
                <a:moveTo>
                  <a:pt x="0" y="0"/>
                </a:moveTo>
                <a:lnTo>
                  <a:pt x="4729467" y="0"/>
                </a:lnTo>
                <a:lnTo>
                  <a:pt x="4729467" y="4047169"/>
                </a:lnTo>
                <a:lnTo>
                  <a:pt x="0" y="40471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88588" y="4301009"/>
            <a:ext cx="12923413" cy="3448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54"/>
              </a:lnSpc>
            </a:pPr>
            <a:r>
              <a:rPr lang="en-US" sz="11880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ФОРМУВАННЯ ІНФОРМАЦІЙНОЇ КОМПЕТЕНТНОСТІ ЗДОБУВАЧІВ ОСВІТИ ЗАСОБАМИ ІКТ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037128" y="1567208"/>
            <a:ext cx="7103952" cy="771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47"/>
              </a:lnSpc>
            </a:pPr>
            <a:r>
              <a:rPr lang="en-US" sz="7148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ЗНОСИЦЬКИЙ ЛІЦЕЙ</a:t>
            </a:r>
          </a:p>
        </p:txBody>
      </p:sp>
      <p:sp>
        <p:nvSpPr>
          <p:cNvPr name="Freeform 10" id="10"/>
          <p:cNvSpPr/>
          <p:nvPr/>
        </p:nvSpPr>
        <p:spPr>
          <a:xfrm flipH="true" flipV="false" rot="0">
            <a:off x="13080282" y="704373"/>
            <a:ext cx="5072140" cy="7434308"/>
          </a:xfrm>
          <a:custGeom>
            <a:avLst/>
            <a:gdLst/>
            <a:ahLst/>
            <a:cxnLst/>
            <a:rect r="r" b="b" t="t" l="l"/>
            <a:pathLst>
              <a:path h="7434308" w="5072140">
                <a:moveTo>
                  <a:pt x="5072140" y="0"/>
                </a:moveTo>
                <a:lnTo>
                  <a:pt x="0" y="0"/>
                </a:lnTo>
                <a:lnTo>
                  <a:pt x="0" y="7434308"/>
                </a:lnTo>
                <a:lnTo>
                  <a:pt x="5072140" y="7434308"/>
                </a:lnTo>
                <a:lnTo>
                  <a:pt x="507214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131FA8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9B60EB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707851" y="1272843"/>
            <a:ext cx="8551449" cy="6896330"/>
          </a:xfrm>
          <a:custGeom>
            <a:avLst/>
            <a:gdLst/>
            <a:ahLst/>
            <a:cxnLst/>
            <a:rect r="r" b="b" t="t" l="l"/>
            <a:pathLst>
              <a:path h="6896330" w="8551449">
                <a:moveTo>
                  <a:pt x="0" y="0"/>
                </a:moveTo>
                <a:lnTo>
                  <a:pt x="8551449" y="0"/>
                </a:lnTo>
                <a:lnTo>
                  <a:pt x="8551449" y="6896330"/>
                </a:lnTo>
                <a:lnTo>
                  <a:pt x="0" y="689633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52" y="572402"/>
            <a:ext cx="6920791" cy="82305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23"/>
              </a:lnSpc>
            </a:pPr>
            <a:r>
              <a:rPr lang="en-US" sz="2588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Освіта XXI століття має випереджальний характер, тобто націлена у майбутнє, на розв’язання проблем нового століття, розвиток ключових компетентностей учнів, формування в них нових способів мислення та діяльності. У структурі навчання посилюється роль і значення освоєння різноманітних способів діяльності, підвищення їхньої технологічності, створення умов для активної соціальної дії, дослідницької діяльності. Отже, перед педагогами стоїть важливе завдання – виховати та підготувати молодь, спроможну активно включатися в якісно новий етап розвитку сучасного суспільства, який пов’язаний з інформацією.</a:t>
            </a:r>
          </a:p>
          <a:p>
            <a:pPr algn="l">
              <a:lnSpc>
                <a:spcPts val="3623"/>
              </a:lnSpc>
            </a:pPr>
          </a:p>
        </p:txBody>
      </p:sp>
      <p:sp>
        <p:nvSpPr>
          <p:cNvPr name="AutoShape 4" id="4"/>
          <p:cNvSpPr/>
          <p:nvPr/>
        </p:nvSpPr>
        <p:spPr>
          <a:xfrm flipV="true">
            <a:off x="1028752" y="9220200"/>
            <a:ext cx="6920742" cy="1905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41069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2371" y="782578"/>
            <a:ext cx="5726139" cy="2500874"/>
          </a:xfrm>
          <a:custGeom>
            <a:avLst/>
            <a:gdLst/>
            <a:ahLst/>
            <a:cxnLst/>
            <a:rect r="r" b="b" t="t" l="l"/>
            <a:pathLst>
              <a:path h="2500874" w="5726139">
                <a:moveTo>
                  <a:pt x="0" y="0"/>
                </a:moveTo>
                <a:lnTo>
                  <a:pt x="5726139" y="0"/>
                </a:lnTo>
                <a:lnTo>
                  <a:pt x="5726139" y="2500874"/>
                </a:lnTo>
                <a:lnTo>
                  <a:pt x="0" y="2500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259300" y="1028700"/>
            <a:ext cx="0" cy="5786479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925932" y="5660310"/>
            <a:ext cx="6819964" cy="5836080"/>
          </a:xfrm>
          <a:custGeom>
            <a:avLst/>
            <a:gdLst/>
            <a:ahLst/>
            <a:cxnLst/>
            <a:rect r="r" b="b" t="t" l="l"/>
            <a:pathLst>
              <a:path h="5836080" w="6819964">
                <a:moveTo>
                  <a:pt x="0" y="0"/>
                </a:moveTo>
                <a:lnTo>
                  <a:pt x="6819964" y="0"/>
                </a:lnTo>
                <a:lnTo>
                  <a:pt x="6819964" y="5836081"/>
                </a:lnTo>
                <a:lnTo>
                  <a:pt x="0" y="58360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069651" y="1089338"/>
            <a:ext cx="11189649" cy="32059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24"/>
              </a:lnSpc>
            </a:pPr>
            <a:r>
              <a:rPr lang="en-US" sz="8367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СЬОГОДЕННЯ ТА НОВА УКРАЇНСЬКА ШКОЛА ВИМАГАЄ НОВУ МОДЕЛЬ УЧНЯ ТА ВЧИТЕЛЯ, А САМЕ: </a:t>
            </a:r>
          </a:p>
          <a:p>
            <a:pPr algn="ctr" marL="0" indent="0" lvl="0">
              <a:lnSpc>
                <a:spcPts val="6024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2101970" y="3451936"/>
            <a:ext cx="5488240" cy="6339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ВЧИТЕЛЬ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з творчим мисленням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з високим рівнем професіоналізму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з потребою у творчій самореалізації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бути вмотивованим та здатним до інноваційної діяльності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з індивідуальним стилем педагогічного мислення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 з високим рівнем духовності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422972" y="3585472"/>
            <a:ext cx="5488240" cy="19618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39"/>
              </a:lnSpc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УЧЕНЬ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особистість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патріот</a:t>
            </a:r>
          </a:p>
          <a:p>
            <a:pPr algn="l" marL="592049" indent="-296024" lvl="1">
              <a:lnSpc>
                <a:spcPts val="3839"/>
              </a:lnSpc>
              <a:buFont typeface="Arial"/>
              <a:buChar char="•"/>
            </a:pPr>
            <a:r>
              <a:rPr lang="en-US" sz="2742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інноватор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12570" y="3788213"/>
            <a:ext cx="5470128" cy="4379678"/>
          </a:xfrm>
          <a:custGeom>
            <a:avLst/>
            <a:gdLst/>
            <a:ahLst/>
            <a:cxnLst/>
            <a:rect r="r" b="b" t="t" l="l"/>
            <a:pathLst>
              <a:path h="4379678" w="5470128">
                <a:moveTo>
                  <a:pt x="0" y="0"/>
                </a:moveTo>
                <a:lnTo>
                  <a:pt x="5470128" y="0"/>
                </a:lnTo>
                <a:lnTo>
                  <a:pt x="5470128" y="4379677"/>
                </a:lnTo>
                <a:lnTo>
                  <a:pt x="0" y="43796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41127" y="653820"/>
            <a:ext cx="10129344" cy="25602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66"/>
              </a:lnSpc>
            </a:pPr>
            <a:r>
              <a:rPr lang="en-US" sz="88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ДЕРЖАВНИЙ СТАНДАРТ</a:t>
            </a:r>
          </a:p>
          <a:p>
            <a:pPr algn="just" marL="0" indent="0" lvl="0">
              <a:lnSpc>
                <a:spcPts val="6366"/>
              </a:lnSpc>
              <a:spcBef>
                <a:spcPct val="0"/>
              </a:spcBef>
            </a:pPr>
            <a:r>
              <a:rPr lang="en-US" sz="88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базової і повної загальної середньої освіти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484688" y="3061716"/>
            <a:ext cx="10510709" cy="30555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28"/>
              </a:lnSpc>
            </a:pPr>
            <a:r>
              <a:rPr lang="en-US" sz="3165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КОМПЕТЕНТНІСТЬ </a:t>
            </a:r>
            <a:r>
              <a:rPr lang="en-US" sz="3165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– набута у процесі навчання інтегрована здатність учня, що складається із знань, умінь, досвіду, цінностей і ставлення, що можуть цілісно реалізовуватися на практиці.</a:t>
            </a:r>
          </a:p>
          <a:p>
            <a:pPr algn="l">
              <a:lnSpc>
                <a:spcPts val="3670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7984048" y="6372820"/>
            <a:ext cx="8105145" cy="31473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29"/>
              </a:lnSpc>
            </a:pPr>
            <a:r>
              <a:rPr lang="en-US" sz="3351" b="true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КОМПЕТЕНЦІЯ</a:t>
            </a:r>
            <a:r>
              <a:rPr lang="en-US" sz="335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– суспільно визнаний рівень знань, умінь, навичок, ставлень у певній сфері діяльності людини.</a:t>
            </a:r>
          </a:p>
          <a:p>
            <a:pPr algn="l">
              <a:lnSpc>
                <a:spcPts val="299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9B60EB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4761" y="406589"/>
            <a:ext cx="7937973" cy="9510914"/>
            <a:chOff x="0" y="0"/>
            <a:chExt cx="8585708" cy="10287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2"/>
              <a:stretch>
                <a:fillRect l="-39749" t="0" r="-39749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8222735" y="1731526"/>
            <a:ext cx="8652476" cy="1911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34"/>
              </a:lnSpc>
              <a:spcBef>
                <a:spcPct val="0"/>
              </a:spcBef>
            </a:pPr>
            <a:r>
              <a:rPr lang="en-US" sz="9631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ІНФОРМАЦІЙНА КОМПЕТЕНТНІСТЬ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437211" y="3461644"/>
            <a:ext cx="8223524" cy="51228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35"/>
              </a:lnSpc>
            </a:pPr>
            <a:r>
              <a:rPr lang="en-US" sz="360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 - це уміння за допомогою технічних засобів та інформаційних технологій самостійно шукати, аналізувати та добирати необхідну інформацію, обробляти її, зберігати та передавати.</a:t>
            </a:r>
          </a:p>
          <a:p>
            <a:pPr algn="l">
              <a:lnSpc>
                <a:spcPts val="5835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true" flipV="false" rot="0">
            <a:off x="14548536" y="7642525"/>
            <a:ext cx="4224398" cy="3231550"/>
          </a:xfrm>
          <a:custGeom>
            <a:avLst/>
            <a:gdLst/>
            <a:ahLst/>
            <a:cxnLst/>
            <a:rect r="r" b="b" t="t" l="l"/>
            <a:pathLst>
              <a:path h="3231550" w="4224398">
                <a:moveTo>
                  <a:pt x="4224398" y="0"/>
                </a:moveTo>
                <a:lnTo>
                  <a:pt x="0" y="0"/>
                </a:lnTo>
                <a:lnTo>
                  <a:pt x="0" y="3231550"/>
                </a:lnTo>
                <a:lnTo>
                  <a:pt x="4224398" y="3231550"/>
                </a:lnTo>
                <a:lnTo>
                  <a:pt x="4224398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825457">
            <a:off x="-1911821" y="9152427"/>
            <a:ext cx="9971383" cy="4202938"/>
          </a:xfrm>
          <a:custGeom>
            <a:avLst/>
            <a:gdLst/>
            <a:ahLst/>
            <a:cxnLst/>
            <a:rect r="r" b="b" t="t" l="l"/>
            <a:pathLst>
              <a:path h="4202938" w="9971383">
                <a:moveTo>
                  <a:pt x="0" y="0"/>
                </a:moveTo>
                <a:lnTo>
                  <a:pt x="9971384" y="0"/>
                </a:lnTo>
                <a:lnTo>
                  <a:pt x="9971384" y="4202938"/>
                </a:lnTo>
                <a:lnTo>
                  <a:pt x="0" y="42029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9B60EB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4761" y="406589"/>
            <a:ext cx="7937973" cy="9510914"/>
            <a:chOff x="0" y="0"/>
            <a:chExt cx="8585708" cy="10287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2"/>
              <a:stretch>
                <a:fillRect l="-39749" t="0" r="-39749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8008259" y="1228067"/>
            <a:ext cx="8652476" cy="27873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34"/>
              </a:lnSpc>
              <a:spcBef>
                <a:spcPct val="0"/>
              </a:spcBef>
            </a:pPr>
            <a:r>
              <a:rPr lang="en-US" sz="9631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ІНФОРМАЦІЙНА- КОМУНІКАЦІЙНА КОМПЕТЕНТНІСТЬ– 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222735" y="4190378"/>
            <a:ext cx="8223524" cy="43894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35"/>
              </a:lnSpc>
            </a:pPr>
            <a:r>
              <a:rPr lang="en-US" sz="360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 – здатність учня використовувати інформаційно-комунікаційні технології та відповідні засоби для виконання особистісних і суспільно значущих завдань.</a:t>
            </a:r>
          </a:p>
          <a:p>
            <a:pPr algn="l">
              <a:lnSpc>
                <a:spcPts val="5835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true" flipV="false" rot="0">
            <a:off x="14548536" y="7642525"/>
            <a:ext cx="4224398" cy="3231550"/>
          </a:xfrm>
          <a:custGeom>
            <a:avLst/>
            <a:gdLst/>
            <a:ahLst/>
            <a:cxnLst/>
            <a:rect r="r" b="b" t="t" l="l"/>
            <a:pathLst>
              <a:path h="3231550" w="4224398">
                <a:moveTo>
                  <a:pt x="4224398" y="0"/>
                </a:moveTo>
                <a:lnTo>
                  <a:pt x="0" y="0"/>
                </a:lnTo>
                <a:lnTo>
                  <a:pt x="0" y="3231550"/>
                </a:lnTo>
                <a:lnTo>
                  <a:pt x="4224398" y="3231550"/>
                </a:lnTo>
                <a:lnTo>
                  <a:pt x="4224398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825457">
            <a:off x="-1911821" y="9152427"/>
            <a:ext cx="9971383" cy="4202938"/>
          </a:xfrm>
          <a:custGeom>
            <a:avLst/>
            <a:gdLst/>
            <a:ahLst/>
            <a:cxnLst/>
            <a:rect r="r" b="b" t="t" l="l"/>
            <a:pathLst>
              <a:path h="4202938" w="9971383">
                <a:moveTo>
                  <a:pt x="0" y="0"/>
                </a:moveTo>
                <a:lnTo>
                  <a:pt x="9971384" y="0"/>
                </a:lnTo>
                <a:lnTo>
                  <a:pt x="9971384" y="4202938"/>
                </a:lnTo>
                <a:lnTo>
                  <a:pt x="0" y="42029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934527" y="1535574"/>
            <a:ext cx="3497870" cy="3497870"/>
          </a:xfrm>
          <a:custGeom>
            <a:avLst/>
            <a:gdLst/>
            <a:ahLst/>
            <a:cxnLst/>
            <a:rect r="r" b="b" t="t" l="l"/>
            <a:pathLst>
              <a:path h="3497870" w="3497870">
                <a:moveTo>
                  <a:pt x="0" y="0"/>
                </a:moveTo>
                <a:lnTo>
                  <a:pt x="3497870" y="0"/>
                </a:lnTo>
                <a:lnTo>
                  <a:pt x="3497870" y="3497870"/>
                </a:lnTo>
                <a:lnTo>
                  <a:pt x="0" y="34978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817903" y="3447501"/>
            <a:ext cx="3497870" cy="3497870"/>
          </a:xfrm>
          <a:custGeom>
            <a:avLst/>
            <a:gdLst/>
            <a:ahLst/>
            <a:cxnLst/>
            <a:rect r="r" b="b" t="t" l="l"/>
            <a:pathLst>
              <a:path h="3497870" w="3497870">
                <a:moveTo>
                  <a:pt x="0" y="0"/>
                </a:moveTo>
                <a:lnTo>
                  <a:pt x="3497870" y="0"/>
                </a:lnTo>
                <a:lnTo>
                  <a:pt x="3497870" y="3497870"/>
                </a:lnTo>
                <a:lnTo>
                  <a:pt x="0" y="34978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931282" y="5253556"/>
            <a:ext cx="3497870" cy="3497870"/>
          </a:xfrm>
          <a:custGeom>
            <a:avLst/>
            <a:gdLst/>
            <a:ahLst/>
            <a:cxnLst/>
            <a:rect r="r" b="b" t="t" l="l"/>
            <a:pathLst>
              <a:path h="3497870" w="3497870">
                <a:moveTo>
                  <a:pt x="0" y="0"/>
                </a:moveTo>
                <a:lnTo>
                  <a:pt x="3497871" y="0"/>
                </a:lnTo>
                <a:lnTo>
                  <a:pt x="3497871" y="3497870"/>
                </a:lnTo>
                <a:lnTo>
                  <a:pt x="0" y="34978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28700" y="3447501"/>
            <a:ext cx="3497870" cy="3497870"/>
          </a:xfrm>
          <a:custGeom>
            <a:avLst/>
            <a:gdLst/>
            <a:ahLst/>
            <a:cxnLst/>
            <a:rect r="r" b="b" t="t" l="l"/>
            <a:pathLst>
              <a:path h="3497870" w="3497870">
                <a:moveTo>
                  <a:pt x="0" y="0"/>
                </a:moveTo>
                <a:lnTo>
                  <a:pt x="3497870" y="0"/>
                </a:lnTo>
                <a:lnTo>
                  <a:pt x="3497870" y="3497870"/>
                </a:lnTo>
                <a:lnTo>
                  <a:pt x="0" y="34978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3900191" y="-3935015"/>
            <a:ext cx="7800381" cy="6821864"/>
          </a:xfrm>
          <a:custGeom>
            <a:avLst/>
            <a:gdLst/>
            <a:ahLst/>
            <a:cxnLst/>
            <a:rect r="r" b="b" t="t" l="l"/>
            <a:pathLst>
              <a:path h="6821864" w="7800381">
                <a:moveTo>
                  <a:pt x="0" y="0"/>
                </a:moveTo>
                <a:lnTo>
                  <a:pt x="7800382" y="0"/>
                </a:lnTo>
                <a:lnTo>
                  <a:pt x="7800382" y="6821864"/>
                </a:lnTo>
                <a:lnTo>
                  <a:pt x="0" y="682186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622152" y="4811187"/>
            <a:ext cx="3458969" cy="5475813"/>
          </a:xfrm>
          <a:custGeom>
            <a:avLst/>
            <a:gdLst/>
            <a:ahLst/>
            <a:cxnLst/>
            <a:rect r="r" b="b" t="t" l="l"/>
            <a:pathLst>
              <a:path h="5475813" w="3458969">
                <a:moveTo>
                  <a:pt x="0" y="0"/>
                </a:moveTo>
                <a:lnTo>
                  <a:pt x="3458969" y="0"/>
                </a:lnTo>
                <a:lnTo>
                  <a:pt x="3458969" y="5475813"/>
                </a:lnTo>
                <a:lnTo>
                  <a:pt x="0" y="547581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8315773" y="453985"/>
            <a:ext cx="8035863" cy="1463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250"/>
              </a:lnSpc>
              <a:spcBef>
                <a:spcPct val="0"/>
              </a:spcBef>
            </a:pPr>
            <a:r>
              <a:rPr lang="en-US" sz="729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КОМПОНЕНТИ ІНФОРМАЦІЙНОЇ КОМПЕТЕНТНОСТІ: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214273" y="2829442"/>
            <a:ext cx="7837572" cy="1707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45"/>
              </a:lnSpc>
            </a:pPr>
            <a:r>
              <a:rPr lang="en-US" sz="2805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здатність до ефективної роботи з інформацією у всіх формах її подання</a:t>
            </a:r>
          </a:p>
          <a:p>
            <a:pPr algn="l">
              <a:lnSpc>
                <a:spcPts val="4545"/>
              </a:lnSpc>
            </a:pP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4051768" y="2737251"/>
            <a:ext cx="1256899" cy="1256899"/>
          </a:xfrm>
          <a:custGeom>
            <a:avLst/>
            <a:gdLst/>
            <a:ahLst/>
            <a:cxnLst/>
            <a:rect r="r" b="b" t="t" l="l"/>
            <a:pathLst>
              <a:path h="1256899" w="1256899">
                <a:moveTo>
                  <a:pt x="0" y="0"/>
                </a:moveTo>
                <a:lnTo>
                  <a:pt x="1256899" y="0"/>
                </a:lnTo>
                <a:lnTo>
                  <a:pt x="1256899" y="1256899"/>
                </a:lnTo>
                <a:lnTo>
                  <a:pt x="0" y="125689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903408" y="4537149"/>
            <a:ext cx="1326860" cy="1256899"/>
          </a:xfrm>
          <a:custGeom>
            <a:avLst/>
            <a:gdLst/>
            <a:ahLst/>
            <a:cxnLst/>
            <a:rect r="r" b="b" t="t" l="l"/>
            <a:pathLst>
              <a:path h="1256899" w="1326860">
                <a:moveTo>
                  <a:pt x="0" y="0"/>
                </a:moveTo>
                <a:lnTo>
                  <a:pt x="1326860" y="0"/>
                </a:lnTo>
                <a:lnTo>
                  <a:pt x="1326860" y="1256899"/>
                </a:lnTo>
                <a:lnTo>
                  <a:pt x="0" y="125689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2141123" y="4537149"/>
            <a:ext cx="1273023" cy="1318574"/>
          </a:xfrm>
          <a:custGeom>
            <a:avLst/>
            <a:gdLst/>
            <a:ahLst/>
            <a:cxnLst/>
            <a:rect r="r" b="b" t="t" l="l"/>
            <a:pathLst>
              <a:path h="1318574" w="1273023">
                <a:moveTo>
                  <a:pt x="0" y="0"/>
                </a:moveTo>
                <a:lnTo>
                  <a:pt x="1273024" y="0"/>
                </a:lnTo>
                <a:lnTo>
                  <a:pt x="1273024" y="1318574"/>
                </a:lnTo>
                <a:lnTo>
                  <a:pt x="0" y="131857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4042303" y="6368372"/>
            <a:ext cx="1551199" cy="1204295"/>
          </a:xfrm>
          <a:custGeom>
            <a:avLst/>
            <a:gdLst/>
            <a:ahLst/>
            <a:cxnLst/>
            <a:rect r="r" b="b" t="t" l="l"/>
            <a:pathLst>
              <a:path h="1204295" w="1551199">
                <a:moveTo>
                  <a:pt x="0" y="0"/>
                </a:moveTo>
                <a:lnTo>
                  <a:pt x="1551200" y="0"/>
                </a:lnTo>
                <a:lnTo>
                  <a:pt x="1551200" y="1204295"/>
                </a:lnTo>
                <a:lnTo>
                  <a:pt x="0" y="1204295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5" id="15"/>
          <p:cNvSpPr txBox="true"/>
          <p:nvPr/>
        </p:nvSpPr>
        <p:spPr>
          <a:xfrm rot="0">
            <a:off x="8214273" y="2184440"/>
            <a:ext cx="3525332" cy="6706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58"/>
              </a:lnSpc>
              <a:spcBef>
                <a:spcPct val="0"/>
              </a:spcBef>
            </a:pPr>
            <a:r>
              <a:rPr lang="en-US" sz="619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ІНФОРМАЦІЙНИЙ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392782" y="4898240"/>
            <a:ext cx="3525332" cy="6706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58"/>
              </a:lnSpc>
              <a:spcBef>
                <a:spcPct val="0"/>
              </a:spcBef>
            </a:pPr>
            <a:r>
              <a:rPr lang="en-US" sz="619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КОМПЮТЕРНИЙ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999328" y="5426056"/>
            <a:ext cx="7837572" cy="28507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45"/>
              </a:lnSpc>
            </a:pPr>
            <a:r>
              <a:rPr lang="en-US" sz="280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вміння та навички щодо роботи з сучасними комп’ютерними засобами та програмним забезпеченням</a:t>
            </a:r>
          </a:p>
          <a:p>
            <a:pPr algn="l">
              <a:lnSpc>
                <a:spcPts val="4545"/>
              </a:lnSpc>
            </a:pPr>
          </a:p>
          <a:p>
            <a:pPr algn="l">
              <a:lnSpc>
                <a:spcPts val="4545"/>
              </a:lnSpc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8063252" y="7520870"/>
            <a:ext cx="6558900" cy="12305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58"/>
              </a:lnSpc>
            </a:pPr>
            <a:r>
              <a:rPr lang="en-US" sz="6192" i="true">
                <a:solidFill>
                  <a:srgbClr val="6866E1"/>
                </a:solidFill>
                <a:latin typeface="Computer Says No Italics"/>
                <a:ea typeface="Computer Says No Italics"/>
                <a:cs typeface="Computer Says No Italics"/>
                <a:sym typeface="Computer Says No Italics"/>
              </a:rPr>
              <a:t>ПРОЦЕСУАЛЬНО-ДІЯЛЬНІСНИЙ</a:t>
            </a:r>
          </a:p>
          <a:p>
            <a:pPr algn="l" marL="0" indent="0" lvl="0">
              <a:lnSpc>
                <a:spcPts val="4458"/>
              </a:lnSpc>
              <a:spcBef>
                <a:spcPct val="0"/>
              </a:spcBef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6058153" y="8248187"/>
            <a:ext cx="7837572" cy="2279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45"/>
              </a:lnSpc>
            </a:pPr>
            <a:r>
              <a:rPr lang="en-US" sz="2805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здатність застосовувати сучасні засоби ІКТ для роботи з інформацією та розв’язання різноманітних задач</a:t>
            </a:r>
          </a:p>
          <a:p>
            <a:pPr algn="l">
              <a:lnSpc>
                <a:spcPts val="4545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41069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39101" y="730698"/>
            <a:ext cx="5726139" cy="2500874"/>
          </a:xfrm>
          <a:custGeom>
            <a:avLst/>
            <a:gdLst/>
            <a:ahLst/>
            <a:cxnLst/>
            <a:rect r="r" b="b" t="t" l="l"/>
            <a:pathLst>
              <a:path h="2500874" w="5726139">
                <a:moveTo>
                  <a:pt x="0" y="0"/>
                </a:moveTo>
                <a:lnTo>
                  <a:pt x="5726139" y="0"/>
                </a:lnTo>
                <a:lnTo>
                  <a:pt x="5726139" y="2500874"/>
                </a:lnTo>
                <a:lnTo>
                  <a:pt x="0" y="2500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259300" y="1028700"/>
            <a:ext cx="0" cy="5786479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0925932" y="5660310"/>
            <a:ext cx="6819964" cy="5836080"/>
          </a:xfrm>
          <a:custGeom>
            <a:avLst/>
            <a:gdLst/>
            <a:ahLst/>
            <a:cxnLst/>
            <a:rect r="r" b="b" t="t" l="l"/>
            <a:pathLst>
              <a:path h="5836080" w="6819964">
                <a:moveTo>
                  <a:pt x="0" y="0"/>
                </a:moveTo>
                <a:lnTo>
                  <a:pt x="6819964" y="0"/>
                </a:lnTo>
                <a:lnTo>
                  <a:pt x="6819964" y="5836081"/>
                </a:lnTo>
                <a:lnTo>
                  <a:pt x="0" y="58360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778510" y="1023794"/>
            <a:ext cx="11335698" cy="22077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88"/>
              </a:lnSpc>
            </a:pPr>
            <a:r>
              <a:rPr lang="en-US" sz="7623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ФОРМУВАННЯ ІНФОРМАЦІЙНОЇ</a:t>
            </a:r>
          </a:p>
          <a:p>
            <a:pPr algn="ctr">
              <a:lnSpc>
                <a:spcPts val="5488"/>
              </a:lnSpc>
            </a:pPr>
            <a:r>
              <a:rPr lang="en-US" sz="7623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компетентності на уроках інформатики</a:t>
            </a:r>
          </a:p>
          <a:p>
            <a:pPr algn="ctr" marL="0" indent="0" lvl="0">
              <a:lnSpc>
                <a:spcPts val="5488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702053" y="3510774"/>
            <a:ext cx="14514446" cy="6523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84"/>
              </a:lnSpc>
            </a:pPr>
            <a:r>
              <a:rPr lang="en-US" sz="3060" i="true">
                <a:solidFill>
                  <a:srgbClr val="FFFFFF"/>
                </a:solidFill>
                <a:latin typeface="Poppins Light Italics"/>
                <a:ea typeface="Poppins Light Italics"/>
                <a:cs typeface="Poppins Light Italics"/>
                <a:sym typeface="Poppins Light Italics"/>
              </a:rPr>
              <a:t>Учень:</a:t>
            </a:r>
          </a:p>
          <a:p>
            <a:pPr algn="l" marL="660796" indent="-330398" lvl="1">
              <a:lnSpc>
                <a:spcPts val="4284"/>
              </a:lnSpc>
              <a:buFont typeface="Arial"/>
              <a:buChar char="•"/>
            </a:pPr>
            <a:r>
              <a:rPr lang="en-US" sz="306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Добуває інформацію з різних джерел: навчальної, довідкової, енциклопедичної, науково-популярної, художньої літератури, недруко-ваних засобів масової інформації, комп’ютерних баз даних, Інтернету.</a:t>
            </a:r>
          </a:p>
          <a:p>
            <a:pPr algn="l" marL="660796" indent="-330398" lvl="1">
              <a:lnSpc>
                <a:spcPts val="4284"/>
              </a:lnSpc>
              <a:buFont typeface="Arial"/>
              <a:buChar char="•"/>
            </a:pPr>
            <a:r>
              <a:rPr lang="en-US" sz="306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В</a:t>
            </a: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иділяє потрібне із масиву інформації. Поєднує інформацію з різних джерел. Впорядковує свої знання.</a:t>
            </a:r>
          </a:p>
          <a:p>
            <a:pPr algn="l" marL="660796" indent="-330398" lvl="1">
              <a:lnSpc>
                <a:spcPts val="4284"/>
              </a:lnSpc>
              <a:buFont typeface="Arial"/>
              <a:buChar char="•"/>
            </a:pPr>
            <a:r>
              <a:rPr lang="en-US" sz="306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О</a:t>
            </a: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питує оточуючих.</a:t>
            </a:r>
          </a:p>
          <a:p>
            <a:pPr algn="l" marL="660796" indent="-330398" lvl="1">
              <a:lnSpc>
                <a:spcPts val="4284"/>
              </a:lnSpc>
              <a:buFont typeface="Arial"/>
              <a:buChar char="•"/>
            </a:pPr>
            <a:r>
              <a:rPr lang="en-US" sz="306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О</a:t>
            </a: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бробляє документи та класифікує їх.</a:t>
            </a:r>
          </a:p>
          <a:p>
            <a:pPr algn="l" marL="660796" indent="-330398" lvl="1">
              <a:lnSpc>
                <a:spcPts val="4284"/>
              </a:lnSpc>
              <a:buFont typeface="Arial"/>
              <a:buChar char="•"/>
            </a:pPr>
            <a:r>
              <a:rPr lang="en-US" sz="306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У</a:t>
            </a: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міє використовувати нові інформаційні технології та </a:t>
            </a:r>
          </a:p>
          <a:p>
            <a:pPr algn="l">
              <a:lnSpc>
                <a:spcPts val="4284"/>
              </a:lnSpc>
            </a:pP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швидко адаптується до їх змін.</a:t>
            </a:r>
          </a:p>
          <a:p>
            <a:pPr algn="l" marL="660796" indent="-330398" lvl="1">
              <a:lnSpc>
                <a:spcPts val="4284"/>
              </a:lnSpc>
              <a:buFont typeface="Arial"/>
              <a:buChar char="•"/>
            </a:pPr>
            <a:r>
              <a:rPr lang="en-US" sz="306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К</a:t>
            </a:r>
            <a:r>
              <a:rPr lang="en-US" sz="3060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ритично оцінює інформацію.</a:t>
            </a:r>
          </a:p>
          <a:p>
            <a:pPr algn="l">
              <a:lnSpc>
                <a:spcPts val="4284"/>
              </a:lnSpc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41069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642469" y="325000"/>
            <a:ext cx="5726139" cy="2500874"/>
          </a:xfrm>
          <a:custGeom>
            <a:avLst/>
            <a:gdLst/>
            <a:ahLst/>
            <a:cxnLst/>
            <a:rect r="r" b="b" t="t" l="l"/>
            <a:pathLst>
              <a:path h="2500874" w="5726139">
                <a:moveTo>
                  <a:pt x="0" y="0"/>
                </a:moveTo>
                <a:lnTo>
                  <a:pt x="5726139" y="0"/>
                </a:lnTo>
                <a:lnTo>
                  <a:pt x="5726139" y="2500874"/>
                </a:lnTo>
                <a:lnTo>
                  <a:pt x="0" y="2500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259300" y="1028700"/>
            <a:ext cx="0" cy="5786479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3394243" y="5778840"/>
            <a:ext cx="4436389" cy="3796373"/>
          </a:xfrm>
          <a:custGeom>
            <a:avLst/>
            <a:gdLst/>
            <a:ahLst/>
            <a:cxnLst/>
            <a:rect r="r" b="b" t="t" l="l"/>
            <a:pathLst>
              <a:path h="3796373" w="4436389">
                <a:moveTo>
                  <a:pt x="0" y="0"/>
                </a:moveTo>
                <a:lnTo>
                  <a:pt x="4436389" y="0"/>
                </a:lnTo>
                <a:lnTo>
                  <a:pt x="4436389" y="3796373"/>
                </a:lnTo>
                <a:lnTo>
                  <a:pt x="0" y="37963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258083" y="667900"/>
            <a:ext cx="11335698" cy="2903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88"/>
              </a:lnSpc>
            </a:pPr>
            <a:r>
              <a:rPr lang="en-US" sz="7623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ЕТАПИ ФОРМУВАННЯ ІНФОРМАЦІЙНОЇ </a:t>
            </a:r>
          </a:p>
          <a:p>
            <a:pPr algn="ctr">
              <a:lnSpc>
                <a:spcPts val="5488"/>
              </a:lnSpc>
            </a:pPr>
            <a:r>
              <a:rPr lang="en-US" sz="7623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компетентності, які має проходити учень під час роботи з інформацією:</a:t>
            </a:r>
          </a:p>
          <a:p>
            <a:pPr algn="ctr" marL="0" indent="0" lvl="0">
              <a:lnSpc>
                <a:spcPts val="5488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3096272" y="2959911"/>
            <a:ext cx="9966115" cy="7074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96169" indent="-298084" lvl="1">
              <a:lnSpc>
                <a:spcPts val="3865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76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ознайомлення </a:t>
            </a:r>
            <a:r>
              <a:rPr lang="en-US" sz="276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– учень визначає кількість інформації з проблеми та можливість її опрацювання;</a:t>
            </a:r>
          </a:p>
          <a:p>
            <a:pPr algn="l" marL="574580" indent="-287290" lvl="1">
              <a:lnSpc>
                <a:spcPts val="3725"/>
              </a:lnSpc>
              <a:spcBef>
                <a:spcPct val="0"/>
              </a:spcBef>
              <a:buFont typeface="Arial"/>
              <a:buChar char="•"/>
            </a:pPr>
            <a:r>
              <a:rPr lang="en-US" sz="266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 </a:t>
            </a:r>
            <a:r>
              <a:rPr lang="en-US" b="true" sz="266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репродукція</a:t>
            </a:r>
            <a:r>
              <a:rPr lang="en-US" sz="266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– учень вивчає масив інформації з проблеми, накопичує її; </a:t>
            </a:r>
          </a:p>
          <a:p>
            <a:pPr algn="l" marL="574580" indent="-287290" lvl="1">
              <a:lnSpc>
                <a:spcPts val="3725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66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перетворення</a:t>
            </a:r>
            <a:r>
              <a:rPr lang="en-US" sz="266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– критичне осмислення масиву інформації; порівняння фрагментів з різних джерел однієї тематики, визначення їх достовірності; вилучення робочої інформації; її узагальнення; </a:t>
            </a:r>
          </a:p>
          <a:p>
            <a:pPr algn="l" marL="574580" indent="-287290" lvl="1">
              <a:lnSpc>
                <a:spcPts val="3725"/>
              </a:lnSpc>
              <a:spcBef>
                <a:spcPct val="0"/>
              </a:spcBef>
              <a:buFont typeface="Arial"/>
              <a:buChar char="•"/>
            </a:pPr>
            <a:r>
              <a:rPr lang="en-US" b="true" sz="266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творчий етап</a:t>
            </a:r>
            <a:r>
              <a:rPr lang="en-US" sz="2661">
                <a:solidFill>
                  <a:srgbClr val="FFFFFF"/>
                </a:solidFill>
                <a:latin typeface="Poppins Light"/>
                <a:ea typeface="Poppins Light"/>
                <a:cs typeface="Poppins Light"/>
                <a:sym typeface="Poppins Light"/>
              </a:rPr>
              <a:t> –створення власного інтелектуального продукту на основі отриманої та перетвореної інформації; формулювання гіпотез, їх перевірка і доведення, створення власних теорій, написання творчих робіт. </a:t>
            </a:r>
          </a:p>
          <a:p>
            <a:pPr algn="l">
              <a:lnSpc>
                <a:spcPts val="3725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41069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137665" y="1201172"/>
            <a:ext cx="7362911" cy="8057128"/>
          </a:xfrm>
          <a:custGeom>
            <a:avLst/>
            <a:gdLst/>
            <a:ahLst/>
            <a:cxnLst/>
            <a:rect r="r" b="b" t="t" l="l"/>
            <a:pathLst>
              <a:path h="8057128" w="7362911">
                <a:moveTo>
                  <a:pt x="0" y="0"/>
                </a:moveTo>
                <a:lnTo>
                  <a:pt x="7362910" y="0"/>
                </a:lnTo>
                <a:lnTo>
                  <a:pt x="7362910" y="8057128"/>
                </a:lnTo>
                <a:lnTo>
                  <a:pt x="0" y="80571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830357" y="-902150"/>
            <a:ext cx="6173053" cy="2601942"/>
          </a:xfrm>
          <a:custGeom>
            <a:avLst/>
            <a:gdLst/>
            <a:ahLst/>
            <a:cxnLst/>
            <a:rect r="r" b="b" t="t" l="l"/>
            <a:pathLst>
              <a:path h="2601942" w="6173053">
                <a:moveTo>
                  <a:pt x="0" y="0"/>
                </a:moveTo>
                <a:lnTo>
                  <a:pt x="6173052" y="0"/>
                </a:lnTo>
                <a:lnTo>
                  <a:pt x="6173052" y="2601941"/>
                </a:lnTo>
                <a:lnTo>
                  <a:pt x="0" y="26019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3091052">
            <a:off x="-1684467" y="5508041"/>
            <a:ext cx="6638823" cy="5976180"/>
          </a:xfrm>
          <a:custGeom>
            <a:avLst/>
            <a:gdLst/>
            <a:ahLst/>
            <a:cxnLst/>
            <a:rect r="r" b="b" t="t" l="l"/>
            <a:pathLst>
              <a:path h="5976180" w="6638823">
                <a:moveTo>
                  <a:pt x="0" y="0"/>
                </a:moveTo>
                <a:lnTo>
                  <a:pt x="6638824" y="0"/>
                </a:lnTo>
                <a:lnTo>
                  <a:pt x="6638824" y="5976180"/>
                </a:lnTo>
                <a:lnTo>
                  <a:pt x="0" y="59761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35858" y="2004591"/>
            <a:ext cx="9060668" cy="6402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68"/>
              </a:lnSpc>
            </a:pPr>
            <a:r>
              <a:rPr lang="en-US" sz="6900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ЗАСОБИ ІКТ ДЛЯ ФОРМУВАННЯ КОМПЕТЕНТНОСТІ</a:t>
            </a:r>
          </a:p>
          <a:p>
            <a:pPr algn="ctr">
              <a:lnSpc>
                <a:spcPts val="4968"/>
              </a:lnSpc>
            </a:pPr>
            <a:r>
              <a:rPr lang="en-US" sz="6900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ІКТ (інформаційно-комунікаційні технології) - це інструменти та технології, які допомагають у роботі з інформацією. Вони включають: комп'ютери, Інтернет, програмне забезпечення, мультимедійні пристрої тощо.</a:t>
            </a:r>
          </a:p>
          <a:p>
            <a:pPr algn="ctr" marL="0" indent="0" lvl="0">
              <a:lnSpc>
                <a:spcPts val="496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477500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55233">
            <a:off x="951418" y="5115789"/>
            <a:ext cx="3247136" cy="1826514"/>
          </a:xfrm>
          <a:custGeom>
            <a:avLst/>
            <a:gdLst/>
            <a:ahLst/>
            <a:cxnLst/>
            <a:rect r="r" b="b" t="t" l="l"/>
            <a:pathLst>
              <a:path h="1826514" w="3247136">
                <a:moveTo>
                  <a:pt x="0" y="0"/>
                </a:moveTo>
                <a:lnTo>
                  <a:pt x="3247135" y="0"/>
                </a:lnTo>
                <a:lnTo>
                  <a:pt x="3247135" y="1826514"/>
                </a:lnTo>
                <a:lnTo>
                  <a:pt x="0" y="182651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718103">
            <a:off x="497002" y="7482507"/>
            <a:ext cx="3534138" cy="1979117"/>
          </a:xfrm>
          <a:custGeom>
            <a:avLst/>
            <a:gdLst/>
            <a:ahLst/>
            <a:cxnLst/>
            <a:rect r="r" b="b" t="t" l="l"/>
            <a:pathLst>
              <a:path h="1979117" w="3534138">
                <a:moveTo>
                  <a:pt x="0" y="0"/>
                </a:moveTo>
                <a:lnTo>
                  <a:pt x="3534138" y="0"/>
                </a:lnTo>
                <a:lnTo>
                  <a:pt x="3534138" y="1979118"/>
                </a:lnTo>
                <a:lnTo>
                  <a:pt x="0" y="197911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594724" y="6120941"/>
            <a:ext cx="5693276" cy="3137359"/>
          </a:xfrm>
          <a:custGeom>
            <a:avLst/>
            <a:gdLst/>
            <a:ahLst/>
            <a:cxnLst/>
            <a:rect r="r" b="b" t="t" l="l"/>
            <a:pathLst>
              <a:path h="3137359" w="5693276">
                <a:moveTo>
                  <a:pt x="0" y="0"/>
                </a:moveTo>
                <a:lnTo>
                  <a:pt x="5693276" y="0"/>
                </a:lnTo>
                <a:lnTo>
                  <a:pt x="5693276" y="3137359"/>
                </a:lnTo>
                <a:lnTo>
                  <a:pt x="0" y="31373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760691">
            <a:off x="5590279" y="5386957"/>
            <a:ext cx="2843248" cy="3786086"/>
          </a:xfrm>
          <a:custGeom>
            <a:avLst/>
            <a:gdLst/>
            <a:ahLst/>
            <a:cxnLst/>
            <a:rect r="r" b="b" t="t" l="l"/>
            <a:pathLst>
              <a:path h="3786086" w="2843248">
                <a:moveTo>
                  <a:pt x="0" y="0"/>
                </a:moveTo>
                <a:lnTo>
                  <a:pt x="2843248" y="0"/>
                </a:lnTo>
                <a:lnTo>
                  <a:pt x="2843248" y="3786086"/>
                </a:lnTo>
                <a:lnTo>
                  <a:pt x="0" y="378608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594794">
            <a:off x="9200178" y="5386957"/>
            <a:ext cx="2835882" cy="3786086"/>
          </a:xfrm>
          <a:custGeom>
            <a:avLst/>
            <a:gdLst/>
            <a:ahLst/>
            <a:cxnLst/>
            <a:rect r="r" b="b" t="t" l="l"/>
            <a:pathLst>
              <a:path h="3786086" w="2835882">
                <a:moveTo>
                  <a:pt x="0" y="0"/>
                </a:moveTo>
                <a:lnTo>
                  <a:pt x="2835882" y="0"/>
                </a:lnTo>
                <a:lnTo>
                  <a:pt x="2835882" y="3786086"/>
                </a:lnTo>
                <a:lnTo>
                  <a:pt x="0" y="378608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478377" y="-3641131"/>
            <a:ext cx="4489459" cy="5621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624"/>
              </a:lnSpc>
              <a:spcBef>
                <a:spcPct val="0"/>
              </a:spcBef>
            </a:pPr>
          </a:p>
          <a:p>
            <a:pPr algn="ctr">
              <a:lnSpc>
                <a:spcPts val="22624"/>
              </a:lnSpc>
              <a:spcBef>
                <a:spcPct val="0"/>
              </a:spcBef>
            </a:pPr>
            <a:r>
              <a:rPr lang="en-US" sz="1616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KAHOOT!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58213" y="2304047"/>
            <a:ext cx="17129787" cy="2644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ІГРОВА НАВЧАЛЬНА ПЛАТФОРМА, ЩО ВИКОРИСТОВУЄТЬСЯ В КЛАСІ, В ШКОЛАХ, ТА ІНШИХ НАВЧАЛЬНИХ ЗАКЛАДАХ. НА САЙТІ НАДАНО КАТАЛОГ ІГОР — «KAHOOTS» — КОЖНА З ЯКИХ Є ВІКТОРИНОЮ, ЩО МІСТИТЬ ПИТАННЯ З ДЕКІЛЬКОМА ВАРІАНТАМИ ВІДПОВІДЕЙ.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1250504"/>
            <a:ext cx="14948658" cy="898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98"/>
              </a:lnSpc>
              <a:spcBef>
                <a:spcPct val="0"/>
              </a:spcBef>
            </a:pPr>
            <a:r>
              <a:rPr lang="en-US" sz="5213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KAHOOT!—ОНЛАЙН-СЕРВІС ДЛЯ СТВОРЕННЯ ІНТЕРАКТИВНИХ  ТЕСТІВ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480562">
            <a:off x="2574359" y="160051"/>
            <a:ext cx="2310459" cy="2310459"/>
          </a:xfrm>
          <a:custGeom>
            <a:avLst/>
            <a:gdLst/>
            <a:ahLst/>
            <a:cxnLst/>
            <a:rect r="r" b="b" t="t" l="l"/>
            <a:pathLst>
              <a:path h="2310459" w="2310459">
                <a:moveTo>
                  <a:pt x="0" y="0"/>
                </a:moveTo>
                <a:lnTo>
                  <a:pt x="2310459" y="0"/>
                </a:lnTo>
                <a:lnTo>
                  <a:pt x="2310459" y="2310459"/>
                </a:lnTo>
                <a:lnTo>
                  <a:pt x="0" y="23104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18631" y="2413725"/>
            <a:ext cx="18288000" cy="3777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  <a:r>
              <a:rPr lang="en-US" sz="54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CANVA — ПЛАТФОРМА ГРАФІЧНОГО ДИЗАЙНУ, ЩО ДОЗВОЛЯЄ КОРИСТУВАЧАМ СТВОРЮВАТИ ГРАФІКУ, ПРЕЗЕНТАЦІЇ, АФІШІ ТА ІНШИЙ ВІЗУАЛЬНИЙ КОНТЕНТ ДЛЯ СОЦІАЛЬНИХ МЕРЕЖ. ДОСТУПНА ЯК ВЕБВЕРСІЯ, ТАК І МОБІЛЬНА. СЕРВІС ПРОПОНУЄ ВЕЛИКИЙ БАНК ЗОБРАЖЕНЬ, ШРИФТІВ, ШАБЛОНІВ ТА ІЛЮСТРАЦІЙ.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942344" y="6447098"/>
            <a:ext cx="12147603" cy="3538761"/>
          </a:xfrm>
          <a:custGeom>
            <a:avLst/>
            <a:gdLst/>
            <a:ahLst/>
            <a:cxnLst/>
            <a:rect r="r" b="b" t="t" l="l"/>
            <a:pathLst>
              <a:path h="3538761" w="12147603">
                <a:moveTo>
                  <a:pt x="0" y="0"/>
                </a:moveTo>
                <a:lnTo>
                  <a:pt x="12147602" y="0"/>
                </a:lnTo>
                <a:lnTo>
                  <a:pt x="12147602" y="3538762"/>
                </a:lnTo>
                <a:lnTo>
                  <a:pt x="0" y="353876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360602" y="-518410"/>
            <a:ext cx="3210669" cy="2779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652"/>
              </a:lnSpc>
              <a:spcBef>
                <a:spcPct val="0"/>
              </a:spcBef>
            </a:pPr>
            <a:r>
              <a:rPr lang="en-US" sz="1618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CANVA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01753">
            <a:off x="416260" y="203086"/>
            <a:ext cx="4318303" cy="2418250"/>
          </a:xfrm>
          <a:custGeom>
            <a:avLst/>
            <a:gdLst/>
            <a:ahLst/>
            <a:cxnLst/>
            <a:rect r="r" b="b" t="t" l="l"/>
            <a:pathLst>
              <a:path h="2418250" w="4318303">
                <a:moveTo>
                  <a:pt x="0" y="0"/>
                </a:moveTo>
                <a:lnTo>
                  <a:pt x="4318303" y="0"/>
                </a:lnTo>
                <a:lnTo>
                  <a:pt x="4318303" y="2418250"/>
                </a:lnTo>
                <a:lnTo>
                  <a:pt x="0" y="24182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257869" y="2413725"/>
            <a:ext cx="9525" cy="92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9393447" y="1936558"/>
            <a:ext cx="9525" cy="1203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6764940" y="-314325"/>
            <a:ext cx="6428482" cy="27794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677"/>
              </a:lnSpc>
              <a:spcBef>
                <a:spcPct val="0"/>
              </a:spcBef>
            </a:pPr>
            <a:r>
              <a:rPr lang="en-US" sz="16198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MENTIMETER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828448" y="2773763"/>
            <a:ext cx="14301465" cy="65925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485"/>
              </a:lnSpc>
              <a:spcBef>
                <a:spcPct val="0"/>
              </a:spcBef>
            </a:pPr>
            <a:r>
              <a:rPr lang="en-US" sz="7489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О</a:t>
            </a:r>
            <a:r>
              <a:rPr lang="en-US" sz="7489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НЛАЙН-СЕРВІС ДЛЯ СТВОРЕННЯ ТА ПРОВЕДЕННЯ МИТТЄВИХ ОПИТУВАНЬ, ОНЛАЙН ІНСТРУМЕНТ ДЛЯ СТВОРЕННЯ ПРЕЗЕНТАЦІЙ З ІНТЕРАКТИВНИМИ ЕЛЕМЕНТАМИ ДЛЯ НАВЧАННЯ, ІЗ ЗВОРОТНИМ ЗВ’ЯЗКОМ У РЕАЛЬНОМУ ЧАСІ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4506239" y="268370"/>
            <a:ext cx="3428218" cy="1928373"/>
          </a:xfrm>
          <a:custGeom>
            <a:avLst/>
            <a:gdLst/>
            <a:ahLst/>
            <a:cxnLst/>
            <a:rect r="r" b="b" t="t" l="l"/>
            <a:pathLst>
              <a:path h="1928373" w="3428218">
                <a:moveTo>
                  <a:pt x="0" y="0"/>
                </a:moveTo>
                <a:lnTo>
                  <a:pt x="3428218" y="0"/>
                </a:lnTo>
                <a:lnTo>
                  <a:pt x="3428218" y="1928372"/>
                </a:lnTo>
                <a:lnTo>
                  <a:pt x="0" y="19283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900367" y="4901156"/>
            <a:ext cx="10487267" cy="4779911"/>
          </a:xfrm>
          <a:custGeom>
            <a:avLst/>
            <a:gdLst/>
            <a:ahLst/>
            <a:cxnLst/>
            <a:rect r="r" b="b" t="t" l="l"/>
            <a:pathLst>
              <a:path h="4779911" w="10487267">
                <a:moveTo>
                  <a:pt x="0" y="0"/>
                </a:moveTo>
                <a:lnTo>
                  <a:pt x="10487266" y="0"/>
                </a:lnTo>
                <a:lnTo>
                  <a:pt x="10487266" y="4779911"/>
                </a:lnTo>
                <a:lnTo>
                  <a:pt x="0" y="4779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257869" y="2413725"/>
            <a:ext cx="9525" cy="92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3996028" y="270373"/>
            <a:ext cx="8825602" cy="22481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13"/>
              </a:lnSpc>
              <a:spcBef>
                <a:spcPct val="0"/>
              </a:spcBef>
            </a:pPr>
            <a:r>
              <a:rPr lang="en-US" sz="13081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ГЕНЕРАТОР РЕБУСІВ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08419" y="1936558"/>
            <a:ext cx="17779581" cy="24415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  <a:spcBef>
                <a:spcPct val="0"/>
              </a:spcBef>
            </a:pPr>
            <a:r>
              <a:rPr lang="en-US" sz="70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</a:t>
            </a:r>
            <a:r>
              <a:rPr lang="en-US" sz="70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УКРАЇНОМОВНИЙ ГЕНЕРАТОР РЕБУСІВ. ЗАДАЙТЕ БУДЬ-ЯКЕ СЛОВО АБО ФРАЗУ, І ПРОГРАМА МИТТЄВО ЗГЕНЕРУЄ ПО ВАШОМУ ЗАПИТУ РЕБУС! 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49044" y="142365"/>
            <a:ext cx="2783798" cy="2783798"/>
          </a:xfrm>
          <a:custGeom>
            <a:avLst/>
            <a:gdLst/>
            <a:ahLst/>
            <a:cxnLst/>
            <a:rect r="r" b="b" t="t" l="l"/>
            <a:pathLst>
              <a:path h="2783798" w="2783798">
                <a:moveTo>
                  <a:pt x="0" y="0"/>
                </a:moveTo>
                <a:lnTo>
                  <a:pt x="2783798" y="0"/>
                </a:lnTo>
                <a:lnTo>
                  <a:pt x="2783798" y="2783798"/>
                </a:lnTo>
                <a:lnTo>
                  <a:pt x="0" y="27837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37201" y="205426"/>
            <a:ext cx="5405555" cy="2934444"/>
          </a:xfrm>
          <a:custGeom>
            <a:avLst/>
            <a:gdLst/>
            <a:ahLst/>
            <a:cxnLst/>
            <a:rect r="r" b="b" t="t" l="l"/>
            <a:pathLst>
              <a:path h="2934444" w="5405555">
                <a:moveTo>
                  <a:pt x="0" y="0"/>
                </a:moveTo>
                <a:lnTo>
                  <a:pt x="5405555" y="0"/>
                </a:lnTo>
                <a:lnTo>
                  <a:pt x="5405555" y="2934444"/>
                </a:lnTo>
                <a:lnTo>
                  <a:pt x="0" y="29344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660212">
            <a:off x="14601394" y="8497057"/>
            <a:ext cx="2563048" cy="1281524"/>
          </a:xfrm>
          <a:custGeom>
            <a:avLst/>
            <a:gdLst/>
            <a:ahLst/>
            <a:cxnLst/>
            <a:rect r="r" b="b" t="t" l="l"/>
            <a:pathLst>
              <a:path h="1281524" w="2563048">
                <a:moveTo>
                  <a:pt x="0" y="0"/>
                </a:moveTo>
                <a:lnTo>
                  <a:pt x="2563047" y="0"/>
                </a:lnTo>
                <a:lnTo>
                  <a:pt x="2563047" y="1281524"/>
                </a:lnTo>
                <a:lnTo>
                  <a:pt x="0" y="128152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257869" y="2413725"/>
            <a:ext cx="9525" cy="92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9393447" y="1936558"/>
            <a:ext cx="9525" cy="1203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9139238" y="1677224"/>
            <a:ext cx="9525" cy="1651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3933394" y="-158280"/>
            <a:ext cx="10668000" cy="27959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817"/>
              </a:lnSpc>
              <a:spcBef>
                <a:spcPct val="0"/>
              </a:spcBef>
            </a:pPr>
            <a:r>
              <a:rPr lang="en-US" sz="16298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CLASSTIME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525" y="2987470"/>
            <a:ext cx="18278475" cy="50012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40"/>
              </a:lnSpc>
              <a:spcBef>
                <a:spcPct val="0"/>
              </a:spcBef>
            </a:pPr>
            <a:r>
              <a:rPr lang="en-US" sz="71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ЦЕ ПОМІЧНИК ВЧИТЕЛЯ. ЗРУЧНА ПЛАТФОРМА ДЛЯ СТВОРЕННЯ ТА ПРОВЕДЕННЯ ТЕСТОВИХ ЗАВДАНЬ.ДОЗВОЛЯЄ СТВОРЮВАТИ РІЗНІ ТИПИ ТЕСТОВИХ ЗАВДАНЬ, ВІДСТЕЖУВАТИ ПРОГРЕС УЧНІВ ТА НАДАВАТИ ВІДПОВІДІ У РЕЖИМІ РЕАЛЬНОГО ЧАСУ, ЩО СПРИЯЄ АКТИВНОМУ НАВЧАННЮ.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460801" y="156045"/>
            <a:ext cx="2515223" cy="2176092"/>
          </a:xfrm>
          <a:custGeom>
            <a:avLst/>
            <a:gdLst/>
            <a:ahLst/>
            <a:cxnLst/>
            <a:rect r="r" b="b" t="t" l="l"/>
            <a:pathLst>
              <a:path h="2176092" w="2515223">
                <a:moveTo>
                  <a:pt x="0" y="0"/>
                </a:moveTo>
                <a:lnTo>
                  <a:pt x="2515223" y="0"/>
                </a:lnTo>
                <a:lnTo>
                  <a:pt x="2515223" y="2176092"/>
                </a:lnTo>
                <a:lnTo>
                  <a:pt x="0" y="217609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257869" y="2413725"/>
            <a:ext cx="9525" cy="92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9393447" y="1936558"/>
            <a:ext cx="9525" cy="1203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9139238" y="1677224"/>
            <a:ext cx="9525" cy="1651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3933394" y="-158280"/>
            <a:ext cx="10668000" cy="45859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817"/>
              </a:lnSpc>
            </a:pPr>
            <a:r>
              <a:rPr lang="en-US" sz="16298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GENIAL.LY</a:t>
            </a:r>
          </a:p>
          <a:p>
            <a:pPr algn="ctr">
              <a:lnSpc>
                <a:spcPts val="13439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13869" y="2811863"/>
            <a:ext cx="18288000" cy="5302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GENIALLY – МУЛЬТИЗАДАЧНИЙ ОНЛАЙН-СЕРВІС ДЛЯ СТВОРЕННЯ ПРЕЗЕНТАЦІЙ, ІНТЕРАКТИВНИХ ЗОБРАЖЕНЬ, КАРТ, ЗВІТІВ, ІНФОГРАФІК, ВІКТОРИН, ПЛАКАТІВ, ВІДЕО, СТРІЧОК ЧАСУ, ІГОР ТА ВІРТУАЛЬНИХ ПОСІБНИКІВ… І ЦЕ ЩЕ ДАЛЕКО НЕ ПОВНИЙ ПЕРЕЛІК! СЕРВІС МІСТИТЬ ПОНАД ТИСЯЧУ РІЗНОМАНІТНИХ ШАБЛОНІВ, ЗА ДОПОМОГОЮ ЯКИХ МОЖНА ШВИДКО І БЕЗ ЗАЙВИХ ЗУСИЛЬ СТВОРЮВАТИ ІНТЕРАКТИВНИЙ КОНТЕНТ. Є БЕЗКОШТОВНА ТА ПЛАТНА ВЕРСІЇ. У БАЗОВІЙ ВЕРСІЇ ЦІЛКОМ ДОСТАТНЬО ШАБЛОНІВ ДЛЯ СТВОРЕННЯ РОБІТ, ЯКІ ВРАЖАЮТЬ! 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258739" y="7431919"/>
            <a:ext cx="3946617" cy="2367970"/>
          </a:xfrm>
          <a:custGeom>
            <a:avLst/>
            <a:gdLst/>
            <a:ahLst/>
            <a:cxnLst/>
            <a:rect r="r" b="b" t="t" l="l"/>
            <a:pathLst>
              <a:path h="2367970" w="3946617">
                <a:moveTo>
                  <a:pt x="0" y="0"/>
                </a:moveTo>
                <a:lnTo>
                  <a:pt x="3946617" y="0"/>
                </a:lnTo>
                <a:lnTo>
                  <a:pt x="3946617" y="2367970"/>
                </a:lnTo>
                <a:lnTo>
                  <a:pt x="0" y="23679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63916" r="0" b="-8689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71271" y="-3708211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5811039" y="4636180"/>
            <a:ext cx="10008973" cy="8229600"/>
          </a:xfrm>
          <a:custGeom>
            <a:avLst/>
            <a:gdLst/>
            <a:ahLst/>
            <a:cxnLst/>
            <a:rect r="r" b="b" t="t" l="l"/>
            <a:pathLst>
              <a:path h="8229600" w="10008973">
                <a:moveTo>
                  <a:pt x="0" y="0"/>
                </a:moveTo>
                <a:lnTo>
                  <a:pt x="10008973" y="0"/>
                </a:lnTo>
                <a:lnTo>
                  <a:pt x="10008973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257869" y="2413725"/>
            <a:ext cx="9525" cy="92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9393447" y="1936558"/>
            <a:ext cx="9525" cy="12033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9139238" y="1677224"/>
            <a:ext cx="9525" cy="1651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0" y="885825"/>
            <a:ext cx="18288000" cy="6063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60"/>
              </a:lnSpc>
              <a:spcBef>
                <a:spcPct val="0"/>
              </a:spcBef>
            </a:pPr>
            <a:r>
              <a:rPr lang="en-US" sz="69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ВАЖЛИВО, ЩО ДЛЯ ПОЧАТКУ РОЗРОБКИ ЕЛЕКТРОННИХ ОСВІТНІХ РЕСУРСІВ У ПРОГРАМІ GENIALLY НЕ ПОТРІБНО ВИТРАЧАТИ КУПУ ЧАСУ НА ОСВОЄННЯ ІНСТРУМЕНТІВ СЕРВІСУ: ВСЕ ЗРОЗУМІЛО НА ІНТУЇТИВНОМУ РІВНІ. GENIALLY ДОЗВОЛЯЄ ОРГАНІЗУВАТИ ПРОЄКТНУ ДІЯЛЬНІСТЬ, ЩО ВАЖЛИВО ДЛЯ ФОРМУВАННЯ В УЧНІВ НАВИЧОК СПІЛЬНОЇ РОБОТИ.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-1034247">
            <a:off x="2779563" y="7299186"/>
            <a:ext cx="4129426" cy="2312479"/>
          </a:xfrm>
          <a:custGeom>
            <a:avLst/>
            <a:gdLst/>
            <a:ahLst/>
            <a:cxnLst/>
            <a:rect r="r" b="b" t="t" l="l"/>
            <a:pathLst>
              <a:path h="2312479" w="4129426">
                <a:moveTo>
                  <a:pt x="0" y="0"/>
                </a:moveTo>
                <a:lnTo>
                  <a:pt x="4129426" y="0"/>
                </a:lnTo>
                <a:lnTo>
                  <a:pt x="4129426" y="2312478"/>
                </a:lnTo>
                <a:lnTo>
                  <a:pt x="0" y="231247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378987" y="6947188"/>
            <a:ext cx="5923248" cy="2678338"/>
          </a:xfrm>
          <a:custGeom>
            <a:avLst/>
            <a:gdLst/>
            <a:ahLst/>
            <a:cxnLst/>
            <a:rect r="r" b="b" t="t" l="l"/>
            <a:pathLst>
              <a:path h="2678338" w="5923248">
                <a:moveTo>
                  <a:pt x="0" y="0"/>
                </a:moveTo>
                <a:lnTo>
                  <a:pt x="5923248" y="0"/>
                </a:lnTo>
                <a:lnTo>
                  <a:pt x="5923248" y="2678338"/>
                </a:lnTo>
                <a:lnTo>
                  <a:pt x="0" y="26783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9B60EB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9B60EB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740066" y="-360334"/>
            <a:ext cx="4817598" cy="4184142"/>
          </a:xfrm>
          <a:custGeom>
            <a:avLst/>
            <a:gdLst/>
            <a:ahLst/>
            <a:cxnLst/>
            <a:rect r="r" b="b" t="t" l="l"/>
            <a:pathLst>
              <a:path h="4184142" w="4817598">
                <a:moveTo>
                  <a:pt x="0" y="0"/>
                </a:moveTo>
                <a:lnTo>
                  <a:pt x="4817598" y="0"/>
                </a:lnTo>
                <a:lnTo>
                  <a:pt x="4817598" y="4184143"/>
                </a:lnTo>
                <a:lnTo>
                  <a:pt x="0" y="418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914841" y="-1784862"/>
            <a:ext cx="5101092" cy="4365182"/>
          </a:xfrm>
          <a:custGeom>
            <a:avLst/>
            <a:gdLst/>
            <a:ahLst/>
            <a:cxnLst/>
            <a:rect r="r" b="b" t="t" l="l"/>
            <a:pathLst>
              <a:path h="4365182" w="5101092">
                <a:moveTo>
                  <a:pt x="0" y="0"/>
                </a:moveTo>
                <a:lnTo>
                  <a:pt x="5101092" y="0"/>
                </a:lnTo>
                <a:lnTo>
                  <a:pt x="5101092" y="4365181"/>
                </a:lnTo>
                <a:lnTo>
                  <a:pt x="0" y="43651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01849" y="7100342"/>
            <a:ext cx="11495135" cy="4845199"/>
          </a:xfrm>
          <a:custGeom>
            <a:avLst/>
            <a:gdLst/>
            <a:ahLst/>
            <a:cxnLst/>
            <a:rect r="r" b="b" t="t" l="l"/>
            <a:pathLst>
              <a:path h="4845199" w="11495135">
                <a:moveTo>
                  <a:pt x="0" y="0"/>
                </a:moveTo>
                <a:lnTo>
                  <a:pt x="11495135" y="0"/>
                </a:lnTo>
                <a:lnTo>
                  <a:pt x="11495135" y="4845199"/>
                </a:lnTo>
                <a:lnTo>
                  <a:pt x="0" y="48451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72226">
            <a:off x="-769537" y="6074699"/>
            <a:ext cx="2810484" cy="6367201"/>
          </a:xfrm>
          <a:custGeom>
            <a:avLst/>
            <a:gdLst/>
            <a:ahLst/>
            <a:cxnLst/>
            <a:rect r="r" b="b" t="t" l="l"/>
            <a:pathLst>
              <a:path h="6367201" w="2810484">
                <a:moveTo>
                  <a:pt x="0" y="0"/>
                </a:moveTo>
                <a:lnTo>
                  <a:pt x="2810484" y="0"/>
                </a:lnTo>
                <a:lnTo>
                  <a:pt x="2810484" y="6367202"/>
                </a:lnTo>
                <a:lnTo>
                  <a:pt x="0" y="63672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360518" y="5797079"/>
            <a:ext cx="2330969" cy="6916979"/>
          </a:xfrm>
          <a:custGeom>
            <a:avLst/>
            <a:gdLst/>
            <a:ahLst/>
            <a:cxnLst/>
            <a:rect r="r" b="b" t="t" l="l"/>
            <a:pathLst>
              <a:path h="6916979" w="2330969">
                <a:moveTo>
                  <a:pt x="0" y="0"/>
                </a:moveTo>
                <a:lnTo>
                  <a:pt x="2330969" y="0"/>
                </a:lnTo>
                <a:lnTo>
                  <a:pt x="2330969" y="6916978"/>
                </a:lnTo>
                <a:lnTo>
                  <a:pt x="0" y="69169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824009" y="5797079"/>
            <a:ext cx="4639983" cy="4029665"/>
          </a:xfrm>
          <a:custGeom>
            <a:avLst/>
            <a:gdLst/>
            <a:ahLst/>
            <a:cxnLst/>
            <a:rect r="r" b="b" t="t" l="l"/>
            <a:pathLst>
              <a:path h="4029665" w="4639983">
                <a:moveTo>
                  <a:pt x="0" y="0"/>
                </a:moveTo>
                <a:lnTo>
                  <a:pt x="4639982" y="0"/>
                </a:lnTo>
                <a:lnTo>
                  <a:pt x="4639982" y="4029664"/>
                </a:lnTo>
                <a:lnTo>
                  <a:pt x="0" y="402966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657856" y="5271069"/>
            <a:ext cx="4384042" cy="4724694"/>
          </a:xfrm>
          <a:custGeom>
            <a:avLst/>
            <a:gdLst/>
            <a:ahLst/>
            <a:cxnLst/>
            <a:rect r="r" b="b" t="t" l="l"/>
            <a:pathLst>
              <a:path h="4724694" w="4384042">
                <a:moveTo>
                  <a:pt x="0" y="0"/>
                </a:moveTo>
                <a:lnTo>
                  <a:pt x="4384041" y="0"/>
                </a:lnTo>
                <a:lnTo>
                  <a:pt x="4384041" y="4724693"/>
                </a:lnTo>
                <a:lnTo>
                  <a:pt x="0" y="472469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189338" y="703129"/>
            <a:ext cx="7678893" cy="1117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490"/>
              </a:lnSpc>
              <a:spcBef>
                <a:spcPct val="0"/>
              </a:spcBef>
            </a:pPr>
            <a:r>
              <a:rPr lang="en-US" sz="10403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WORDART.COM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18265" y="1646013"/>
            <a:ext cx="16369735" cy="4276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ЦЕ ОНЛАЙН-ГЕНЕРАТОР ХМАР СЛІВ, ЯКИЙ ДАЄ ЗМОГУ ЛЕГКО СТВОРЮВАТИ ДИВОВИЖНІ ТА УНІКАЛЬНІ ХМАРИ СЛІВ.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РЕЗУЛЬТАТИ ПРОФЕСІЙНОЇ ЯКОСТІ МОЖУТЬ БУТИ ДОСЯГНУТІ В НАЙКОРОТШІ ТЕРМІНИ НАВІТЬ ДЛЯ КОРИСТУВАЧІВ БЕЗ ПОПЕРЕДНІХ ЗНАНЬ ГРАФІЧНОГО ДИЗАЙНУ.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ХМАРИ СЛІВ (ТАКОЖ ВІДОМІ ЯК ХМАРА ТЕГІВ, КОЛАЖ СЛІВ АБО WORDLE) — ЦЕ ВІЗУАЛЬНЕ ПРЕДСТАВЛЕННЯ ТЕКСТУ, ЯКЕ НАДАЄ БІЛЬШОГО РАНГУ СЛОВАМ, ЯКІ З’ЯВЛЯЮТЬСЯ ЧАСТІШЕ.</a:t>
            </a:r>
          </a:p>
          <a:p>
            <a:pPr algn="l">
              <a:lnSpc>
                <a:spcPts val="420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0443" y="657244"/>
            <a:ext cx="2829628" cy="2265552"/>
          </a:xfrm>
          <a:custGeom>
            <a:avLst/>
            <a:gdLst/>
            <a:ahLst/>
            <a:cxnLst/>
            <a:rect r="r" b="b" t="t" l="l"/>
            <a:pathLst>
              <a:path h="2265552" w="2829628">
                <a:moveTo>
                  <a:pt x="0" y="0"/>
                </a:moveTo>
                <a:lnTo>
                  <a:pt x="2829628" y="0"/>
                </a:lnTo>
                <a:lnTo>
                  <a:pt x="2829628" y="2265552"/>
                </a:lnTo>
                <a:lnTo>
                  <a:pt x="0" y="22655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972667" y="1485055"/>
            <a:ext cx="3286633" cy="1717531"/>
          </a:xfrm>
          <a:custGeom>
            <a:avLst/>
            <a:gdLst/>
            <a:ahLst/>
            <a:cxnLst/>
            <a:rect r="r" b="b" t="t" l="l"/>
            <a:pathLst>
              <a:path h="1717531" w="3286633">
                <a:moveTo>
                  <a:pt x="0" y="0"/>
                </a:moveTo>
                <a:lnTo>
                  <a:pt x="3286633" y="0"/>
                </a:lnTo>
                <a:lnTo>
                  <a:pt x="3286633" y="1717531"/>
                </a:lnTo>
                <a:lnTo>
                  <a:pt x="0" y="171753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441057">
            <a:off x="3485837" y="7465187"/>
            <a:ext cx="3524709" cy="2076199"/>
          </a:xfrm>
          <a:custGeom>
            <a:avLst/>
            <a:gdLst/>
            <a:ahLst/>
            <a:cxnLst/>
            <a:rect r="r" b="b" t="t" l="l"/>
            <a:pathLst>
              <a:path h="2076199" w="3524709">
                <a:moveTo>
                  <a:pt x="0" y="0"/>
                </a:moveTo>
                <a:lnTo>
                  <a:pt x="3524709" y="0"/>
                </a:lnTo>
                <a:lnTo>
                  <a:pt x="3524709" y="2076199"/>
                </a:lnTo>
                <a:lnTo>
                  <a:pt x="0" y="207619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933955">
            <a:off x="11837244" y="7182101"/>
            <a:ext cx="3985214" cy="2642370"/>
          </a:xfrm>
          <a:custGeom>
            <a:avLst/>
            <a:gdLst/>
            <a:ahLst/>
            <a:cxnLst/>
            <a:rect r="r" b="b" t="t" l="l"/>
            <a:pathLst>
              <a:path h="2642370" w="3985214">
                <a:moveTo>
                  <a:pt x="0" y="0"/>
                </a:moveTo>
                <a:lnTo>
                  <a:pt x="3985214" y="0"/>
                </a:lnTo>
                <a:lnTo>
                  <a:pt x="3985214" y="2642371"/>
                </a:lnTo>
                <a:lnTo>
                  <a:pt x="0" y="264237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799185" y="804013"/>
            <a:ext cx="12110665" cy="3307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235"/>
              </a:lnSpc>
            </a:pPr>
            <a:r>
              <a:rPr lang="en-US" sz="11438" spc="-285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AI-ІНСТРУМЕНТ ДЛЯ РОБОТИ З ІНФОРМАЦІЄЮ І ТЕКСТОМ</a:t>
            </a:r>
          </a:p>
          <a:p>
            <a:pPr algn="just" marL="0" indent="0" lvl="0">
              <a:lnSpc>
                <a:spcPts val="8235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0" y="3792326"/>
            <a:ext cx="18288000" cy="31028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52"/>
              </a:lnSpc>
              <a:spcBef>
                <a:spcPct val="0"/>
              </a:spcBef>
            </a:pPr>
            <a:r>
              <a:rPr lang="en-US" sz="3466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BARD ВІД GOOGLE – ЦЕ ЧАТБОТ, ЯКИЙ ВИКОРИСТОВУЄ ШТУЧНИЙ ІНТЕЛЕКТ ДЛЯ ВІДПОВІДЕЙ НА ЗАПИТАННЯ, ПРОГРАМУВАННЯ, І НАВІТЬ СТВОРЕННЯ HTML-СТОРІНОК І РЕЙТИНГОВИХ ТАБЛИЦЬ. ВІН МОЖЕ ВИКОНУВАТИ ШИРОКИЙ СПЕКТР ЗАВДАНЬ, ВІД ПРОСТИХ ДО СКЛАДНИХ, ЩО РОБИТЬ ЙОГО КОРИСНИМ ІНСТРУМЕНТОМ ДЛЯ БАГАТЬОХ КОРИСТУВАЧІВ.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64313" y="808775"/>
            <a:ext cx="13271683" cy="78206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57912" indent="-478956" lvl="1">
              <a:lnSpc>
                <a:spcPts val="6211"/>
              </a:lnSpc>
              <a:buFont typeface="Arial"/>
              <a:buChar char="•"/>
            </a:pPr>
            <a:r>
              <a:rPr lang="en-US" sz="4436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Bard  може шукати інформацію в Інтернеті, надаючи користувачам відповіді на їхні запити. </a:t>
            </a:r>
          </a:p>
          <a:p>
            <a:pPr algn="l" marL="957912" indent="-478956" lvl="1">
              <a:lnSpc>
                <a:spcPts val="6211"/>
              </a:lnSpc>
              <a:buFont typeface="Arial"/>
              <a:buChar char="•"/>
            </a:pPr>
            <a:r>
              <a:rPr lang="en-US" sz="4436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може бути корисним для роботи: під час підготовки до занять, для створення завдань різного формату, під час проведення уроків, перевірки знань тощо.</a:t>
            </a:r>
          </a:p>
          <a:p>
            <a:pPr algn="l" marL="957912" indent="-478956" lvl="1">
              <a:lnSpc>
                <a:spcPts val="6211"/>
              </a:lnSpc>
              <a:buFont typeface="Arial"/>
              <a:buChar char="•"/>
            </a:pPr>
            <a:r>
              <a:rPr lang="en-US" sz="4436">
                <a:solidFill>
                  <a:srgbClr val="FFFFFF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надає можливості, які раніше не могли дати інші сервіси.</a:t>
            </a:r>
          </a:p>
          <a:p>
            <a:pPr algn="ctr">
              <a:lnSpc>
                <a:spcPts val="6211"/>
              </a:lnSpc>
            </a:pPr>
          </a:p>
        </p:txBody>
      </p:sp>
      <p:sp>
        <p:nvSpPr>
          <p:cNvPr name="Freeform 4" id="4"/>
          <p:cNvSpPr/>
          <p:nvPr/>
        </p:nvSpPr>
        <p:spPr>
          <a:xfrm flipH="false" flipV="false" rot="-734557">
            <a:off x="13092723" y="7194124"/>
            <a:ext cx="4665008" cy="2588227"/>
          </a:xfrm>
          <a:custGeom>
            <a:avLst/>
            <a:gdLst/>
            <a:ahLst/>
            <a:cxnLst/>
            <a:rect r="r" b="b" t="t" l="l"/>
            <a:pathLst>
              <a:path h="2588227" w="4665008">
                <a:moveTo>
                  <a:pt x="0" y="0"/>
                </a:moveTo>
                <a:lnTo>
                  <a:pt x="4665008" y="0"/>
                </a:lnTo>
                <a:lnTo>
                  <a:pt x="4665008" y="2588227"/>
                </a:lnTo>
                <a:lnTo>
                  <a:pt x="0" y="25882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923954">
            <a:off x="14724183" y="4429638"/>
            <a:ext cx="2718708" cy="1812472"/>
          </a:xfrm>
          <a:custGeom>
            <a:avLst/>
            <a:gdLst/>
            <a:ahLst/>
            <a:cxnLst/>
            <a:rect r="r" b="b" t="t" l="l"/>
            <a:pathLst>
              <a:path h="1812472" w="2718708">
                <a:moveTo>
                  <a:pt x="0" y="0"/>
                </a:moveTo>
                <a:lnTo>
                  <a:pt x="2718708" y="0"/>
                </a:lnTo>
                <a:lnTo>
                  <a:pt x="2718708" y="1812472"/>
                </a:lnTo>
                <a:lnTo>
                  <a:pt x="0" y="18124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4722" y="244969"/>
            <a:ext cx="1957728" cy="1567462"/>
          </a:xfrm>
          <a:custGeom>
            <a:avLst/>
            <a:gdLst/>
            <a:ahLst/>
            <a:cxnLst/>
            <a:rect r="r" b="b" t="t" l="l"/>
            <a:pathLst>
              <a:path h="1567462" w="1957728">
                <a:moveTo>
                  <a:pt x="0" y="0"/>
                </a:moveTo>
                <a:lnTo>
                  <a:pt x="1957728" y="0"/>
                </a:lnTo>
                <a:lnTo>
                  <a:pt x="1957728" y="1567462"/>
                </a:lnTo>
                <a:lnTo>
                  <a:pt x="0" y="15674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973080" y="371344"/>
            <a:ext cx="3469811" cy="1943094"/>
          </a:xfrm>
          <a:custGeom>
            <a:avLst/>
            <a:gdLst/>
            <a:ahLst/>
            <a:cxnLst/>
            <a:rect r="r" b="b" t="t" l="l"/>
            <a:pathLst>
              <a:path h="1943094" w="3469811">
                <a:moveTo>
                  <a:pt x="0" y="0"/>
                </a:moveTo>
                <a:lnTo>
                  <a:pt x="3469811" y="0"/>
                </a:lnTo>
                <a:lnTo>
                  <a:pt x="3469811" y="1943094"/>
                </a:lnTo>
                <a:lnTo>
                  <a:pt x="0" y="19430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34722" y="8438386"/>
            <a:ext cx="2706240" cy="1501469"/>
          </a:xfrm>
          <a:custGeom>
            <a:avLst/>
            <a:gdLst/>
            <a:ahLst/>
            <a:cxnLst/>
            <a:rect r="r" b="b" t="t" l="l"/>
            <a:pathLst>
              <a:path h="1501469" w="2706240">
                <a:moveTo>
                  <a:pt x="0" y="0"/>
                </a:moveTo>
                <a:lnTo>
                  <a:pt x="2706240" y="0"/>
                </a:lnTo>
                <a:lnTo>
                  <a:pt x="2706240" y="1501468"/>
                </a:lnTo>
                <a:lnTo>
                  <a:pt x="0" y="15014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139238" y="3743587"/>
            <a:ext cx="9525" cy="1013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12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784291" y="642345"/>
            <a:ext cx="3194596" cy="1974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099"/>
              </a:lnSpc>
              <a:spcBef>
                <a:spcPct val="0"/>
              </a:spcBef>
            </a:pPr>
            <a:r>
              <a:rPr lang="en-US" sz="11499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CHATGPT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0" y="2512432"/>
            <a:ext cx="12836052" cy="1873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27"/>
              </a:lnSpc>
              <a:spcBef>
                <a:spcPct val="0"/>
              </a:spcBef>
            </a:pPr>
            <a:r>
              <a:rPr lang="en-US" sz="5376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ЧАТ-БОТ ІЗ ШТУЧНИМ ІНТЕЛЕКТОМ CHATGPT — ОДНА З НАЙБІЛЬШ ОБГОВОРЮВАНИХ ТЕМ В ІНТЕРНЕТІ ОСТАННІХ ТИЖНІВ.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0" y="4632816"/>
            <a:ext cx="17442891" cy="19811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14"/>
              </a:lnSpc>
              <a:spcBef>
                <a:spcPct val="0"/>
              </a:spcBef>
            </a:pPr>
            <a:r>
              <a:rPr lang="en-US" sz="5653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У «РОЗУМІ» CHATGPT ЗАКЛАДЕНО ВЕЛИЧЕЗНУ КІЛЬКІСТЬ РІЗНОМАНІТНОЇ ІНФОРМАЦІЇ І ВИ МОЖЕТЕ ВИКОРИСТОВУВАТИ ЇЇ ЯК НАТХНЕННЯ ДЛЯ СВОЄЇ РОБОТИ.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309358" y="6584991"/>
            <a:ext cx="9316456" cy="2910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14"/>
              </a:lnSpc>
              <a:spcBef>
                <a:spcPct val="0"/>
              </a:spcBef>
            </a:pPr>
            <a:r>
              <a:rPr lang="en-US" sz="551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CHAT-GPT – ЦЕ ПОТУЖНИЙ ІНСТРУМЕНТ, ЯКИЙ МОЖЕ ДОПОМОГТИ ВЧИТЕЛЯМ ПОЛЕГШИТИ ТА ПОКРАЩИТИ СВОЮ РОБОТУ. 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34722" y="244969"/>
            <a:ext cx="1957728" cy="1567462"/>
          </a:xfrm>
          <a:custGeom>
            <a:avLst/>
            <a:gdLst/>
            <a:ahLst/>
            <a:cxnLst/>
            <a:rect r="r" b="b" t="t" l="l"/>
            <a:pathLst>
              <a:path h="1567462" w="1957728">
                <a:moveTo>
                  <a:pt x="0" y="0"/>
                </a:moveTo>
                <a:lnTo>
                  <a:pt x="1957728" y="0"/>
                </a:lnTo>
                <a:lnTo>
                  <a:pt x="1957728" y="1567462"/>
                </a:lnTo>
                <a:lnTo>
                  <a:pt x="0" y="15674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04143">
            <a:off x="14142553" y="8286753"/>
            <a:ext cx="3469811" cy="1943094"/>
          </a:xfrm>
          <a:custGeom>
            <a:avLst/>
            <a:gdLst/>
            <a:ahLst/>
            <a:cxnLst/>
            <a:rect r="r" b="b" t="t" l="l"/>
            <a:pathLst>
              <a:path h="1943094" w="3469811">
                <a:moveTo>
                  <a:pt x="0" y="0"/>
                </a:moveTo>
                <a:lnTo>
                  <a:pt x="3469811" y="0"/>
                </a:lnTo>
                <a:lnTo>
                  <a:pt x="3469811" y="1943094"/>
                </a:lnTo>
                <a:lnTo>
                  <a:pt x="0" y="19430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922239">
            <a:off x="486638" y="7606417"/>
            <a:ext cx="3404887" cy="2269925"/>
          </a:xfrm>
          <a:custGeom>
            <a:avLst/>
            <a:gdLst/>
            <a:ahLst/>
            <a:cxnLst/>
            <a:rect r="r" b="b" t="t" l="l"/>
            <a:pathLst>
              <a:path h="2269925" w="3404887">
                <a:moveTo>
                  <a:pt x="0" y="0"/>
                </a:moveTo>
                <a:lnTo>
                  <a:pt x="3404888" y="0"/>
                </a:lnTo>
                <a:lnTo>
                  <a:pt x="3404888" y="2269925"/>
                </a:lnTo>
                <a:lnTo>
                  <a:pt x="0" y="226992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139238" y="3743587"/>
            <a:ext cx="9525" cy="1013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12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915155" y="437401"/>
            <a:ext cx="17372845" cy="7418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ПЕРЕВАГИ Й НЕДОЛІКИ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ЧАТ ПОКРАЩУЄ ПРОДУКТИВНІСТЬ ВИКЛАДАЧІВ, АДЖЕ ЙОГО МОЖНА ВИКОРИСТОВУВАТИ ДЛЯ СТВОРЕННЯ ПЛАНІВ ЗАНЯТЬ, РОЗРОБКИ ЗАПИТАНЬ ДЛЯ ОЦІНЮВАННЯ, ГЕНЕРАЦІЇ ПІДКАЗОК, ПРИКЛАДІВ РОБОТИ ТА ІНШОГО.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GPT ЛЕГКО АДАПТУЄТЬСЯ, ТОЖ МОЖЕ ЗАДОВОЛЬНИТИ МІНЛИВІ ПОТРЕБИ УЧНІВ ТА ВЧИТЕЛІВ. 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НАВЧАЄ УЧНІВ ПРАЦЮВАТИ З НОВИМИ ТЕХНОЛОГІЯМИ, ЩО ПІДГОТУЄ ЇХ ДО МАЙБУТНЬОЇ РОБОТИ. ВИ МОЖЕТЕ ПРОДЕМОНСТРУВАТИ ЇМ, ЯК ПРАВИЛЬНО ВИКОРИСТОВУВАТИ ЦІ ІНСТРУМЕНТИ ДЛЯ ДОСЯГНЕННЯ КРАЩИХ РЕЗУЛЬТАТІВ.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НЕ ВАРТО ВИКОРИСТОВУВАТИ ЧАТ ДЛЯ ОЦІНЮВАННЯ РОБІТ. ТАКОЖ ПОТРІБНО СЛІДКУВАТИ, ЩОБ НИМ НЕ ЗЛОВЖИВАЛИ УЧНІ. </a:t>
            </a:r>
          </a:p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sz="42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ВАЖЛИВО ПІДВИЩУВАТИ ОБІЗНАНІСТЬ ТА РОЗВИВАТИ НАВИЧКИ ВИЯВЛЕННЯ УПЕРЕДЖЕНОЇ АБО НЕТОЧНОЇ ІНФОРМАЦІЇ, ЯКУ НАДАЄ ЧАТ-БОТ. ДЛЯ ЦЬОГО ТРЕБА ПРОВОДИТИ ДОДАТКОВІ ДОСЛІДЖЕННЯ. 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71876" y="6515473"/>
            <a:ext cx="1957728" cy="1567462"/>
          </a:xfrm>
          <a:custGeom>
            <a:avLst/>
            <a:gdLst/>
            <a:ahLst/>
            <a:cxnLst/>
            <a:rect r="r" b="b" t="t" l="l"/>
            <a:pathLst>
              <a:path h="1567462" w="1957728">
                <a:moveTo>
                  <a:pt x="0" y="0"/>
                </a:moveTo>
                <a:lnTo>
                  <a:pt x="1957727" y="0"/>
                </a:lnTo>
                <a:lnTo>
                  <a:pt x="1957727" y="1567462"/>
                </a:lnTo>
                <a:lnTo>
                  <a:pt x="0" y="15674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909634" y="5738336"/>
            <a:ext cx="8701502" cy="4245065"/>
          </a:xfrm>
          <a:custGeom>
            <a:avLst/>
            <a:gdLst/>
            <a:ahLst/>
            <a:cxnLst/>
            <a:rect r="r" b="b" t="t" l="l"/>
            <a:pathLst>
              <a:path h="4245065" w="8701502">
                <a:moveTo>
                  <a:pt x="0" y="0"/>
                </a:moveTo>
                <a:lnTo>
                  <a:pt x="8701501" y="0"/>
                </a:lnTo>
                <a:lnTo>
                  <a:pt x="8701501" y="4245065"/>
                </a:lnTo>
                <a:lnTo>
                  <a:pt x="0" y="42450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139238" y="3743587"/>
            <a:ext cx="9525" cy="10130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12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769772" y="811016"/>
            <a:ext cx="17518228" cy="4730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  <a:spcBef>
                <a:spcPct val="0"/>
              </a:spcBef>
            </a:pPr>
            <a:r>
              <a:rPr lang="en-US" sz="5400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ПЕРСОНАЛЬНИЙ ПОМІЧНИК ВЧИТЕЛЯ «НА УРОК» – СЕРЕДОВИЩЕ ДЛЯ РОБОТИ ВЧИТЕЛЯ, ЩО СКЛАДАЄТЬСЯ З НАБОРУ ІННОВАЦІЙНИХ ІНСТРУМЕНТІВ НА ОСНОВІ ШТУЧНОГО ІНТЕЛЕКТУ, ЯКИЙ ДОЗВОЛИТЬ ОПТИМІЗУВАТИ ЩОДЕННУ РОБОТУ ПЕДАГОГІВ, ОСКІЛЬКИ Є МОЖЛИВІСТЬ СТВОРЮВАТИ РІЗНОТИПНІ ВИДИ НАВЧАЛЬНИХ МАТЕРІАЛІВ, РОБИТИ ПЕРЕКЛАД, ГЕНЕРУВАТИ ЗОБРАЖЕННЯ, ОЗВУЧУВАТИ ТЕКСТ ТОЩО.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41069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51177" y="867314"/>
            <a:ext cx="5726139" cy="2500874"/>
          </a:xfrm>
          <a:custGeom>
            <a:avLst/>
            <a:gdLst/>
            <a:ahLst/>
            <a:cxnLst/>
            <a:rect r="r" b="b" t="t" l="l"/>
            <a:pathLst>
              <a:path h="2500874" w="5726139">
                <a:moveTo>
                  <a:pt x="0" y="0"/>
                </a:moveTo>
                <a:lnTo>
                  <a:pt x="5726139" y="0"/>
                </a:lnTo>
                <a:lnTo>
                  <a:pt x="5726139" y="2500874"/>
                </a:lnTo>
                <a:lnTo>
                  <a:pt x="0" y="250087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AutoShape 3" id="3"/>
          <p:cNvSpPr/>
          <p:nvPr/>
        </p:nvSpPr>
        <p:spPr>
          <a:xfrm flipH="true" flipV="true">
            <a:off x="17259300" y="1028700"/>
            <a:ext cx="0" cy="5786479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" id="4"/>
          <p:cNvGrpSpPr/>
          <p:nvPr/>
        </p:nvGrpSpPr>
        <p:grpSpPr>
          <a:xfrm rot="0">
            <a:off x="1028700" y="4234201"/>
            <a:ext cx="9897232" cy="5006268"/>
            <a:chOff x="0" y="0"/>
            <a:chExt cx="13196309" cy="6675023"/>
          </a:xfrm>
        </p:grpSpPr>
        <p:sp>
          <p:nvSpPr>
            <p:cNvPr name="AutoShape 5" id="5"/>
            <p:cNvSpPr/>
            <p:nvPr/>
          </p:nvSpPr>
          <p:spPr>
            <a:xfrm flipV="true">
              <a:off x="25400" y="0"/>
              <a:ext cx="0" cy="6675023"/>
            </a:xfrm>
            <a:prstGeom prst="line">
              <a:avLst/>
            </a:prstGeom>
            <a:ln cap="flat" w="508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6" id="6"/>
            <p:cNvSpPr/>
            <p:nvPr/>
          </p:nvSpPr>
          <p:spPr>
            <a:xfrm>
              <a:off x="0" y="6649623"/>
              <a:ext cx="13196309" cy="0"/>
            </a:xfrm>
            <a:prstGeom prst="line">
              <a:avLst/>
            </a:prstGeom>
            <a:ln cap="flat" w="50800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3336111" y="1331200"/>
            <a:ext cx="3267577" cy="1573101"/>
          </a:xfrm>
          <a:custGeom>
            <a:avLst/>
            <a:gdLst/>
            <a:ahLst/>
            <a:cxnLst/>
            <a:rect r="r" b="b" t="t" l="l"/>
            <a:pathLst>
              <a:path h="1573101" w="3267577">
                <a:moveTo>
                  <a:pt x="0" y="0"/>
                </a:moveTo>
                <a:lnTo>
                  <a:pt x="3267577" y="0"/>
                </a:lnTo>
                <a:lnTo>
                  <a:pt x="3267577" y="1573102"/>
                </a:lnTo>
                <a:lnTo>
                  <a:pt x="0" y="1573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-16709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52064" y="6737335"/>
            <a:ext cx="6740540" cy="2830500"/>
          </a:xfrm>
          <a:custGeom>
            <a:avLst/>
            <a:gdLst/>
            <a:ahLst/>
            <a:cxnLst/>
            <a:rect r="r" b="b" t="t" l="l"/>
            <a:pathLst>
              <a:path h="2830500" w="6740540">
                <a:moveTo>
                  <a:pt x="0" y="0"/>
                </a:moveTo>
                <a:lnTo>
                  <a:pt x="6740540" y="0"/>
                </a:lnTo>
                <a:lnTo>
                  <a:pt x="6740540" y="2830500"/>
                </a:lnTo>
                <a:lnTo>
                  <a:pt x="0" y="28305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328082" y="6728911"/>
            <a:ext cx="5510018" cy="3558089"/>
          </a:xfrm>
          <a:custGeom>
            <a:avLst/>
            <a:gdLst/>
            <a:ahLst/>
            <a:cxnLst/>
            <a:rect r="r" b="b" t="t" l="l"/>
            <a:pathLst>
              <a:path h="3558089" w="5510018">
                <a:moveTo>
                  <a:pt x="0" y="0"/>
                </a:moveTo>
                <a:lnTo>
                  <a:pt x="5510018" y="0"/>
                </a:lnTo>
                <a:lnTo>
                  <a:pt x="5510018" y="3558089"/>
                </a:lnTo>
                <a:lnTo>
                  <a:pt x="0" y="35580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86420" y="3641732"/>
            <a:ext cx="18288000" cy="2889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00"/>
              </a:lnSpc>
              <a:spcBef>
                <a:spcPct val="0"/>
              </a:spcBef>
            </a:pPr>
            <a:r>
              <a:rPr lang="en-US" sz="5500">
                <a:solidFill>
                  <a:srgbClr val="000000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WORDWALL- ІНТЕРАКТИВНИЙ НАВЧАЛЬНИЙ ЗАСТОСУНОК ЗА ДОПОМОГОЮ ЯКОГО МОЖНА СТВОРЮВАТИ ІНТЕРАКТИВНІ ВПРАВИ ДЛЯ НАВЧАННЯ. WORDWALL МОЖНА ВИКОРИСТОВУВАТИ ДЛЯ СТВОРЕННЯ ІНТЕРАКТИВНИХ ВПРАВ І МАТЕРІАЛІВ ДЛЯ ВИДРУКУ. 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433812" y="714375"/>
            <a:ext cx="5174754" cy="27959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817"/>
              </a:lnSpc>
              <a:spcBef>
                <a:spcPct val="0"/>
              </a:spcBef>
            </a:pPr>
            <a:r>
              <a:rPr lang="en-US" sz="16298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WORDWALL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9B60EB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9B60EB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5740066" y="-360334"/>
            <a:ext cx="4817598" cy="4184142"/>
          </a:xfrm>
          <a:custGeom>
            <a:avLst/>
            <a:gdLst/>
            <a:ahLst/>
            <a:cxnLst/>
            <a:rect r="r" b="b" t="t" l="l"/>
            <a:pathLst>
              <a:path h="4184142" w="4817598">
                <a:moveTo>
                  <a:pt x="0" y="0"/>
                </a:moveTo>
                <a:lnTo>
                  <a:pt x="4817598" y="0"/>
                </a:lnTo>
                <a:lnTo>
                  <a:pt x="4817598" y="4184143"/>
                </a:lnTo>
                <a:lnTo>
                  <a:pt x="0" y="41841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914841" y="-1784862"/>
            <a:ext cx="5101092" cy="4365182"/>
          </a:xfrm>
          <a:custGeom>
            <a:avLst/>
            <a:gdLst/>
            <a:ahLst/>
            <a:cxnLst/>
            <a:rect r="r" b="b" t="t" l="l"/>
            <a:pathLst>
              <a:path h="4365182" w="5101092">
                <a:moveTo>
                  <a:pt x="0" y="0"/>
                </a:moveTo>
                <a:lnTo>
                  <a:pt x="5101092" y="0"/>
                </a:lnTo>
                <a:lnTo>
                  <a:pt x="5101092" y="4365181"/>
                </a:lnTo>
                <a:lnTo>
                  <a:pt x="0" y="436518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01849" y="7100342"/>
            <a:ext cx="11495135" cy="4845199"/>
          </a:xfrm>
          <a:custGeom>
            <a:avLst/>
            <a:gdLst/>
            <a:ahLst/>
            <a:cxnLst/>
            <a:rect r="r" b="b" t="t" l="l"/>
            <a:pathLst>
              <a:path h="4845199" w="11495135">
                <a:moveTo>
                  <a:pt x="0" y="0"/>
                </a:moveTo>
                <a:lnTo>
                  <a:pt x="11495135" y="0"/>
                </a:lnTo>
                <a:lnTo>
                  <a:pt x="11495135" y="4845199"/>
                </a:lnTo>
                <a:lnTo>
                  <a:pt x="0" y="484519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072226">
            <a:off x="-769537" y="6074699"/>
            <a:ext cx="2810484" cy="6367201"/>
          </a:xfrm>
          <a:custGeom>
            <a:avLst/>
            <a:gdLst/>
            <a:ahLst/>
            <a:cxnLst/>
            <a:rect r="r" b="b" t="t" l="l"/>
            <a:pathLst>
              <a:path h="6367201" w="2810484">
                <a:moveTo>
                  <a:pt x="0" y="0"/>
                </a:moveTo>
                <a:lnTo>
                  <a:pt x="2810484" y="0"/>
                </a:lnTo>
                <a:lnTo>
                  <a:pt x="2810484" y="6367202"/>
                </a:lnTo>
                <a:lnTo>
                  <a:pt x="0" y="636720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449585">
            <a:off x="457734" y="5698149"/>
            <a:ext cx="5910998" cy="2804386"/>
          </a:xfrm>
          <a:custGeom>
            <a:avLst/>
            <a:gdLst/>
            <a:ahLst/>
            <a:cxnLst/>
            <a:rect r="r" b="b" t="t" l="l"/>
            <a:pathLst>
              <a:path h="2804386" w="5910998">
                <a:moveTo>
                  <a:pt x="0" y="0"/>
                </a:moveTo>
                <a:lnTo>
                  <a:pt x="5910998" y="0"/>
                </a:lnTo>
                <a:lnTo>
                  <a:pt x="5910998" y="2804386"/>
                </a:lnTo>
                <a:lnTo>
                  <a:pt x="0" y="28043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6361894" y="6808828"/>
            <a:ext cx="5475043" cy="2780519"/>
          </a:xfrm>
          <a:custGeom>
            <a:avLst/>
            <a:gdLst/>
            <a:ahLst/>
            <a:cxnLst/>
            <a:rect r="r" b="b" t="t" l="l"/>
            <a:pathLst>
              <a:path h="2780519" w="5475043">
                <a:moveTo>
                  <a:pt x="0" y="0"/>
                </a:moveTo>
                <a:lnTo>
                  <a:pt x="5475042" y="0"/>
                </a:lnTo>
                <a:lnTo>
                  <a:pt x="5475042" y="2780519"/>
                </a:lnTo>
                <a:lnTo>
                  <a:pt x="0" y="27805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1120163">
            <a:off x="12125998" y="7291364"/>
            <a:ext cx="3847214" cy="2164058"/>
          </a:xfrm>
          <a:custGeom>
            <a:avLst/>
            <a:gdLst/>
            <a:ahLst/>
            <a:cxnLst/>
            <a:rect r="r" b="b" t="t" l="l"/>
            <a:pathLst>
              <a:path h="2164058" w="3847214">
                <a:moveTo>
                  <a:pt x="0" y="0"/>
                </a:moveTo>
                <a:lnTo>
                  <a:pt x="3847213" y="0"/>
                </a:lnTo>
                <a:lnTo>
                  <a:pt x="3847213" y="2164057"/>
                </a:lnTo>
                <a:lnTo>
                  <a:pt x="0" y="216405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903835" y="4426113"/>
            <a:ext cx="3080368" cy="3080368"/>
          </a:xfrm>
          <a:custGeom>
            <a:avLst/>
            <a:gdLst/>
            <a:ahLst/>
            <a:cxnLst/>
            <a:rect r="r" b="b" t="t" l="l"/>
            <a:pathLst>
              <a:path h="3080368" w="3080368">
                <a:moveTo>
                  <a:pt x="0" y="0"/>
                </a:moveTo>
                <a:lnTo>
                  <a:pt x="3080368" y="0"/>
                </a:lnTo>
                <a:lnTo>
                  <a:pt x="3080368" y="3080368"/>
                </a:lnTo>
                <a:lnTo>
                  <a:pt x="0" y="308036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259635" y="-270363"/>
            <a:ext cx="3768729" cy="2331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992"/>
              </a:lnSpc>
              <a:spcBef>
                <a:spcPct val="0"/>
              </a:spcBef>
            </a:pPr>
            <a:r>
              <a:rPr lang="en-US" sz="13565">
                <a:solidFill>
                  <a:srgbClr val="FFFFFF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PADLET 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1611597"/>
            <a:ext cx="16141430" cy="2999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Padlet – це універсальна онлайн-дошка (онлайн-стіна) з інтуїтивним інтерфейсом, яку нескладно опанувати та легко застосовувати в навчальному процесі. Вона може бути використана для проектної роботи, індивідуальних завдань чи як інструмент збору інформації від всіх учасників процесу в одному місці.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5212" y="6961362"/>
            <a:ext cx="3678269" cy="2945019"/>
          </a:xfrm>
          <a:custGeom>
            <a:avLst/>
            <a:gdLst/>
            <a:ahLst/>
            <a:cxnLst/>
            <a:rect r="r" b="b" t="t" l="l"/>
            <a:pathLst>
              <a:path h="2945019" w="3678269">
                <a:moveTo>
                  <a:pt x="0" y="0"/>
                </a:moveTo>
                <a:lnTo>
                  <a:pt x="3678268" y="0"/>
                </a:lnTo>
                <a:lnTo>
                  <a:pt x="3678268" y="2945019"/>
                </a:lnTo>
                <a:lnTo>
                  <a:pt x="0" y="29450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799185" y="705994"/>
            <a:ext cx="12110665" cy="2268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8235"/>
              </a:lnSpc>
            </a:pPr>
            <a:r>
              <a:rPr lang="en-US" sz="11438" spc="-285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 ЗАСТОСУВАННЯ ІКТ НА УРОКАХ</a:t>
            </a:r>
          </a:p>
          <a:p>
            <a:pPr algn="just" marL="0" indent="0" lvl="0">
              <a:lnSpc>
                <a:spcPts val="8235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481023" y="2423808"/>
            <a:ext cx="11124919" cy="73090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455641" indent="-727820" lvl="1">
              <a:lnSpc>
                <a:spcPts val="4854"/>
              </a:lnSpc>
              <a:buFont typeface="Arial"/>
              <a:buChar char="•"/>
            </a:pPr>
            <a:r>
              <a:rPr lang="en-US" sz="67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ВИКОРИСТАННЯ ЕЛЕКТРОННИХ ПІДРУЧНИКІВ, ЛАБОРАТОРІЙ, КОНСТРУКТОРІВ УРОКУ ТОЩО.</a:t>
            </a:r>
          </a:p>
          <a:p>
            <a:pPr algn="l" marL="1455641" indent="-727820" lvl="1">
              <a:lnSpc>
                <a:spcPts val="4854"/>
              </a:lnSpc>
              <a:buFont typeface="Arial"/>
              <a:buChar char="•"/>
            </a:pPr>
            <a:r>
              <a:rPr lang="en-US" sz="67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Використання ППЗ загального призначення (пакет програм MS Office).</a:t>
            </a:r>
          </a:p>
          <a:p>
            <a:pPr algn="l" marL="1455641" indent="-727820" lvl="1">
              <a:lnSpc>
                <a:spcPts val="4854"/>
              </a:lnSpc>
              <a:buFont typeface="Arial"/>
              <a:buChar char="•"/>
            </a:pPr>
            <a:r>
              <a:rPr lang="en-US" sz="67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Проведення інтегрованих уроків (з інформатикою).</a:t>
            </a:r>
          </a:p>
          <a:p>
            <a:pPr algn="l" marL="1455641" indent="-727820" lvl="1">
              <a:lnSpc>
                <a:spcPts val="4854"/>
              </a:lnSpc>
              <a:buFont typeface="Arial"/>
              <a:buChar char="•"/>
            </a:pPr>
            <a:r>
              <a:rPr lang="en-US" sz="67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Робота над створенням проектів.</a:t>
            </a:r>
          </a:p>
          <a:p>
            <a:pPr algn="l" marL="1455641" indent="-727820" lvl="1">
              <a:lnSpc>
                <a:spcPts val="4854"/>
              </a:lnSpc>
              <a:buFont typeface="Arial"/>
              <a:buChar char="•"/>
            </a:pPr>
            <a:r>
              <a:rPr lang="en-US" sz="6742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Проведення комп’ютерного тестування.</a:t>
            </a:r>
          </a:p>
          <a:p>
            <a:pPr algn="just" marL="0" indent="0" lvl="0">
              <a:lnSpc>
                <a:spcPts val="7565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844EEA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041069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66482" y="7577105"/>
            <a:ext cx="2876599" cy="2303159"/>
          </a:xfrm>
          <a:custGeom>
            <a:avLst/>
            <a:gdLst/>
            <a:ahLst/>
            <a:cxnLst/>
            <a:rect r="r" b="b" t="t" l="l"/>
            <a:pathLst>
              <a:path h="2303159" w="2876599">
                <a:moveTo>
                  <a:pt x="0" y="0"/>
                </a:moveTo>
                <a:lnTo>
                  <a:pt x="2876599" y="0"/>
                </a:lnTo>
                <a:lnTo>
                  <a:pt x="2876599" y="2303160"/>
                </a:lnTo>
                <a:lnTo>
                  <a:pt x="0" y="230316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135996" y="-2163135"/>
            <a:ext cx="6613789" cy="5640759"/>
          </a:xfrm>
          <a:custGeom>
            <a:avLst/>
            <a:gdLst/>
            <a:ahLst/>
            <a:cxnLst/>
            <a:rect r="r" b="b" t="t" l="l"/>
            <a:pathLst>
              <a:path h="5640759" w="6613789">
                <a:moveTo>
                  <a:pt x="0" y="0"/>
                </a:moveTo>
                <a:lnTo>
                  <a:pt x="6613790" y="0"/>
                </a:lnTo>
                <a:lnTo>
                  <a:pt x="6613790" y="5640759"/>
                </a:lnTo>
                <a:lnTo>
                  <a:pt x="0" y="56407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742249"/>
            <a:ext cx="18288000" cy="76467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01"/>
              </a:lnSpc>
              <a:spcBef>
                <a:spcPct val="0"/>
              </a:spcBef>
            </a:pPr>
            <a:r>
              <a:rPr lang="en-US" b="true" sz="3072">
                <a:solidFill>
                  <a:srgbClr val="000000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В УМОВАХ РЕФОРМУВАННЯ ЗАГАЛЬНОЇ СЕРЕДНЬОЇ ОСВІТИ, ПЕРЕХОДУ ДО НОВОЇ УКРАЇНСЬКОЇ ШКОЛИ, КЛЮЧОВА РОЛЬ НАЛЕЖИТЬ УЧИТЕЛЮ, ЯКОМУ ДОВІРЕНО РОЗВИТОК УЧНІВ, РОЗКРИТТЯ ЇХНЬОГО ПОТЕНЦІАЛУ ТА ФОРМУВАННЯ УСПІШНОЇ ЛЮДИНИ. ВПРОВАДЖЕННЯ ЦИФРОВИХ ТЕХНОЛОГІЙ В ОСВІТІ – ЦЕ НЕ ЛИШЕ ВИКОРИСТАННЯ НОВИХ ОНЛАЙН ІНСТРУМЕНТІВ, ЦЕ СТВОРЕННЯ СЕРЕДОВИЩА ІСНУВАННЯ, ЯКЕ ВІДКРИВАЄ НОВІ МОЖЛИВОСТІ ДЛЯ НАВЧАННЯ В БУДЬ ЯКИЙ ЧАС, ЯК ДЛЯ ПЕДАГОГІВ, ТАК І ДЛЯ УЧНІВ, ЦЕ БЕЗПЕРЕРВНА ОСВІТА, ПРОЕКТУВАННЯ ІНДИВІДУАЛЬНИХ ОСВІТНІХ МАРШРУТІВ, РОЗРОБКА ТА ПОШИРЕННЯ ВЛАСНИХ ОСВІТНІХ ПРОДУКТІВ. ТОМУ, Є НЕОБХІДНІСТЬ У РОЗВИТКУ ТА УДОСКОНАЛЕННІ РІВНЯ ВОЛОДІННЯ ЦИФРОВОЮ КОМПЕТЕНТНІСТЮ ПЕДАГОГА, СФОРМОВАНІСТЬ ЯКОЇ ДОЗВОЛЯЄ ЙОМУ ВИКОРИСТОВУВАТИ ЕЛЕКТРОННІ ОСВІТНІ РЕСУРСИ, ІНТЕРАКТИВНІ ОНЛАЙН ІНСТРУМЕНТИ З МЕТОЮ ПОШУКУ, ЛОГІЧНОГО ВІДБОРУ, СИСТЕМАТИЗАЦІЇ, ВИКОРИСТАННЯ НАВЧАЛЬНОГО МАТЕРІАЛУ ТА ОРГАНІЗАЦІЇ РЕЗУЛЬТАТИВНОГО ОСВІТНЬОГО ПРОЦЕСУ.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41069">
                <a:alpha val="100000"/>
              </a:srgbClr>
            </a:gs>
            <a:gs pos="50000">
              <a:srgbClr val="5527F5">
                <a:alpha val="100000"/>
              </a:srgbClr>
            </a:gs>
            <a:gs pos="100000">
              <a:srgbClr val="131FA8">
                <a:alpha val="100000"/>
              </a:srgbClr>
            </a:gs>
          </a:gsLst>
          <a:path path="circle">
            <a:fillToRect l="0" r="100000" t="0" b="100000"/>
          </a:path>
          <a:tileRect r="0" l="-100000" b="0" t="-1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867165" y="3819212"/>
            <a:ext cx="2157465" cy="1846218"/>
          </a:xfrm>
          <a:custGeom>
            <a:avLst/>
            <a:gdLst/>
            <a:ahLst/>
            <a:cxnLst/>
            <a:rect r="r" b="b" t="t" l="l"/>
            <a:pathLst>
              <a:path h="1846218" w="2157465">
                <a:moveTo>
                  <a:pt x="0" y="0"/>
                </a:moveTo>
                <a:lnTo>
                  <a:pt x="2157465" y="0"/>
                </a:lnTo>
                <a:lnTo>
                  <a:pt x="2157465" y="1846218"/>
                </a:lnTo>
                <a:lnTo>
                  <a:pt x="0" y="184621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true" flipV="false" rot="0">
            <a:off x="12685829" y="3503896"/>
            <a:ext cx="1689859" cy="2476851"/>
          </a:xfrm>
          <a:custGeom>
            <a:avLst/>
            <a:gdLst/>
            <a:ahLst/>
            <a:cxnLst/>
            <a:rect r="r" b="b" t="t" l="l"/>
            <a:pathLst>
              <a:path h="2476851" w="1689859">
                <a:moveTo>
                  <a:pt x="1689859" y="0"/>
                </a:moveTo>
                <a:lnTo>
                  <a:pt x="0" y="0"/>
                </a:lnTo>
                <a:lnTo>
                  <a:pt x="0" y="2476850"/>
                </a:lnTo>
                <a:lnTo>
                  <a:pt x="1689859" y="2476850"/>
                </a:lnTo>
                <a:lnTo>
                  <a:pt x="1689859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53970" y="4048013"/>
            <a:ext cx="2204284" cy="1686217"/>
          </a:xfrm>
          <a:custGeom>
            <a:avLst/>
            <a:gdLst/>
            <a:ahLst/>
            <a:cxnLst/>
            <a:rect r="r" b="b" t="t" l="l"/>
            <a:pathLst>
              <a:path h="1686217" w="2204284">
                <a:moveTo>
                  <a:pt x="0" y="0"/>
                </a:moveTo>
                <a:lnTo>
                  <a:pt x="2204284" y="0"/>
                </a:lnTo>
                <a:lnTo>
                  <a:pt x="2204284" y="1686218"/>
                </a:lnTo>
                <a:lnTo>
                  <a:pt x="0" y="168621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768142" y="3932617"/>
            <a:ext cx="2055418" cy="2048130"/>
          </a:xfrm>
          <a:custGeom>
            <a:avLst/>
            <a:gdLst/>
            <a:ahLst/>
            <a:cxnLst/>
            <a:rect r="r" b="b" t="t" l="l"/>
            <a:pathLst>
              <a:path h="2048130" w="2055418">
                <a:moveTo>
                  <a:pt x="0" y="0"/>
                </a:moveTo>
                <a:lnTo>
                  <a:pt x="2055419" y="0"/>
                </a:lnTo>
                <a:lnTo>
                  <a:pt x="2055419" y="2048129"/>
                </a:lnTo>
                <a:lnTo>
                  <a:pt x="0" y="204812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474805" y="3932617"/>
            <a:ext cx="2392360" cy="1915451"/>
          </a:xfrm>
          <a:custGeom>
            <a:avLst/>
            <a:gdLst/>
            <a:ahLst/>
            <a:cxnLst/>
            <a:rect r="r" b="b" t="t" l="l"/>
            <a:pathLst>
              <a:path h="1915451" w="2392360">
                <a:moveTo>
                  <a:pt x="0" y="0"/>
                </a:moveTo>
                <a:lnTo>
                  <a:pt x="2392360" y="0"/>
                </a:lnTo>
                <a:lnTo>
                  <a:pt x="2392360" y="1915451"/>
                </a:lnTo>
                <a:lnTo>
                  <a:pt x="0" y="19154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5245465" y="5980746"/>
            <a:ext cx="2285731" cy="1998998"/>
          </a:xfrm>
          <a:custGeom>
            <a:avLst/>
            <a:gdLst/>
            <a:ahLst/>
            <a:cxnLst/>
            <a:rect r="r" b="b" t="t" l="l"/>
            <a:pathLst>
              <a:path h="1998998" w="2285731">
                <a:moveTo>
                  <a:pt x="0" y="0"/>
                </a:moveTo>
                <a:lnTo>
                  <a:pt x="2285731" y="0"/>
                </a:lnTo>
                <a:lnTo>
                  <a:pt x="2285731" y="1998998"/>
                </a:lnTo>
                <a:lnTo>
                  <a:pt x="0" y="199899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867165" y="5893761"/>
            <a:ext cx="2154120" cy="2172969"/>
          </a:xfrm>
          <a:custGeom>
            <a:avLst/>
            <a:gdLst/>
            <a:ahLst/>
            <a:cxnLst/>
            <a:rect r="r" b="b" t="t" l="l"/>
            <a:pathLst>
              <a:path h="2172969" w="2154120">
                <a:moveTo>
                  <a:pt x="0" y="0"/>
                </a:moveTo>
                <a:lnTo>
                  <a:pt x="2154120" y="0"/>
                </a:lnTo>
                <a:lnTo>
                  <a:pt x="2154120" y="2172969"/>
                </a:lnTo>
                <a:lnTo>
                  <a:pt x="0" y="217296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718025" y="6048601"/>
            <a:ext cx="1740229" cy="1863288"/>
          </a:xfrm>
          <a:custGeom>
            <a:avLst/>
            <a:gdLst/>
            <a:ahLst/>
            <a:cxnLst/>
            <a:rect r="r" b="b" t="t" l="l"/>
            <a:pathLst>
              <a:path h="1863288" w="1740229">
                <a:moveTo>
                  <a:pt x="0" y="0"/>
                </a:moveTo>
                <a:lnTo>
                  <a:pt x="1740229" y="0"/>
                </a:lnTo>
                <a:lnTo>
                  <a:pt x="1740229" y="1863288"/>
                </a:lnTo>
                <a:lnTo>
                  <a:pt x="0" y="186328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836122" y="6711237"/>
            <a:ext cx="1932020" cy="843804"/>
          </a:xfrm>
          <a:custGeom>
            <a:avLst/>
            <a:gdLst/>
            <a:ahLst/>
            <a:cxnLst/>
            <a:rect r="r" b="b" t="t" l="l"/>
            <a:pathLst>
              <a:path h="843804" w="1932020">
                <a:moveTo>
                  <a:pt x="0" y="0"/>
                </a:moveTo>
                <a:lnTo>
                  <a:pt x="1932020" y="0"/>
                </a:lnTo>
                <a:lnTo>
                  <a:pt x="1932020" y="843803"/>
                </a:lnTo>
                <a:lnTo>
                  <a:pt x="0" y="84380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456123" y="4048013"/>
            <a:ext cx="1627955" cy="1312867"/>
          </a:xfrm>
          <a:custGeom>
            <a:avLst/>
            <a:gdLst/>
            <a:ahLst/>
            <a:cxnLst/>
            <a:rect r="r" b="b" t="t" l="l"/>
            <a:pathLst>
              <a:path h="1312867" w="1627955">
                <a:moveTo>
                  <a:pt x="0" y="0"/>
                </a:moveTo>
                <a:lnTo>
                  <a:pt x="1627955" y="0"/>
                </a:lnTo>
                <a:lnTo>
                  <a:pt x="1627955" y="1312867"/>
                </a:lnTo>
                <a:lnTo>
                  <a:pt x="0" y="131286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315420" y="6203369"/>
            <a:ext cx="1556307" cy="1351671"/>
          </a:xfrm>
          <a:custGeom>
            <a:avLst/>
            <a:gdLst/>
            <a:ahLst/>
            <a:cxnLst/>
            <a:rect r="r" b="b" t="t" l="l"/>
            <a:pathLst>
              <a:path h="1351671" w="1556307">
                <a:moveTo>
                  <a:pt x="0" y="0"/>
                </a:moveTo>
                <a:lnTo>
                  <a:pt x="1556306" y="0"/>
                </a:lnTo>
                <a:lnTo>
                  <a:pt x="1556306" y="1351671"/>
                </a:lnTo>
                <a:lnTo>
                  <a:pt x="0" y="135167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5107905" y="6323569"/>
            <a:ext cx="1479632" cy="1619140"/>
          </a:xfrm>
          <a:custGeom>
            <a:avLst/>
            <a:gdLst/>
            <a:ahLst/>
            <a:cxnLst/>
            <a:rect r="r" b="b" t="t" l="l"/>
            <a:pathLst>
              <a:path h="1619140" w="1479632">
                <a:moveTo>
                  <a:pt x="0" y="0"/>
                </a:moveTo>
                <a:lnTo>
                  <a:pt x="1479632" y="0"/>
                </a:lnTo>
                <a:lnTo>
                  <a:pt x="1479632" y="1619139"/>
                </a:lnTo>
                <a:lnTo>
                  <a:pt x="0" y="161913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865985" y="2332136"/>
            <a:ext cx="8556030" cy="1171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880"/>
              </a:lnSpc>
              <a:spcBef>
                <a:spcPct val="0"/>
              </a:spcBef>
            </a:pPr>
            <a:r>
              <a:rPr lang="en-US" sz="10944">
                <a:solidFill>
                  <a:srgbClr val="6866E1"/>
                </a:solidFill>
                <a:latin typeface="Computer Says No"/>
                <a:ea typeface="Computer Says No"/>
                <a:cs typeface="Computer Says No"/>
                <a:sym typeface="Computer Says No"/>
              </a:rPr>
              <a:t>ДЯКУЮ ЗА УВАГУ!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1464439" y="6367522"/>
            <a:ext cx="1216746" cy="1023366"/>
          </a:xfrm>
          <a:custGeom>
            <a:avLst/>
            <a:gdLst/>
            <a:ahLst/>
            <a:cxnLst/>
            <a:rect r="r" b="b" t="t" l="l"/>
            <a:pathLst>
              <a:path h="1023366" w="1216746">
                <a:moveTo>
                  <a:pt x="0" y="0"/>
                </a:moveTo>
                <a:lnTo>
                  <a:pt x="1216747" y="0"/>
                </a:lnTo>
                <a:lnTo>
                  <a:pt x="1216747" y="1023366"/>
                </a:lnTo>
                <a:lnTo>
                  <a:pt x="0" y="1023366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966065" y="3658930"/>
            <a:ext cx="916038" cy="2075301"/>
          </a:xfrm>
          <a:custGeom>
            <a:avLst/>
            <a:gdLst/>
            <a:ahLst/>
            <a:cxnLst/>
            <a:rect r="r" b="b" t="t" l="l"/>
            <a:pathLst>
              <a:path h="2075301" w="916038">
                <a:moveTo>
                  <a:pt x="0" y="0"/>
                </a:moveTo>
                <a:lnTo>
                  <a:pt x="916038" y="0"/>
                </a:lnTo>
                <a:lnTo>
                  <a:pt x="916038" y="2075301"/>
                </a:lnTo>
                <a:lnTo>
                  <a:pt x="0" y="2075301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DAGCmO7FMTA</dc:identifier>
  <dcterms:modified xsi:type="dcterms:W3CDTF">2011-08-01T06:04:30Z</dcterms:modified>
  <cp:revision>1</cp:revision>
  <dc:title>Зносицький ліцей</dc:title>
</cp:coreProperties>
</file>