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9" r:id="rId2"/>
    <p:sldId id="261" r:id="rId3"/>
    <p:sldId id="265" r:id="rId4"/>
    <p:sldId id="266" r:id="rId5"/>
    <p:sldId id="269" r:id="rId6"/>
    <p:sldId id="268" r:id="rId7"/>
    <p:sldId id="256" r:id="rId8"/>
    <p:sldId id="264" r:id="rId9"/>
    <p:sldId id="270" r:id="rId10"/>
    <p:sldId id="263" r:id="rId11"/>
    <p:sldId id="257" r:id="rId12"/>
    <p:sldId id="271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989B18-0D8B-487C-A8A0-081694C08032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196055-12BA-437A-B9B8-3241BAE65A9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036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196055-12BA-437A-B9B8-3241BAE65A9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938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010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82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226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357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156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75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86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563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92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182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6499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934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9519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671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270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297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E23FC1-92FC-4B78-AB0F-82EF65C061ED}" type="datetimeFigureOut">
              <a:rPr lang="ru-RU" smtClean="0"/>
              <a:t>10.01.2024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A370AA2-065D-41D6-BBD5-729E4A294E69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703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746914" y="1678675"/>
            <a:ext cx="9280478" cy="21290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ормування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стресостійкості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військового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на уроках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позаурочний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/>
          <p:cNvSpPr/>
          <p:nvPr/>
        </p:nvSpPr>
        <p:spPr>
          <a:xfrm>
            <a:off x="5558737" y="466168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досвіду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</a:p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чителя біології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Дині Оксани Василівни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36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1746913" y="736079"/>
            <a:ext cx="9498392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живемо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непростий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непередбачуваний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дистресів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здоров'я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коротких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перевтома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тривожність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довгостроковий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воєнного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виснажують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шкодять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самопочуттю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тригером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депресії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посттравматичного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синдрому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психіки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стала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таких умов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межах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загальноосвітнього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співчуття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людяність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8DDCF512-61C0-4171-8F3A-29E9FECFB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927" y="4759683"/>
            <a:ext cx="3191780" cy="1595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Які корисні звички допоможуть зменшити вплив стресу на організм :  18:12:2022 - 20 хвилин Тернопіль">
            <a:extLst>
              <a:ext uri="{FF2B5EF4-FFF2-40B4-BE49-F238E27FC236}">
                <a16:creationId xmlns="" xmlns:a16="http://schemas.microsoft.com/office/drawing/2014/main" id="{86CC594B-58D6-4743-920A-FA83D6282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585" y="4053129"/>
            <a:ext cx="4140000" cy="27600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object 64"/>
          <p:cNvGrpSpPr/>
          <p:nvPr/>
        </p:nvGrpSpPr>
        <p:grpSpPr>
          <a:xfrm>
            <a:off x="644266" y="4105794"/>
            <a:ext cx="8077661" cy="5504412"/>
            <a:chOff x="3619558" y="9525"/>
            <a:chExt cx="7896225" cy="5391785"/>
          </a:xfrm>
        </p:grpSpPr>
        <p:sp>
          <p:nvSpPr>
            <p:cNvPr id="8" name="object 65"/>
            <p:cNvSpPr/>
            <p:nvPr/>
          </p:nvSpPr>
          <p:spPr>
            <a:xfrm>
              <a:off x="3624326" y="4500626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38100" y="0"/>
                  </a:moveTo>
                  <a:lnTo>
                    <a:pt x="0" y="0"/>
                  </a:lnTo>
                  <a:lnTo>
                    <a:pt x="0" y="895350"/>
                  </a:lnTo>
                  <a:lnTo>
                    <a:pt x="38100" y="895350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 lang="uk-UA"/>
            </a:p>
          </p:txBody>
        </p:sp>
        <p:sp>
          <p:nvSpPr>
            <p:cNvPr id="9" name="object 66"/>
            <p:cNvSpPr/>
            <p:nvPr/>
          </p:nvSpPr>
          <p:spPr>
            <a:xfrm>
              <a:off x="3624326" y="4500626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0" y="895350"/>
                  </a:moveTo>
                  <a:lnTo>
                    <a:pt x="38100" y="895350"/>
                  </a:lnTo>
                  <a:lnTo>
                    <a:pt x="38100" y="0"/>
                  </a:lnTo>
                  <a:lnTo>
                    <a:pt x="0" y="0"/>
                  </a:lnTo>
                  <a:lnTo>
                    <a:pt x="0" y="895350"/>
                  </a:lnTo>
                  <a:close/>
                </a:path>
              </a:pathLst>
            </a:custGeom>
            <a:ln w="9534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 lang="uk-UA"/>
            </a:p>
          </p:txBody>
        </p:sp>
        <p:pic>
          <p:nvPicPr>
            <p:cNvPr id="10" name="object 6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10550" y="9525"/>
              <a:ext cx="3305175" cy="2181225"/>
            </a:xfrm>
            <a:prstGeom prst="rect">
              <a:avLst/>
            </a:prstGeom>
          </p:spPr>
        </p:pic>
        <p:pic>
          <p:nvPicPr>
            <p:cNvPr id="11" name="object 6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410575" y="209550"/>
              <a:ext cx="2905125" cy="178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3673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4085" y="624110"/>
            <a:ext cx="9880528" cy="1280890"/>
          </a:xfrm>
        </p:spPr>
        <p:txBody>
          <a:bodyPr>
            <a:normAutofit/>
          </a:bodyPr>
          <a:lstStyle/>
          <a:p>
            <a:r>
              <a:rPr lang="uk-UA" sz="1400" b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Стрес (з </a:t>
            </a:r>
            <a:r>
              <a:rPr lang="uk-UA" sz="1400" b="1" dirty="0" err="1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англ</a:t>
            </a:r>
            <a:r>
              <a:rPr lang="uk-UA" sz="1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. </a:t>
            </a:r>
            <a:r>
              <a:rPr lang="uk-UA" sz="1400" b="1" dirty="0" err="1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stress</a:t>
            </a:r>
            <a:r>
              <a:rPr lang="uk-UA" sz="1400" b="1" dirty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– тиск, натиск, напруга) –реакція організму на зміну внутрішнього або зовнішнього середовища і виявляється у порушенні перебігу психічних процесів, координації рухів, у дезорганізації та гальмуванні всієї діяльності. 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165074" y="4135272"/>
            <a:ext cx="4339537" cy="1775950"/>
          </a:xfrm>
        </p:spPr>
        <p:txBody>
          <a:bodyPr/>
          <a:lstStyle/>
          <a:p>
            <a:r>
              <a:rPr lang="uk-UA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Поняття стресу широко відомо навіть за межами психологічної науки, воно було уведено відомим канадським лікарем і біологом Гансом </a:t>
            </a:r>
            <a:r>
              <a:rPr lang="uk-UA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Сельє</a:t>
            </a:r>
            <a:r>
              <a:rPr lang="uk-UA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4" name="Вертикальный свиток 7">
            <a:extLst>
              <a:ext uri="{FF2B5EF4-FFF2-40B4-BE49-F238E27FC236}">
                <a16:creationId xmlns="" xmlns:a16="http://schemas.microsoft.com/office/drawing/2014/main" id="{03D3E3CA-23FC-4BD5-8D81-9D0F98245A16}"/>
              </a:ext>
            </a:extLst>
          </p:cNvPr>
          <p:cNvSpPr/>
          <p:nvPr/>
        </p:nvSpPr>
        <p:spPr>
          <a:xfrm>
            <a:off x="2040057" y="1905000"/>
            <a:ext cx="4524292" cy="4168488"/>
          </a:xfrm>
          <a:prstGeom prst="verticalScroll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«Не слід боятися стресу. Його не буває тільки у мертвих. </a:t>
            </a:r>
          </a:p>
          <a:p>
            <a:r>
              <a:rPr lang="uk-UA" sz="24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Стресом потрібно керувати, і тоді ви відчуєте аромат і смак життя»</a:t>
            </a:r>
          </a:p>
          <a:p>
            <a:r>
              <a:rPr lang="uk-UA" sz="24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Г. </a:t>
            </a:r>
            <a:r>
              <a:rPr lang="uk-UA" sz="2400" b="1" i="1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Сельє</a:t>
            </a:r>
            <a:r>
              <a:rPr lang="uk-UA" sz="2400" b="1" i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i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Google Shape;162;p4" descr="shutterstock_410000497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980321" y="1905000"/>
            <a:ext cx="2911284" cy="1931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1400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8548" y="307496"/>
            <a:ext cx="10345003" cy="1465064"/>
          </a:xfrm>
        </p:spPr>
        <p:txBody>
          <a:bodyPr>
            <a:noAutofit/>
          </a:bodyPr>
          <a:lstStyle/>
          <a:p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  ситуація в Україні пред’являє високі вимоги до всіх аспектів освітньої діяльності, зокрема до особистості </a:t>
            </a:r>
            <a:r>
              <a:rPr lang="uk-UA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педагога. 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 ця професія, виступаючи однією з найбільш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інтелектуально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напружених, несе в собі безліч факторів, які здатні призвести до деформації особистості самого </a:t>
            </a:r>
            <a:r>
              <a:rPr lang="uk-UA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. 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Саме тому однією з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важливих якостей особистості представника педагогічної спільноти має бути його здатність чинити опір стресовим ситуаціям, або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стресостійкість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b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46161" y="3659981"/>
            <a:ext cx="11027390" cy="2972831"/>
          </a:xfrm>
        </p:spPr>
        <p:txBody>
          <a:bodyPr>
            <a:norm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uk-UA" sz="16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Стресостійкість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це визначена сукупність особистих якостей, що дозволяють переносити стресові ситуації без неприємних наслідків для особистої діяльності людини та її оточення.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Стресостійка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людина, у будь-яких умовах, може виконувати поставлене завдання. Така людина завжди виділяється з маси – спокійна, упевнена в собі, самодостатня</a:t>
            </a:r>
            <a:r>
              <a:rPr lang="uk-UA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 педагог,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конструктивно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виходити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стресових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розв'язувати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бути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адаптованим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F3A0D1B-2C23-40AB-8701-B491993A1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548" y="1561995"/>
            <a:ext cx="3665305" cy="2097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16673A0-4375-4608-9CB4-31C46A5FC1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896" y="1561995"/>
            <a:ext cx="3103493" cy="1971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119116" y="5022376"/>
            <a:ext cx="10904562" cy="30707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нагадувати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живими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здоровими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наголосіть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пишаєтеся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їхньою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стійкістю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умінням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справлятися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труднощами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Створюйте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уроках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довірливу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невимушену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атмосферу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взаємної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бояться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ділитися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думками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емоціями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спостережливість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проявляйте до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поведінкових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тілесних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та оперативного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реагування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психологічних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негараздів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виглядом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 повинен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випромінювати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впевненість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готовність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вислухати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розрадити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7174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322" y="337508"/>
            <a:ext cx="10058400" cy="1573179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У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застосовуйте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ігрові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Звертаєтеся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ім’я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допомагайте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пізнати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одного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уроках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ігри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позитивного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мікроклімату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846161" y="1637731"/>
            <a:ext cx="10577537" cy="47903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відіграє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стресостійкості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механізмів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допомогає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учням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реагути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управляти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показують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стресових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стесостійкості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на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уроках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я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психологічні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хвилинки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технік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релаксації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дихальних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вправ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зниження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напруження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стресу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Психолгічні</a:t>
            </a:r>
            <a:r>
              <a:rPr lang="uk-UA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хвилинки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сприятливої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підтримуючої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можливостей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самовираження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самореалізації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Позитивне мислення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="" xmlns:a16="http://schemas.microsoft.com/office/drawing/2014/main" id="{474519A2-6B81-4BDB-8378-F831FC9961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5" r="16346"/>
          <a:stretch/>
        </p:blipFill>
        <p:spPr bwMode="auto">
          <a:xfrm>
            <a:off x="8424452" y="4067033"/>
            <a:ext cx="2999246" cy="2163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7023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5027" y="624109"/>
            <a:ext cx="10263116" cy="2078147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Притча про позитивне мислення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uk-UA" sz="2000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Йшла пустелею людина. Дуже стомилася, хотіла їсти й пити. Аж раптом на її шляху  - дерево бажань. Людина зупинилася біля нього й подумала: ось би мені зараз поїсти! І тут з’являється стіл з наїдками і напоями. Наситилася й думає: ось тепер саме час відпочити. І тут перед нею виростає курінь. Відпочила й думає: це ж, певно, робить хтось великий, могутній. Зараз він прийде прожене мене. А оскільки це було дерево бажань, так і сталося»</a:t>
            </a:r>
            <a:r>
              <a:rPr lang="ru-RU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786651" y="5199797"/>
            <a:ext cx="5964072" cy="1216391"/>
          </a:xfrm>
        </p:spPr>
        <p:txBody>
          <a:bodyPr>
            <a:normAutofit fontScale="92500" lnSpcReduction="10000"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  <a:tabLst>
                <a:tab pos="457200" algn="l"/>
              </a:tabLst>
            </a:pP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Тож кожна людина повинна мислити позитивно. Адже  думки матеріальні. </a:t>
            </a:r>
            <a:endParaRPr lang="ru-RU" sz="1600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0215" algn="just"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Вислів: Які ваші думки – таке й ваше життя.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A8B5B36D-AECE-49A3-8465-69AC824D2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027" y="2702256"/>
            <a:ext cx="4260968" cy="2844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385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42197" y="286603"/>
            <a:ext cx="9799093" cy="764275"/>
          </a:xfrm>
        </p:spPr>
        <p:txBody>
          <a:bodyPr>
            <a:normAutofit lnSpcReduction="10000"/>
          </a:bodyPr>
          <a:lstStyle/>
          <a:p>
            <a:endParaRPr lang="ru-RU" b="1" dirty="0" smtClean="0"/>
          </a:p>
          <a:p>
            <a:r>
              <a:rPr lang="ru-RU" b="1" dirty="0" smtClean="0"/>
              <a:t>«</a:t>
            </a:r>
            <a:r>
              <a:rPr lang="ru-RU" b="1" dirty="0"/>
              <a:t>Молитва і </a:t>
            </a:r>
            <a:r>
              <a:rPr lang="ru-RU" b="1" dirty="0" err="1"/>
              <a:t>віра</a:t>
            </a:r>
            <a:r>
              <a:rPr lang="ru-RU" b="1" dirty="0"/>
              <a:t> – </a:t>
            </a:r>
            <a:r>
              <a:rPr lang="ru-RU" b="1" dirty="0" err="1"/>
              <a:t>найкращі</a:t>
            </a:r>
            <a:r>
              <a:rPr lang="ru-RU" b="1" dirty="0"/>
              <a:t> </a:t>
            </a:r>
            <a:r>
              <a:rPr lang="ru-RU" b="1" dirty="0" err="1"/>
              <a:t>засоби</a:t>
            </a:r>
            <a:r>
              <a:rPr lang="ru-RU" b="1" dirty="0"/>
              <a:t> для </a:t>
            </a:r>
            <a:r>
              <a:rPr lang="ru-RU" b="1" dirty="0" err="1"/>
              <a:t>оздоровлення</a:t>
            </a:r>
            <a:r>
              <a:rPr lang="ru-RU" b="1" dirty="0"/>
              <a:t> </a:t>
            </a:r>
            <a:r>
              <a:rPr lang="ru-RU" b="1" dirty="0" err="1"/>
              <a:t>людської</a:t>
            </a:r>
            <a:r>
              <a:rPr lang="ru-RU" b="1" dirty="0"/>
              <a:t> </a:t>
            </a:r>
            <a:r>
              <a:rPr lang="ru-RU" b="1" dirty="0" err="1"/>
              <a:t>душі</a:t>
            </a:r>
            <a:r>
              <a:rPr lang="ru-RU" b="1" dirty="0"/>
              <a:t>»</a:t>
            </a:r>
          </a:p>
          <a:p>
            <a:endParaRPr lang="ru-RU" dirty="0"/>
          </a:p>
        </p:txBody>
      </p:sp>
      <p:sp>
        <p:nvSpPr>
          <p:cNvPr id="4" name="Прямокутник 3"/>
          <p:cNvSpPr/>
          <p:nvPr/>
        </p:nvSpPr>
        <p:spPr>
          <a:xfrm>
            <a:off x="2415653" y="1433014"/>
            <a:ext cx="769733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МОЛИТВА УЧНЯ (УЧЕНИЦІ)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любий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Ісусе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дякую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Тобі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ласку,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можу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ходити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З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вдячності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обіцяю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добре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вчитися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чемним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чемною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і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слухняним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слухняною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знаю,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любий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Ісусе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зростаючи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Назареті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пильний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уважний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усьому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корився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Матінці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опікунові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святому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Йосифові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Благослови ж мене,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любий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Спасителю!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Твоєю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ласкою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допоможи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 добре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вчився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вчилася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і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приносив (приносила)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Тобі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більшу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славу, батькам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утіху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нашому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честь, а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для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так і для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пожиток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0" i="0" dirty="0" err="1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Амінь</a:t>
            </a:r>
            <a:r>
              <a:rPr lang="ru-RU" sz="2000" b="0" i="0" dirty="0" smtClean="0">
                <a:solidFill>
                  <a:srgbClr val="4B4B4B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Патріарх Святослав заликав дітей України молитися за перемогу - РІС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Патріарх Святослав заликав дітей України молитися за перемогу - РІСУ"/>
          <p:cNvSpPr>
            <a:spLocks noChangeAspect="1" noChangeArrowheads="1"/>
          </p:cNvSpPr>
          <p:nvPr/>
        </p:nvSpPr>
        <p:spPr bwMode="auto">
          <a:xfrm>
            <a:off x="8660404" y="4998897"/>
            <a:ext cx="2107679" cy="210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Патріарх Святослав заликав дітей України молитися за перемогу - РІСУ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Патріарх Святослав заликав дітей України молитися за перемогу - РІСУ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240" y="4853484"/>
            <a:ext cx="2857500" cy="1600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614" y="4782047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64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1631" y="624110"/>
            <a:ext cx="9552982" cy="754314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позитивного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клімату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05219" y="1378424"/>
            <a:ext cx="8799962" cy="4995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вплив учителя на психологічний клімат у класі дуже великий. В умовах Нової української школи важливу роль відіграє емоційне налаштування на урок. Тому в робочому арсеналі вчителя повинні бути такі форми та методи організації уроку, які б з’ясували емоційну готовність учня, подбали про забезпечення позитивних емоцій, створили сприятливу атмосферу, налаштували б дітей на плідну роботу.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Найкраще оцінити емоційний стан дитини допоможуть такі вправи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Запропонуйте продовжити речення 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сьогодні молодець, тому що …..»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«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Спіймай мій 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настрій»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пропонує дітям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дії, які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називає: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посміхніться. Тепер рукою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«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зніміть» посмішку зі свого обличчя та «киньте» на однокласника. І «спіймайте» посмішку від свого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однокласника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«прикрасьте» нею своє обличчя. </a:t>
            </a:r>
            <a:endParaRPr lang="uk-U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Вогники 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компліментів»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пояснює хід виконання вправи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Зараз перший учень встає і говорить своєму сусіду комплімент. Після цього він сідає, а сусід якомога швидше піднімається і говорить комплімент іншому учню і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Таким чином виходять «вогники», що біжать по класу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Посмішка»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розказує дітям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народі існує думка: якщо посміхнутися перехожому – він усміхнеться у відповідь. Якщо посміхнутися  небу – розійдуться хмари і засвітить сонце. Якщо посміхнутися Всесвіту – трапиться щось казкове. Тож давайте посміхнемося один одному, щоб нас чекав успіх на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«Фотографії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Перегляньте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ілюстрації й отримайте гарні емоції.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Як зацікавити дитину навчанням: лайфхаки від українських учителів | Нова  українська школа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28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Як зацікавити дитину навчанням: лайфхаки від українських учителів | Нова  українська школ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180" y="4421874"/>
            <a:ext cx="2405418" cy="19516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1630" y="1079467"/>
            <a:ext cx="2032519" cy="19639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0408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856095" y="188248"/>
            <a:ext cx="100720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уроках з метою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психоемоційної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стабілізації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налаштування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зручний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слушній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нагоді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здобувачеві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стати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врівноваженим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Наголошую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старшокласниками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стабілізаційними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Всеукраїнського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Скажи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Як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?»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http://howareu.com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Вправа для хвилинки психологічного розвантаження | Інші методичні  матеріали. Різ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89" y="3411940"/>
            <a:ext cx="4942720" cy="2591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075" y="3197691"/>
            <a:ext cx="3848669" cy="342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485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191070"/>
            <a:ext cx="7356293" cy="682388"/>
          </a:xfrm>
        </p:spPr>
        <p:txBody>
          <a:bodyPr>
            <a:normAutofit/>
          </a:bodyPr>
          <a:lstStyle/>
          <a:p>
            <a:r>
              <a:rPr lang="uk-UA" dirty="0" smtClean="0"/>
              <a:t>Психологічні хвилинки</a:t>
            </a:r>
            <a:endParaRPr lang="ru-RU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35298" y="1904718"/>
            <a:ext cx="9471546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444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444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</a:t>
            </a:r>
            <a:endParaRPr lang="uk-UA" altLang="ru-RU" sz="1300" dirty="0"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18364" y="413512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кутник 2"/>
          <p:cNvSpPr/>
          <p:nvPr/>
        </p:nvSpPr>
        <p:spPr>
          <a:xfrm>
            <a:off x="586495" y="1064524"/>
            <a:ext cx="9225887" cy="6940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1.Запах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Запропонуйте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запах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вдихаючи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видихаючи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рот. 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подумки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квітку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гімнастика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пальчиків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руки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стрибають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радіють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штовхаються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кусаються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тремтять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«бояться»,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перемагають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Психогімнастика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Тренуємо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просить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насупитися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осіння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хмаринка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сердитий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дядько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усміхнутися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хитра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лисиця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кіт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сонечку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сонечко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злякався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заєць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вовка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малюк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заблукав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лісі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кошеня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гавкає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собака;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втомився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мураха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тягнув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паличку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підняла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«Я малюю, 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відгадай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малюємо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пальцем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легенько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боком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олівця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предмет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обєкт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сонце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відгадати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Обійми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метелика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поставити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долоню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правої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руки на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ліве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плече,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долоню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лівої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руки на праве плече і по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черзі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постукувати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пальцями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плечах. Так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6.Руханка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 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Уявіть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атомами,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хаотично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рухаються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командою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Вільний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вільно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рухаєтеся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команді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Обєнайтеся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2, 3, 5»,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групку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такою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кількістю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атомів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040" y="141045"/>
            <a:ext cx="1897607" cy="1219890"/>
          </a:xfrm>
          <a:prstGeom prst="rect">
            <a:avLst/>
          </a:prstGeom>
        </p:spPr>
      </p:pic>
      <p:pic>
        <p:nvPicPr>
          <p:cNvPr id="3074" name="Picture 2" descr="Пальчикова гімнастика –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8894" y="3033276"/>
            <a:ext cx="1764957" cy="138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C:\Users\%D0%9E%D0%BA%D1%81%D0%B0%D0%BD%D0%B0 %D0%94%D0%B8%D0%BD%D1%8F\Desktop\1814384860_w640_h640_nabir-emotsiy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C:\Users\%D0%9E%D0%BA%D1%81%D0%B0%D0%BD%D0%B0 %D0%94%D0%B8%D0%BD%D1%8F\Desktop\1814384860_w640_h640_nabir-emotsiyi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C:\Users\%D0%9E%D0%BA%D1%81%D0%B0%D0%BD%D0%B0 %D0%94%D0%B8%D0%BD%D1%8F\Desktop\1814384860_w640_h640_nabir-emotsiyi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4" name="Picture 12" descr="Набір &quot;Емоції&quot; (ID#980169416), цена: 200 ₴, купить на Prom.u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040" y="1466183"/>
            <a:ext cx="1963443" cy="146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14" descr="Техніка «Обійми метелика»🦋 Людині щодня потрібно 8 обіймів, щоб бути  щасливою. Пропонуємо розглянути видозмінений варіант. «Обійми метелика» це  техніка ,... | By Кафедра психології Донецького Національного Університету  імені Василя Стуса | Faceboo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Picture 6" descr="Вправи для гармонізації стресу - Дніпропетровський обласний медичний  ліцей-інтернат &quot;Дніпро&quot;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892" y="4848249"/>
            <a:ext cx="2101755" cy="181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250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7311" y="1173707"/>
            <a:ext cx="6154689" cy="2019868"/>
          </a:xfrm>
        </p:spPr>
        <p:txBody>
          <a:bodyPr>
            <a:normAutofit/>
          </a:bodyPr>
          <a:lstStyle/>
          <a:p>
            <a:r>
              <a:rPr lang="ru-RU" sz="1200" dirty="0" smtClean="0"/>
              <a:t>СМІХ </a:t>
            </a:r>
            <a:r>
              <a:rPr lang="ru-RU" sz="1200" dirty="0"/>
              <a:t>– ЦЕ ЕНЕРГІЯ ЖИТТЯ https://</a:t>
            </a:r>
            <a:r>
              <a:rPr lang="ru-RU" sz="1200" dirty="0" smtClean="0"/>
              <a:t>www.youtube.com/watch?v=01E06OVZ4hw</a:t>
            </a:r>
            <a:endParaRPr lang="ru-RU" sz="1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83821" y="1195093"/>
            <a:ext cx="4371146" cy="21990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https://www.youtube.com/watch?v=hguSKqCOJOM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75" y="1408376"/>
            <a:ext cx="2755336" cy="19857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876" y="1651378"/>
            <a:ext cx="2322613" cy="17427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кутник 5"/>
          <p:cNvSpPr/>
          <p:nvPr/>
        </p:nvSpPr>
        <p:spPr>
          <a:xfrm>
            <a:off x="3649211" y="460191"/>
            <a:ext cx="52900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Відеовправи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зняття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напруги</a:t>
            </a:r>
            <a:endParaRPr lang="ru-RU" dirty="0"/>
          </a:p>
        </p:txBody>
      </p:sp>
      <p:sp>
        <p:nvSpPr>
          <p:cNvPr id="7" name="Прямокутник 6"/>
          <p:cNvSpPr/>
          <p:nvPr/>
        </p:nvSpPr>
        <p:spPr>
          <a:xfrm>
            <a:off x="-1296538" y="3406858"/>
            <a:ext cx="87618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https://www.youtube.com/watch?v=hVTqEEVUZaw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44" y="4667534"/>
            <a:ext cx="2987011" cy="17328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кутник 8"/>
          <p:cNvSpPr/>
          <p:nvPr/>
        </p:nvSpPr>
        <p:spPr>
          <a:xfrm>
            <a:off x="7465325" y="3871794"/>
            <a:ext cx="4053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https://www.youtube.com/watch?app=desktop&amp;v=9LRgCtNVqi4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529" y="4667534"/>
            <a:ext cx="2466975" cy="18478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7753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6913" y="310211"/>
            <a:ext cx="9757699" cy="1280890"/>
          </a:xfrm>
        </p:spPr>
        <p:txBody>
          <a:bodyPr>
            <a:no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Пам'ятайте: якщо не можете змінити ситуацію, змініть своє ставлення до неї!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Можливо, саме цей вислів є рецептом </a:t>
            </a:r>
            <a:r>
              <a:rPr lang="uk-UA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стесостійкості</a:t>
            </a:r>
            <a:r>
              <a:rPr lang="uk-UA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uk-UA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тільки для дітей і  </a:t>
            </a:r>
            <a:r>
              <a:rPr lang="uk-UA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педагогів, а й будь-якої людини взагалі. Навіть і в особистому, і в професійному житті бувають ситуації, які не можна виправити, їх потрібно пережити.  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889988" y="1842447"/>
            <a:ext cx="9396711" cy="4285395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Готуючись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виступу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натрапила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притчу: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Мандрівник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робітників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штовхали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навантажені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тачки, і запитав кожного,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Перший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Штовхаю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важку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тачку, будь вона проклята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сказав: "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Заробляю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хліб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 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третій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гордо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вимовив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"Я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прекрасний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храм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Троє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робітників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робили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те ж, але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відчували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по-різному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першого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каторгою, і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нещасний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 опорою і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годувальником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сім'ї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спокій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покірність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Третій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служив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заради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прекрасної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мети.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гордий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щасливий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успішність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залежить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вкладає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свою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собою,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незамінністю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дякую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за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активну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роботу.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приносили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радість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та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Робім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усе з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любов′ю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усе,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робиться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з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любов’ю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приречене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на 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Миру </a:t>
            </a:r>
            <a:r>
              <a:rPr lang="ru-RU" sz="6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усім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6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6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перемоги!   Все 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 </a:t>
            </a:r>
            <a:r>
              <a:rPr lang="ru-RU" sz="6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6328707"/>
      </p:ext>
    </p:extLst>
  </p:cSld>
  <p:clrMapOvr>
    <a:masterClrMapping/>
  </p:clrMapOvr>
</p:sld>
</file>

<file path=ppt/theme/theme1.xml><?xml version="1.0" encoding="utf-8"?>
<a:theme xmlns:a="http://schemas.openxmlformats.org/drawingml/2006/main" name="Пасмо">
  <a:themeElements>
    <a:clrScheme name="Пасмо">
      <a:dk1>
        <a:sysClr val="windowText" lastClr="494949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Пасмо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смо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494949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471</TotalTime>
  <Words>879</Words>
  <Application>Microsoft Office PowerPoint</Application>
  <PresentationFormat>Широкий екран</PresentationFormat>
  <Paragraphs>76</Paragraphs>
  <Slides>12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9" baseType="lpstr">
      <vt:lpstr>Arial</vt:lpstr>
      <vt:lpstr>Bookman Old Style</vt:lpstr>
      <vt:lpstr>Calibri</vt:lpstr>
      <vt:lpstr>Century Gothic</vt:lpstr>
      <vt:lpstr>Times New Roman</vt:lpstr>
      <vt:lpstr>Wingdings 3</vt:lpstr>
      <vt:lpstr>Пасмо</vt:lpstr>
      <vt:lpstr>Презентація PowerPoint</vt:lpstr>
      <vt:lpstr>Презентація PowerPoint</vt:lpstr>
      <vt:lpstr>Стрес (з англ. stress – тиск, натиск, напруга) –реакція організму на зміну внутрішнього або зовнішнього середовища і виявляється у порушенні перебігу психічних процесів, координації рухів, у дезорганізації та гальмуванні всієї діяльності. </vt:lpstr>
      <vt:lpstr>Сучасна  ситуація в Україні пред’являє високі вимоги до всіх аспектів освітньої діяльності, зокрема до особистості педагога. Водночас ця професія, виступаючи однією з найбільш інтелектуально та емоційно напружених, несе в собі безліч факторів, які здатні призвести до деформації особистості самого педагога .  Саме тому однією з професійно важливих якостей особистості представника педагогічної спільноти має бути його здатність чинити опір стресовим ситуаціям, або стресостійкість.  </vt:lpstr>
      <vt:lpstr>    У процесі навчання застосовуйте ігрові, інтерактивні завдання та інші позитивні активності. Звертаєтеся на ім’я, допомагайте учням краще пізнати один одного використовуючи на уроках  вправи, ігри на формування позитивного мікроклімату . </vt:lpstr>
      <vt:lpstr>Притча про позитивне мислення «Йшла пустелею людина. Дуже стомилася, хотіла їсти й пити. Аж раптом на її шляху  - дерево бажань. Людина зупинилася біля нього й подумала: ось би мені зараз поїсти! І тут з’являється стіл з наїдками і напоями. Наситилася й думає: ось тепер саме час відпочити. І тут перед нею виростає курінь. Відпочила й думає: це ж, певно, робить хтось великий, могутній. Зараз він прийде прожене мене. А оскільки це було дерево бажань, так і сталося» </vt:lpstr>
      <vt:lpstr>Презентація PowerPoint</vt:lpstr>
      <vt:lpstr>Створення позитивного психологічного клімату класу</vt:lpstr>
      <vt:lpstr>Презентація PowerPoint</vt:lpstr>
      <vt:lpstr>Психологічні хвилинки</vt:lpstr>
      <vt:lpstr>СМІХ – ЦЕ ЕНЕРГІЯ ЖИТТЯ https://www.youtube.com/watch?v=01E06OVZ4hw</vt:lpstr>
      <vt:lpstr>Пам'ятайте: якщо не можете змінити ситуацію, змініть своє ставлення до неї! Можливо, саме цей вислів є рецептом стесостійкості не тільки для дітей і  педагогів, а й будь-якої людини взагалі. Навіть і в особистому, і в професійному житті бувають ситуації, які не можна виправити, їх потрібно пережити.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Оксана Диня</dc:creator>
  <cp:lastModifiedBy>Оксана Диня</cp:lastModifiedBy>
  <cp:revision>43</cp:revision>
  <dcterms:created xsi:type="dcterms:W3CDTF">2024-01-04T16:53:57Z</dcterms:created>
  <dcterms:modified xsi:type="dcterms:W3CDTF">2024-01-10T12:21:13Z</dcterms:modified>
</cp:coreProperties>
</file>