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2" r:id="rId2"/>
  </p:sldMasterIdLst>
  <p:sldIdLst>
    <p:sldId id="256" r:id="rId3"/>
    <p:sldId id="272" r:id="rId4"/>
    <p:sldId id="284" r:id="rId5"/>
    <p:sldId id="280" r:id="rId6"/>
    <p:sldId id="269" r:id="rId7"/>
    <p:sldId id="271" r:id="rId8"/>
    <p:sldId id="282" r:id="rId9"/>
    <p:sldId id="279" r:id="rId10"/>
    <p:sldId id="286" r:id="rId11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99"/>
    <a:srgbClr val="FF00FF"/>
    <a:srgbClr val="DA9AF4"/>
    <a:srgbClr val="FFFF00"/>
    <a:srgbClr val="33CC33"/>
    <a:srgbClr val="009900"/>
    <a:srgbClr val="FF0000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561" autoAdjust="0"/>
    <p:restoredTop sz="94634" autoAdjust="0"/>
  </p:normalViewPr>
  <p:slideViewPr>
    <p:cSldViewPr>
      <p:cViewPr varScale="1">
        <p:scale>
          <a:sx n="71" d="100"/>
          <a:sy n="71" d="100"/>
        </p:scale>
        <p:origin x="138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18ADF2-BD46-4015-AC7F-A533DFD7184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8884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924781-8D7F-43A8-872D-8D792E4471D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4003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18ADC3-E830-47F5-AAD9-DF420A82718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54811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D5A83F-7A5F-4791-8F05-0F30B681B6A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26986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4EE5A9-4804-4535-BEE7-4F0774A3098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56847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96424B-611F-4B1C-B4FA-C5756AC1E94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21294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475D33-C38E-497F-901B-097A23FA994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904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867CF0-D9DB-48C9-94F2-A3AF7D989BF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1989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uk-UA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6FBEBE-CDFF-4183-B768-9CF65D8E119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45331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0598BA-AD15-47B9-87EF-5B1758A4066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6901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6E8D54-27F2-4E3D-A23D-0AAEADA8EF0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25131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38100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4648200" y="4114800"/>
            <a:ext cx="38100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44D90A-2B0A-41A6-AA03-A24FC8012F4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613138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685800" y="1981200"/>
            <a:ext cx="38100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38100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685800" y="4114800"/>
            <a:ext cx="38100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8200" y="4114800"/>
            <a:ext cx="38100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EE525E-6932-4BBA-AE85-7328E3BAE8B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36970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2A981A-EC21-4C7C-8E0A-150EE371D07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566218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EA6053-DB84-45CB-B72E-53820680129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64503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013756-2688-4803-90F9-12DAB97AB7D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195720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780B38-B277-4206-A8C6-678F97CE440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573463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3ACE28-E6E4-4345-9D06-9AB67FC2F48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030015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184157-F8F5-40FF-8727-68939CE734E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718877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6662D7-6C8E-4300-B94F-328A37EC254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347923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55BAD6-B741-42EF-9CBE-EA789118457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317343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uk-UA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8E6B00-E052-4726-80F5-FB91E3DFD63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292096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65A06B-CED2-447F-8C16-63D327CFDC6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953985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713B1D-356F-42FB-85F3-E37CDBE4277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39286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38100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4648200" y="4114800"/>
            <a:ext cx="38100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BED96E-0A9B-4CB9-8F88-A421038CFAE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362544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685800" y="1981200"/>
            <a:ext cx="38100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38100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685800" y="4114800"/>
            <a:ext cx="38100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8200" y="4114800"/>
            <a:ext cx="38100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7068F5-275B-409C-B29A-BCFD50F64B4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98948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6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Times New Roman" pitchFamily="18" charset="0"/>
              </a:defRPr>
            </a:lvl1pPr>
          </a:lstStyle>
          <a:p>
            <a:pPr>
              <a:defRPr/>
            </a:pPr>
            <a:fld id="{D558C879-161C-40B2-8B3E-8E5B9FEC49B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  <p:sldLayoutId id="2147483674" r:id="rId12"/>
    <p:sldLayoutId id="2147483675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fld id="{5D6B372A-1FD9-4B43-8D4F-B7EE175B04A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87" r:id="rId12"/>
    <p:sldLayoutId id="2147483688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jpe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5" Type="http://schemas.openxmlformats.org/officeDocument/2006/relationships/image" Target="../media/image21.jpeg"/><Relationship Id="rId4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chemeClr val="bg1"/>
            </a:gs>
            <a:gs pos="100000">
              <a:schemeClr val="accent2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Рисунок 9" descr="6821-1920x1200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2060848"/>
            <a:ext cx="4721965" cy="387890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67544" y="1077974"/>
            <a:ext cx="8352928" cy="1200329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r">
              <a:defRPr/>
            </a:pPr>
            <a:r>
              <a:rPr lang="uk-UA" b="1" kern="1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cs typeface="Times New Roman"/>
              </a:rPr>
              <a:t> </a:t>
            </a:r>
            <a:r>
              <a:rPr lang="ru-RU" b="1" kern="10" dirty="0" err="1">
                <a:ln w="11430"/>
                <a:solidFill>
                  <a:schemeClr val="accent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cs typeface="Times New Roman"/>
              </a:rPr>
              <a:t>Технічна</a:t>
            </a:r>
            <a:r>
              <a:rPr lang="ru-RU" b="1" kern="10" dirty="0">
                <a:ln w="11430"/>
                <a:solidFill>
                  <a:schemeClr val="accent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cs typeface="Times New Roman"/>
              </a:rPr>
              <a:t> </a:t>
            </a:r>
            <a:r>
              <a:rPr lang="ru-RU" b="1" kern="10" dirty="0" err="1">
                <a:ln w="11430"/>
                <a:solidFill>
                  <a:schemeClr val="accent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cs typeface="Times New Roman"/>
              </a:rPr>
              <a:t>складова</a:t>
            </a:r>
            <a:r>
              <a:rPr lang="ru-RU" b="1" kern="10" dirty="0">
                <a:ln w="11430"/>
                <a:solidFill>
                  <a:schemeClr val="accent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cs typeface="Times New Roman"/>
              </a:rPr>
              <a:t> предмета «</a:t>
            </a:r>
            <a:r>
              <a:rPr lang="ru-RU" b="1" kern="10" dirty="0" err="1">
                <a:ln w="11430"/>
                <a:solidFill>
                  <a:schemeClr val="accent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cs typeface="Times New Roman"/>
              </a:rPr>
              <a:t>Фізика</a:t>
            </a:r>
            <a:r>
              <a:rPr lang="ru-RU" b="1" kern="10" dirty="0">
                <a:ln w="11430"/>
                <a:solidFill>
                  <a:schemeClr val="accent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cs typeface="Times New Roman"/>
              </a:rPr>
              <a:t>» повинна у </a:t>
            </a:r>
            <a:r>
              <a:rPr lang="ru-RU" b="1" kern="10" dirty="0" err="1">
                <a:ln w="11430"/>
                <a:solidFill>
                  <a:schemeClr val="accent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cs typeface="Times New Roman"/>
              </a:rPr>
              <a:t>повному</a:t>
            </a:r>
            <a:r>
              <a:rPr lang="ru-RU" b="1" kern="10" dirty="0">
                <a:ln w="11430"/>
                <a:solidFill>
                  <a:schemeClr val="accent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cs typeface="Times New Roman"/>
              </a:rPr>
              <a:t> </a:t>
            </a:r>
            <a:r>
              <a:rPr lang="ru-RU" b="1" kern="10" dirty="0" smtClean="0">
                <a:ln w="11430"/>
                <a:solidFill>
                  <a:schemeClr val="accent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cs typeface="Times New Roman"/>
              </a:rPr>
              <a:t> </a:t>
            </a:r>
            <a:r>
              <a:rPr lang="ru-RU" b="1" kern="10" dirty="0" err="1" smtClean="0">
                <a:ln w="11430"/>
                <a:solidFill>
                  <a:schemeClr val="accent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cs typeface="Times New Roman"/>
              </a:rPr>
              <a:t>обсязі</a:t>
            </a:r>
            <a:r>
              <a:rPr lang="ru-RU" b="1" kern="10" dirty="0" smtClean="0">
                <a:ln w="11430"/>
                <a:solidFill>
                  <a:schemeClr val="accent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cs typeface="Times New Roman"/>
              </a:rPr>
              <a:t>  </a:t>
            </a:r>
            <a:r>
              <a:rPr lang="ru-RU" b="1" kern="10" dirty="0" err="1" smtClean="0">
                <a:ln w="11430"/>
                <a:solidFill>
                  <a:schemeClr val="accent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cs typeface="Times New Roman"/>
              </a:rPr>
              <a:t>знайти</a:t>
            </a:r>
            <a:r>
              <a:rPr lang="ru-RU" b="1" kern="10" dirty="0" smtClean="0">
                <a:ln w="11430"/>
                <a:solidFill>
                  <a:schemeClr val="accent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cs typeface="Times New Roman"/>
              </a:rPr>
              <a:t>  </a:t>
            </a:r>
            <a:r>
              <a:rPr lang="ru-RU" b="1" kern="10" dirty="0" err="1" smtClean="0">
                <a:ln w="11430"/>
                <a:solidFill>
                  <a:schemeClr val="accent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cs typeface="Times New Roman"/>
              </a:rPr>
              <a:t>відображення</a:t>
            </a:r>
            <a:r>
              <a:rPr lang="ru-RU" b="1" kern="10" dirty="0" smtClean="0">
                <a:ln w="11430"/>
                <a:solidFill>
                  <a:schemeClr val="accent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cs typeface="Times New Roman"/>
              </a:rPr>
              <a:t> </a:t>
            </a:r>
            <a:r>
              <a:rPr lang="ru-RU" b="1" kern="10" dirty="0">
                <a:ln w="11430"/>
                <a:solidFill>
                  <a:schemeClr val="accent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cs typeface="Times New Roman"/>
              </a:rPr>
              <a:t>у кожному </a:t>
            </a:r>
            <a:r>
              <a:rPr lang="ru-RU" b="1" kern="10" dirty="0" err="1">
                <a:ln w="11430"/>
                <a:solidFill>
                  <a:schemeClr val="accent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cs typeface="Times New Roman"/>
              </a:rPr>
              <a:t>розділі</a:t>
            </a:r>
            <a:r>
              <a:rPr lang="ru-RU" b="1" kern="10" dirty="0">
                <a:ln w="11430"/>
                <a:solidFill>
                  <a:schemeClr val="accent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cs typeface="Times New Roman"/>
              </a:rPr>
              <a:t> </a:t>
            </a:r>
            <a:r>
              <a:rPr lang="ru-RU" b="1" kern="10" dirty="0" err="1">
                <a:ln w="11430"/>
                <a:solidFill>
                  <a:schemeClr val="accent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cs typeface="Times New Roman"/>
              </a:rPr>
              <a:t>шкільного</a:t>
            </a:r>
            <a:r>
              <a:rPr lang="ru-RU" b="1" kern="10" dirty="0">
                <a:ln w="11430"/>
                <a:solidFill>
                  <a:schemeClr val="accent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cs typeface="Times New Roman"/>
              </a:rPr>
              <a:t> </a:t>
            </a:r>
            <a:r>
              <a:rPr lang="ru-RU" b="1" kern="10" dirty="0" smtClean="0">
                <a:ln w="11430"/>
                <a:solidFill>
                  <a:schemeClr val="accent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cs typeface="Times New Roman"/>
              </a:rPr>
              <a:t>курсу</a:t>
            </a:r>
            <a:r>
              <a:rPr lang="uk-UA" b="1" kern="1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cs typeface="Times New Roman"/>
              </a:rPr>
              <a:t>.</a:t>
            </a:r>
            <a:endParaRPr lang="ru-RU" b="1" kern="1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10" name="AutoShape 6"/>
          <p:cNvSpPr>
            <a:spLocks noChangeArrowheads="1"/>
          </p:cNvSpPr>
          <p:nvPr/>
        </p:nvSpPr>
        <p:spPr bwMode="auto">
          <a:xfrm>
            <a:off x="4574975" y="5512538"/>
            <a:ext cx="3366120" cy="981285"/>
          </a:xfrm>
          <a:prstGeom prst="parallelogram">
            <a:avLst>
              <a:gd name="adj" fmla="val 67241"/>
            </a:avLst>
          </a:prstGeom>
          <a:solidFill>
            <a:schemeClr val="accent2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isometricOffAxis1Right"/>
            <a:lightRig rig="threePt" dir="t"/>
          </a:scene3d>
          <a:sp3d>
            <a:bevelT w="139700" h="139700" prst="divot"/>
          </a:sp3d>
          <a:extLst/>
        </p:spPr>
        <p:txBody>
          <a:bodyPr wrap="none"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spcBef>
                <a:spcPct val="50000"/>
              </a:spcBef>
              <a:defRPr/>
            </a:pPr>
            <a:r>
              <a:rPr lang="ru-RU" sz="1400" b="1" dirty="0" smtClean="0">
                <a:ln w="11430"/>
                <a:solidFill>
                  <a:schemeClr val="tx2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/>
              </a:rPr>
              <a:t>РОЗВ</a:t>
            </a:r>
            <a:r>
              <a:rPr lang="en-US" sz="1400" b="1" dirty="0" smtClean="0">
                <a:ln w="11430"/>
                <a:solidFill>
                  <a:schemeClr val="tx2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/>
              </a:rPr>
              <a:t>’</a:t>
            </a:r>
            <a:r>
              <a:rPr lang="ru-RU" sz="1400" b="1" dirty="0" smtClean="0">
                <a:ln w="11430"/>
                <a:solidFill>
                  <a:schemeClr val="tx2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/>
              </a:rPr>
              <a:t>ЯЗУВАННЯ ЗАДАЧ</a:t>
            </a:r>
            <a:endParaRPr lang="en-US" sz="1400" b="1" dirty="0" smtClean="0">
              <a:ln w="11430"/>
              <a:solidFill>
                <a:schemeClr val="tx2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/>
            </a:endParaRPr>
          </a:p>
          <a:p>
            <a:pPr algn="ctr">
              <a:spcBef>
                <a:spcPct val="50000"/>
              </a:spcBef>
              <a:defRPr/>
            </a:pPr>
            <a:r>
              <a:rPr lang="ru-RU" sz="1400" b="1" dirty="0" smtClean="0">
                <a:ln w="11430"/>
                <a:solidFill>
                  <a:schemeClr val="tx2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/>
              </a:rPr>
              <a:t> З ТЕХНІЧНИМ ЗМІСТОМ </a:t>
            </a:r>
            <a:endParaRPr lang="ru-RU" sz="1400" b="1" dirty="0">
              <a:ln w="11430"/>
              <a:solidFill>
                <a:schemeClr val="tx2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/>
            </a:endParaRPr>
          </a:p>
        </p:txBody>
      </p:sp>
      <p:sp>
        <p:nvSpPr>
          <p:cNvPr id="11" name="AutoShape 4"/>
          <p:cNvSpPr>
            <a:spLocks noChangeArrowheads="1"/>
          </p:cNvSpPr>
          <p:nvPr/>
        </p:nvSpPr>
        <p:spPr bwMode="auto">
          <a:xfrm>
            <a:off x="971600" y="5052165"/>
            <a:ext cx="3995340" cy="1023880"/>
          </a:xfrm>
          <a:prstGeom prst="parallelogram">
            <a:avLst>
              <a:gd name="adj" fmla="val 67149"/>
            </a:avLst>
          </a:prstGeom>
          <a:solidFill>
            <a:schemeClr val="accent2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isometricOffAxis1Right"/>
            <a:lightRig rig="threePt" dir="t"/>
          </a:scene3d>
          <a:sp3d>
            <a:bevelT w="139700" h="139700" prst="divot"/>
          </a:sp3d>
          <a:extLst/>
        </p:spPr>
        <p:txBody>
          <a:bodyPr wrap="none"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spcBef>
                <a:spcPct val="50000"/>
              </a:spcBef>
              <a:defRPr/>
            </a:pPr>
            <a:r>
              <a:rPr lang="ru-RU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/>
              </a:rPr>
              <a:t>КУРС «РОБОТОТЕХНІКА»  </a:t>
            </a:r>
          </a:p>
          <a:p>
            <a:pPr algn="ctr">
              <a:spcBef>
                <a:spcPct val="50000"/>
              </a:spcBef>
              <a:defRPr/>
            </a:pPr>
            <a:r>
              <a:rPr lang="en-US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/>
              </a:rPr>
              <a:t>LEGO-</a:t>
            </a:r>
            <a:r>
              <a:rPr lang="ru-RU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/>
              </a:rPr>
              <a:t>ПРОЕКТИ</a:t>
            </a:r>
            <a:endParaRPr lang="ru-RU" sz="1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/>
            </a:endParaRPr>
          </a:p>
        </p:txBody>
      </p:sp>
      <p:sp>
        <p:nvSpPr>
          <p:cNvPr id="16" name="AutoShape 4"/>
          <p:cNvSpPr>
            <a:spLocks noChangeArrowheads="1"/>
          </p:cNvSpPr>
          <p:nvPr/>
        </p:nvSpPr>
        <p:spPr bwMode="auto">
          <a:xfrm>
            <a:off x="-1488" y="3261177"/>
            <a:ext cx="4057352" cy="1110541"/>
          </a:xfrm>
          <a:prstGeom prst="parallelogram">
            <a:avLst>
              <a:gd name="adj" fmla="val 67149"/>
            </a:avLst>
          </a:prstGeom>
          <a:solidFill>
            <a:schemeClr val="accent2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isometricOffAxis1Right"/>
            <a:lightRig rig="threePt" dir="t"/>
          </a:scene3d>
          <a:sp3d>
            <a:bevelT w="139700" h="139700" prst="divot"/>
          </a:sp3d>
          <a:extLst/>
        </p:spPr>
        <p:txBody>
          <a:bodyPr wrap="none"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spcBef>
                <a:spcPct val="50000"/>
              </a:spcBef>
              <a:defRPr/>
            </a:pPr>
            <a:r>
              <a:rPr lang="ru-RU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/>
              </a:rPr>
              <a:t>ЕКСКУРСІЇ ЗІ СТВОРЕННЯМ</a:t>
            </a:r>
          </a:p>
          <a:p>
            <a:pPr algn="ctr">
              <a:spcBef>
                <a:spcPct val="50000"/>
              </a:spcBef>
              <a:defRPr/>
            </a:pPr>
            <a:r>
              <a:rPr lang="ru-RU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/>
              </a:rPr>
              <a:t>ВІДЕОЗВІТІВ, ІНТЕЛЕКТУАЛЬНІ </a:t>
            </a:r>
          </a:p>
          <a:p>
            <a:pPr algn="ctr">
              <a:spcBef>
                <a:spcPct val="50000"/>
              </a:spcBef>
              <a:defRPr/>
            </a:pPr>
            <a:r>
              <a:rPr lang="ru-RU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/>
              </a:rPr>
              <a:t>ІГРИ ВІКТОРИНИ</a:t>
            </a:r>
            <a:endParaRPr lang="ru-RU" sz="1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87908" y="427814"/>
            <a:ext cx="8640960" cy="553998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uk-UA" sz="3000" b="1" kern="10" dirty="0" smtClean="0">
                <a:ln w="11430"/>
                <a:solidFill>
                  <a:schemeClr val="accent4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cs typeface="Arial"/>
              </a:rPr>
              <a:t>«ФІЗИКА СЬОГОДНІ, ЦЕ ТЕХНІКА ЗАВТРА» </a:t>
            </a:r>
            <a:endParaRPr lang="uk-UA" sz="3000" b="1" kern="10" dirty="0">
              <a:ln w="11430"/>
              <a:solidFill>
                <a:schemeClr val="accent4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chemeClr val="bg1"/>
            </a:gs>
            <a:gs pos="100000">
              <a:schemeClr val="accent2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055516" y="2924944"/>
            <a:ext cx="3528392" cy="1077218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uk-UA" kern="10" dirty="0">
                <a:ln w="9525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C00000"/>
                </a:solidFill>
                <a:effectLst>
                  <a:outerShdw dist="53882" dir="2700000" algn="ctr" rotWithShape="0">
                    <a:srgbClr val="C0C0C0">
                      <a:alpha val="80000"/>
                    </a:srgbClr>
                  </a:outerShdw>
                </a:effectLst>
                <a:cs typeface="Times New Roman"/>
              </a:rPr>
              <a:t>ІНСТРУМЕНТАРІЙ </a:t>
            </a:r>
            <a:r>
              <a:rPr lang="uk-UA" sz="1600" kern="10" dirty="0">
                <a:ln w="9525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C00000"/>
                </a:solidFill>
                <a:effectLst>
                  <a:outerShdw dist="53882" dir="2700000" algn="ctr" rotWithShape="0">
                    <a:srgbClr val="C0C0C0">
                      <a:alpha val="80000"/>
                    </a:srgbClr>
                  </a:outerShdw>
                </a:effectLst>
                <a:cs typeface="Times New Roman"/>
              </a:rPr>
              <a:t> </a:t>
            </a:r>
            <a:r>
              <a:rPr lang="uk-UA" sz="2000" kern="10" dirty="0" smtClean="0">
                <a:ln w="9525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C00000"/>
                </a:solidFill>
                <a:effectLst>
                  <a:outerShdw dist="53882" dir="2700000" algn="ctr" rotWithShape="0">
                    <a:srgbClr val="C0C0C0">
                      <a:alpha val="80000"/>
                    </a:srgbClr>
                  </a:outerShdw>
                </a:effectLst>
                <a:cs typeface="Times New Roman"/>
              </a:rPr>
              <a:t>ВИКОРИСТАННЯ ТЕХНІЧНОЇ СКЛАДОВОЇ </a:t>
            </a:r>
            <a:endParaRPr lang="uk-UA" sz="2000" kern="10" dirty="0">
              <a:ln w="9525">
                <a:solidFill>
                  <a:srgbClr val="000099"/>
                </a:solidFill>
                <a:round/>
                <a:headEnd/>
                <a:tailEnd/>
              </a:ln>
              <a:solidFill>
                <a:srgbClr val="C00000"/>
              </a:solidFill>
              <a:effectLst>
                <a:outerShdw dist="53882" dir="2700000" algn="ctr" rotWithShape="0">
                  <a:srgbClr val="C0C0C0">
                    <a:alpha val="80000"/>
                  </a:srgbClr>
                </a:outerShdw>
              </a:effectLst>
              <a:cs typeface="Times New Roman"/>
            </a:endParaRPr>
          </a:p>
        </p:txBody>
      </p:sp>
      <p:pic>
        <p:nvPicPr>
          <p:cNvPr id="13" name="Picture 7"/>
          <p:cNvPicPr>
            <a:picLocks noChangeAspect="1" noChangeArrowheads="1"/>
          </p:cNvPicPr>
          <p:nvPr/>
        </p:nvPicPr>
        <p:blipFill>
          <a:blip r:embed="rId2" cstate="print">
            <a:lum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61" y="3365759"/>
            <a:ext cx="2295289" cy="331530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2">
                <a:lumMod val="60000"/>
                <a:lumOff val="4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Скругленный прямоугольник 3"/>
          <p:cNvSpPr/>
          <p:nvPr/>
        </p:nvSpPr>
        <p:spPr>
          <a:xfrm>
            <a:off x="1609941" y="3803543"/>
            <a:ext cx="1584325" cy="64928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marL="0" lvl="1" algn="ctr">
              <a:defRPr/>
            </a:pPr>
            <a:endParaRPr lang="uk-UA" sz="1200" b="1" dirty="0">
              <a:solidFill>
                <a:schemeClr val="tx1"/>
              </a:solidFill>
            </a:endParaRPr>
          </a:p>
          <a:p>
            <a:pPr marL="0" lvl="1" algn="ctr">
              <a:defRPr/>
            </a:pPr>
            <a:endParaRPr lang="uk-UA" sz="1200" b="1" dirty="0">
              <a:solidFill>
                <a:schemeClr val="tx1"/>
              </a:solidFill>
            </a:endParaRPr>
          </a:p>
          <a:p>
            <a:pPr marL="0" lvl="1" algn="ctr">
              <a:defRPr/>
            </a:pPr>
            <a:r>
              <a:rPr lang="uk-UA" sz="1200" b="1" dirty="0">
                <a:solidFill>
                  <a:schemeClr val="tx1"/>
                </a:solidFill>
              </a:rPr>
              <a:t>Складання опорних    конспектів</a:t>
            </a:r>
            <a:endParaRPr lang="uk-UA" dirty="0">
              <a:solidFill>
                <a:schemeClr val="tx1"/>
              </a:solidFill>
            </a:endParaRPr>
          </a:p>
          <a:p>
            <a:pPr algn="ctr">
              <a:defRPr/>
            </a:pPr>
            <a:endParaRPr lang="uk-UA" dirty="0"/>
          </a:p>
        </p:txBody>
      </p:sp>
      <p:pic>
        <p:nvPicPr>
          <p:cNvPr id="17" name="Picture 17" descr="P121010_0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7694" y="4635865"/>
            <a:ext cx="2702458" cy="202183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/>
        </p:spPr>
      </p:pic>
      <p:sp>
        <p:nvSpPr>
          <p:cNvPr id="5" name="Скругленный прямоугольник 4"/>
          <p:cNvSpPr/>
          <p:nvPr/>
        </p:nvSpPr>
        <p:spPr>
          <a:xfrm>
            <a:off x="4139927" y="4186748"/>
            <a:ext cx="1800225" cy="639763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endParaRPr lang="uk-UA" sz="1200" b="1" dirty="0">
              <a:solidFill>
                <a:schemeClr val="tx1"/>
              </a:solidFill>
            </a:endParaRPr>
          </a:p>
          <a:p>
            <a:pPr>
              <a:defRPr/>
            </a:pPr>
            <a:endParaRPr lang="uk-UA" sz="1200" b="1" dirty="0">
              <a:solidFill>
                <a:schemeClr val="tx1"/>
              </a:solidFill>
            </a:endParaRPr>
          </a:p>
          <a:p>
            <a:pPr algn="ctr">
              <a:defRPr/>
            </a:pPr>
            <a:r>
              <a:rPr lang="uk-UA" sz="1200" b="1" dirty="0">
                <a:solidFill>
                  <a:schemeClr val="tx1"/>
                </a:solidFill>
              </a:rPr>
              <a:t>Завдання</a:t>
            </a:r>
            <a:endParaRPr lang="uk-UA" sz="1200" dirty="0">
              <a:solidFill>
                <a:schemeClr val="tx1"/>
              </a:solidFill>
            </a:endParaRPr>
          </a:p>
          <a:p>
            <a:pPr algn="ctr">
              <a:defRPr/>
            </a:pPr>
            <a:r>
              <a:rPr lang="uk-UA" sz="1200" b="1" dirty="0">
                <a:solidFill>
                  <a:schemeClr val="tx1"/>
                </a:solidFill>
              </a:rPr>
              <a:t>на пошук інших</a:t>
            </a:r>
            <a:endParaRPr lang="uk-UA" sz="1200" dirty="0">
              <a:solidFill>
                <a:schemeClr val="tx1"/>
              </a:solidFill>
            </a:endParaRPr>
          </a:p>
          <a:p>
            <a:pPr algn="ctr">
              <a:defRPr/>
            </a:pPr>
            <a:r>
              <a:rPr lang="uk-UA" sz="1200" b="1" dirty="0">
                <a:solidFill>
                  <a:schemeClr val="tx1"/>
                </a:solidFill>
              </a:rPr>
              <a:t>засобів розв’язання</a:t>
            </a:r>
            <a:endParaRPr lang="uk-UA" sz="1200" dirty="0">
              <a:solidFill>
                <a:schemeClr val="tx1"/>
              </a:solidFill>
            </a:endParaRPr>
          </a:p>
          <a:p>
            <a:pPr algn="ctr">
              <a:defRPr/>
            </a:pPr>
            <a:endParaRPr lang="uk-UA" dirty="0"/>
          </a:p>
        </p:txBody>
      </p:sp>
      <p:pic>
        <p:nvPicPr>
          <p:cNvPr id="19" name="Рисунок 18" descr="D:\Мои документы\кафедра\ФОТО ОО\PIC_0019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6175344" y="4160907"/>
            <a:ext cx="2765660" cy="222793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4" name="Скругленный прямоугольник 13"/>
          <p:cNvSpPr/>
          <p:nvPr/>
        </p:nvSpPr>
        <p:spPr>
          <a:xfrm>
            <a:off x="6228184" y="3569673"/>
            <a:ext cx="3109912" cy="360362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uk-UA" sz="1200" b="1" dirty="0">
                <a:solidFill>
                  <a:schemeClr val="tx1"/>
                </a:solidFill>
              </a:rPr>
              <a:t>Домашні</a:t>
            </a:r>
            <a:r>
              <a:rPr lang="uk-UA" sz="1200" dirty="0">
                <a:solidFill>
                  <a:schemeClr val="tx1"/>
                </a:solidFill>
              </a:rPr>
              <a:t> </a:t>
            </a:r>
            <a:r>
              <a:rPr lang="uk-UA" sz="1200" b="1" dirty="0">
                <a:solidFill>
                  <a:schemeClr val="tx1"/>
                </a:solidFill>
              </a:rPr>
              <a:t>практичні  роботи, створення відео звітів</a:t>
            </a:r>
            <a:endParaRPr lang="uk-UA" sz="1200" dirty="0">
              <a:solidFill>
                <a:schemeClr val="tx1"/>
              </a:solidFill>
            </a:endParaRPr>
          </a:p>
        </p:txBody>
      </p:sp>
      <p:pic>
        <p:nvPicPr>
          <p:cNvPr id="26" name="Рисунок 25" descr="I:\DCIM\100MEDIA\PIC_0018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29" y="332656"/>
            <a:ext cx="2788982" cy="199822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21" name="Скругленный прямоугольник 20"/>
          <p:cNvSpPr/>
          <p:nvPr/>
        </p:nvSpPr>
        <p:spPr>
          <a:xfrm>
            <a:off x="3930650" y="2190750"/>
            <a:ext cx="1368425" cy="66833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uk-UA" sz="1200" b="1" dirty="0">
                <a:solidFill>
                  <a:schemeClr val="tx1"/>
                </a:solidFill>
              </a:rPr>
              <a:t>Проблемні</a:t>
            </a:r>
            <a:endParaRPr lang="uk-UA" sz="1200" dirty="0">
              <a:solidFill>
                <a:schemeClr val="tx1"/>
              </a:solidFill>
            </a:endParaRPr>
          </a:p>
          <a:p>
            <a:pPr algn="ctr">
              <a:defRPr/>
            </a:pPr>
            <a:r>
              <a:rPr lang="uk-UA" sz="1200" b="1" dirty="0">
                <a:solidFill>
                  <a:schemeClr val="tx1"/>
                </a:solidFill>
              </a:rPr>
              <a:t>запитання,</a:t>
            </a:r>
            <a:endParaRPr lang="uk-UA" sz="1200" dirty="0">
              <a:solidFill>
                <a:schemeClr val="tx1"/>
              </a:solidFill>
            </a:endParaRPr>
          </a:p>
          <a:p>
            <a:pPr algn="ctr">
              <a:defRPr/>
            </a:pPr>
            <a:r>
              <a:rPr lang="uk-UA" sz="1200" b="1" dirty="0">
                <a:solidFill>
                  <a:schemeClr val="tx1"/>
                </a:solidFill>
              </a:rPr>
              <a:t>задачі</a:t>
            </a:r>
            <a:endParaRPr lang="uk-UA" sz="1200" dirty="0">
              <a:solidFill>
                <a:schemeClr val="tx1"/>
              </a:solidFill>
            </a:endParaRPr>
          </a:p>
        </p:txBody>
      </p:sp>
      <p:pic>
        <p:nvPicPr>
          <p:cNvPr id="3083" name="Picture 1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8396" y="407101"/>
            <a:ext cx="2448273" cy="274803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2">
                <a:lumMod val="60000"/>
                <a:lumOff val="4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0" name="Скругленный прямоугольник 19"/>
          <p:cNvSpPr/>
          <p:nvPr/>
        </p:nvSpPr>
        <p:spPr>
          <a:xfrm>
            <a:off x="6551678" y="2732026"/>
            <a:ext cx="1727200" cy="592137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uk-UA" sz="1200" b="1" dirty="0">
                <a:solidFill>
                  <a:schemeClr val="tx1"/>
                </a:solidFill>
              </a:rPr>
              <a:t>Підготовка сайтів,</a:t>
            </a:r>
            <a:endParaRPr lang="uk-UA" sz="1200" dirty="0">
              <a:solidFill>
                <a:schemeClr val="tx1"/>
              </a:solidFill>
            </a:endParaRPr>
          </a:p>
          <a:p>
            <a:pPr algn="ctr">
              <a:defRPr/>
            </a:pPr>
            <a:r>
              <a:rPr lang="uk-UA" sz="1200" b="1" dirty="0">
                <a:solidFill>
                  <a:schemeClr val="tx1"/>
                </a:solidFill>
              </a:rPr>
              <a:t>повідомлень,</a:t>
            </a:r>
            <a:endParaRPr lang="uk-UA" sz="1200" dirty="0">
              <a:solidFill>
                <a:schemeClr val="tx1"/>
              </a:solidFill>
            </a:endParaRPr>
          </a:p>
          <a:p>
            <a:pPr algn="ctr">
              <a:defRPr/>
            </a:pPr>
            <a:r>
              <a:rPr lang="uk-UA" sz="1200" b="1" dirty="0">
                <a:solidFill>
                  <a:schemeClr val="tx1"/>
                </a:solidFill>
              </a:rPr>
              <a:t>доповідей</a:t>
            </a:r>
            <a:endParaRPr lang="uk-UA" dirty="0"/>
          </a:p>
        </p:txBody>
      </p:sp>
      <p:pic>
        <p:nvPicPr>
          <p:cNvPr id="15" name="Рисунок 14" descr="D:\Мои документы\кафедра\ФООТО\ФОТО урок лисков\PIC_0047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932" y="638895"/>
            <a:ext cx="2755900" cy="206692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22" name="Скругленный прямоугольник 21"/>
          <p:cNvSpPr/>
          <p:nvPr/>
        </p:nvSpPr>
        <p:spPr>
          <a:xfrm>
            <a:off x="798513" y="2723152"/>
            <a:ext cx="1836737" cy="695325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uk-UA" sz="1200" b="1" dirty="0">
                <a:solidFill>
                  <a:schemeClr val="tx1"/>
                </a:solidFill>
              </a:rPr>
              <a:t>Проведення</a:t>
            </a:r>
            <a:endParaRPr lang="uk-UA" sz="1200" dirty="0">
              <a:solidFill>
                <a:schemeClr val="tx1"/>
              </a:solidFill>
            </a:endParaRPr>
          </a:p>
          <a:p>
            <a:pPr algn="ctr">
              <a:defRPr/>
            </a:pPr>
            <a:r>
              <a:rPr lang="uk-UA" sz="1200" b="1" dirty="0">
                <a:solidFill>
                  <a:schemeClr val="tx1"/>
                </a:solidFill>
              </a:rPr>
              <a:t> уроків – практикумів,       конференцій</a:t>
            </a:r>
            <a:endParaRPr lang="uk-UA" sz="1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chemeClr val="bg1"/>
            </a:gs>
            <a:gs pos="100000">
              <a:schemeClr val="accent2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533400" y="116632"/>
            <a:ext cx="8229600" cy="509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r>
              <a:rPr lang="uk-UA" sz="28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Якісна задача:</a:t>
            </a:r>
            <a:endParaRPr lang="uk-UA" sz="28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46351" y="5396482"/>
            <a:ext cx="4552950" cy="132312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6">
                <a:lumMod val="20000"/>
                <a:lumOff val="8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scene3d>
            <a:camera prst="orthographicFront"/>
            <a:lightRig rig="threePt" dir="t"/>
          </a:scene3d>
          <a:sp3d>
            <a:bevelT w="139700" h="139700" prst="divot"/>
          </a:sp3d>
        </p:spPr>
      </p:pic>
      <p:sp>
        <p:nvSpPr>
          <p:cNvPr id="6" name="Стрелка вправо 5"/>
          <p:cNvSpPr/>
          <p:nvPr/>
        </p:nvSpPr>
        <p:spPr>
          <a:xfrm>
            <a:off x="646396" y="459590"/>
            <a:ext cx="3064724" cy="1728192"/>
          </a:xfrm>
          <a:prstGeom prst="righ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err="1">
                <a:solidFill>
                  <a:schemeClr val="bg1"/>
                </a:solidFill>
              </a:rPr>
              <a:t>Профорієнтаційні</a:t>
            </a:r>
            <a:r>
              <a:rPr lang="ru-RU" sz="1400" b="1" dirty="0">
                <a:solidFill>
                  <a:schemeClr val="bg1"/>
                </a:solidFill>
              </a:rPr>
              <a:t> </a:t>
            </a:r>
            <a:r>
              <a:rPr lang="ru-RU" sz="1400" b="1" dirty="0" err="1" smtClean="0">
                <a:solidFill>
                  <a:schemeClr val="bg1"/>
                </a:solidFill>
              </a:rPr>
              <a:t>задачі</a:t>
            </a:r>
            <a:r>
              <a:rPr lang="ru-RU" sz="1400" b="1" dirty="0" smtClean="0">
                <a:solidFill>
                  <a:schemeClr val="bg1"/>
                </a:solidFill>
              </a:rPr>
              <a:t> і </a:t>
            </a:r>
            <a:r>
              <a:rPr lang="ru-RU" sz="1400" b="1" dirty="0" err="1" smtClean="0">
                <a:solidFill>
                  <a:schemeClr val="bg1"/>
                </a:solidFill>
              </a:rPr>
              <a:t>завдання</a:t>
            </a:r>
            <a:r>
              <a:rPr lang="ru-RU" sz="1400" b="1" dirty="0" smtClean="0">
                <a:solidFill>
                  <a:schemeClr val="bg1"/>
                </a:solidFill>
              </a:rPr>
              <a:t> в </a:t>
            </a:r>
            <a:r>
              <a:rPr lang="ru-RU" sz="1400" b="1" dirty="0" err="1" smtClean="0">
                <a:solidFill>
                  <a:schemeClr val="bg1"/>
                </a:solidFill>
              </a:rPr>
              <a:t>цікавій</a:t>
            </a:r>
            <a:r>
              <a:rPr lang="ru-RU" sz="1400" b="1" dirty="0" smtClean="0">
                <a:solidFill>
                  <a:schemeClr val="bg1"/>
                </a:solidFill>
              </a:rPr>
              <a:t> </a:t>
            </a:r>
            <a:r>
              <a:rPr lang="ru-RU" sz="1400" b="1" dirty="0" err="1" smtClean="0">
                <a:solidFill>
                  <a:schemeClr val="bg1"/>
                </a:solidFill>
              </a:rPr>
              <a:t>формі</a:t>
            </a:r>
            <a:r>
              <a:rPr lang="ru-RU" sz="1400" b="1" dirty="0" smtClean="0">
                <a:solidFill>
                  <a:schemeClr val="bg1"/>
                </a:solidFill>
              </a:rPr>
              <a:t> :</a:t>
            </a:r>
            <a:endParaRPr lang="uk-UA" sz="1400" b="1" dirty="0">
              <a:solidFill>
                <a:schemeClr val="bg1"/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 rot="16200000">
            <a:off x="3555963" y="1416651"/>
            <a:ext cx="2148169" cy="504700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sz="1400" b="1" dirty="0">
                <a:solidFill>
                  <a:schemeClr val="accent6">
                    <a:lumMod val="50000"/>
                  </a:schemeClr>
                </a:solidFill>
              </a:rPr>
              <a:t>ЗАДАЧА ДЛЯ</a:t>
            </a:r>
          </a:p>
          <a:p>
            <a:pPr algn="ctr">
              <a:defRPr/>
            </a:pPr>
            <a:r>
              <a:rPr lang="uk-UA" sz="1400" b="1" dirty="0">
                <a:solidFill>
                  <a:schemeClr val="accent6">
                    <a:lumMod val="50000"/>
                  </a:schemeClr>
                </a:solidFill>
              </a:rPr>
              <a:t>ПРИКОРДОННИКА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 rot="16200000">
            <a:off x="4236445" y="1416973"/>
            <a:ext cx="2148169" cy="504056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sz="1400" b="1" dirty="0">
                <a:solidFill>
                  <a:schemeClr val="accent6">
                    <a:lumMod val="50000"/>
                  </a:schemeClr>
                </a:solidFill>
              </a:rPr>
              <a:t>ЗАДАЧА ДЛЯ</a:t>
            </a:r>
          </a:p>
          <a:p>
            <a:pPr algn="ctr">
              <a:defRPr/>
            </a:pPr>
            <a:r>
              <a:rPr lang="uk-UA" sz="1400" b="1" dirty="0">
                <a:solidFill>
                  <a:schemeClr val="accent6">
                    <a:lumMod val="50000"/>
                  </a:schemeClr>
                </a:solidFill>
              </a:rPr>
              <a:t>ХУДОЖНИКА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 rot="16200000">
            <a:off x="4916606" y="1430198"/>
            <a:ext cx="2148169" cy="504056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sz="1400" b="1" dirty="0">
                <a:solidFill>
                  <a:schemeClr val="accent6">
                    <a:lumMod val="50000"/>
                  </a:schemeClr>
                </a:solidFill>
              </a:rPr>
              <a:t>ЗАДАЧА ДЛЯ</a:t>
            </a:r>
          </a:p>
          <a:p>
            <a:pPr algn="ctr">
              <a:defRPr/>
            </a:pPr>
            <a:r>
              <a:rPr lang="uk-UA" sz="1400" b="1" dirty="0">
                <a:solidFill>
                  <a:schemeClr val="accent6">
                    <a:lumMod val="50000"/>
                  </a:schemeClr>
                </a:solidFill>
              </a:rPr>
              <a:t>АСТРОНОМА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 rot="16200000">
            <a:off x="5648742" y="1430198"/>
            <a:ext cx="2148169" cy="504056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sz="1400" b="1" dirty="0">
                <a:solidFill>
                  <a:schemeClr val="accent6">
                    <a:lumMod val="50000"/>
                  </a:schemeClr>
                </a:solidFill>
              </a:rPr>
              <a:t>ЗАДАЧА ДЛЯ</a:t>
            </a:r>
          </a:p>
          <a:p>
            <a:pPr algn="ctr">
              <a:defRPr/>
            </a:pPr>
            <a:r>
              <a:rPr lang="uk-UA" sz="1400" b="1" dirty="0">
                <a:solidFill>
                  <a:schemeClr val="accent6">
                    <a:lumMod val="50000"/>
                  </a:schemeClr>
                </a:solidFill>
              </a:rPr>
              <a:t>ГОСПОДАРКИ</a:t>
            </a:r>
          </a:p>
        </p:txBody>
      </p:sp>
      <p:sp>
        <p:nvSpPr>
          <p:cNvPr id="13" name="Скругленный прямоугольник 12"/>
          <p:cNvSpPr/>
          <p:nvPr/>
        </p:nvSpPr>
        <p:spPr>
          <a:xfrm rot="16200000">
            <a:off x="6404183" y="1430199"/>
            <a:ext cx="2148169" cy="504056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sz="1400" b="1" dirty="0">
                <a:solidFill>
                  <a:schemeClr val="accent6">
                    <a:lumMod val="50000"/>
                  </a:schemeClr>
                </a:solidFill>
              </a:rPr>
              <a:t>ЗАДАЧА ДЛЯ</a:t>
            </a:r>
          </a:p>
          <a:p>
            <a:pPr algn="ctr">
              <a:defRPr/>
            </a:pPr>
            <a:r>
              <a:rPr lang="uk-UA" sz="1400" b="1" dirty="0">
                <a:solidFill>
                  <a:schemeClr val="accent6">
                    <a:lumMod val="50000"/>
                  </a:schemeClr>
                </a:solidFill>
              </a:rPr>
              <a:t>ШПИГУНА</a:t>
            </a:r>
          </a:p>
        </p:txBody>
      </p:sp>
      <p:sp>
        <p:nvSpPr>
          <p:cNvPr id="14" name="Скругленный прямоугольник 13"/>
          <p:cNvSpPr/>
          <p:nvPr/>
        </p:nvSpPr>
        <p:spPr>
          <a:xfrm rot="16200000">
            <a:off x="7050378" y="1430199"/>
            <a:ext cx="2148169" cy="504056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sz="1400" b="1" dirty="0">
                <a:solidFill>
                  <a:schemeClr val="accent6">
                    <a:lumMod val="50000"/>
                  </a:schemeClr>
                </a:solidFill>
              </a:rPr>
              <a:t>ЗАДАЧА ДЛЯ</a:t>
            </a:r>
          </a:p>
          <a:p>
            <a:pPr algn="ctr">
              <a:defRPr/>
            </a:pPr>
            <a:r>
              <a:rPr lang="uk-UA" sz="1400" b="1" dirty="0">
                <a:solidFill>
                  <a:schemeClr val="accent6">
                    <a:lumMod val="50000"/>
                  </a:schemeClr>
                </a:solidFill>
              </a:rPr>
              <a:t>АВТОГОНЩИКА</a:t>
            </a:r>
          </a:p>
        </p:txBody>
      </p:sp>
      <p:sp>
        <p:nvSpPr>
          <p:cNvPr id="15" name="Скругленный прямоугольник 14"/>
          <p:cNvSpPr/>
          <p:nvPr/>
        </p:nvSpPr>
        <p:spPr>
          <a:xfrm rot="16200000">
            <a:off x="7696572" y="1430199"/>
            <a:ext cx="2148169" cy="504056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sz="1400" b="1" dirty="0">
                <a:solidFill>
                  <a:schemeClr val="accent6">
                    <a:lumMod val="50000"/>
                  </a:schemeClr>
                </a:solidFill>
              </a:rPr>
              <a:t>ЗАДАЧА ДЛЯ</a:t>
            </a:r>
          </a:p>
          <a:p>
            <a:pPr algn="ctr">
              <a:defRPr/>
            </a:pPr>
            <a:r>
              <a:rPr lang="uk-UA" sz="1400" b="1" dirty="0">
                <a:solidFill>
                  <a:schemeClr val="accent6">
                    <a:lumMod val="50000"/>
                  </a:schemeClr>
                </a:solidFill>
              </a:rPr>
              <a:t>ТУРИСТА</a:t>
            </a: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6245835" y="3170256"/>
            <a:ext cx="2808312" cy="936104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1200" b="1" dirty="0">
                <a:solidFill>
                  <a:schemeClr val="tx1"/>
                </a:solidFill>
              </a:rPr>
              <a:t> </a:t>
            </a:r>
            <a:r>
              <a:rPr lang="ru-RU" sz="1600" dirty="0" smtClean="0">
                <a:solidFill>
                  <a:schemeClr val="tx1"/>
                </a:solidFill>
              </a:rPr>
              <a:t>В яку </a:t>
            </a:r>
            <a:r>
              <a:rPr lang="ru-RU" sz="1600" dirty="0" err="1" smtClean="0">
                <a:solidFill>
                  <a:schemeClr val="tx1"/>
                </a:solidFill>
              </a:rPr>
              <a:t>рідину</a:t>
            </a:r>
            <a:r>
              <a:rPr lang="ru-RU" sz="1600" dirty="0" smtClean="0">
                <a:solidFill>
                  <a:schemeClr val="tx1"/>
                </a:solidFill>
              </a:rPr>
              <a:t> треба </a:t>
            </a:r>
            <a:r>
              <a:rPr lang="ru-RU" sz="1600" dirty="0" err="1" smtClean="0">
                <a:solidFill>
                  <a:schemeClr val="tx1"/>
                </a:solidFill>
              </a:rPr>
              <a:t>сховати</a:t>
            </a:r>
            <a:r>
              <a:rPr lang="ru-RU" sz="1600" dirty="0" smtClean="0">
                <a:solidFill>
                  <a:schemeClr val="tx1"/>
                </a:solidFill>
              </a:rPr>
              <a:t> </a:t>
            </a:r>
            <a:r>
              <a:rPr lang="ru-RU" sz="1600" dirty="0" err="1" smtClean="0">
                <a:solidFill>
                  <a:schemeClr val="tx1"/>
                </a:solidFill>
              </a:rPr>
              <a:t>діаманти</a:t>
            </a:r>
            <a:r>
              <a:rPr lang="ru-RU" sz="1600" dirty="0" smtClean="0">
                <a:solidFill>
                  <a:schemeClr val="tx1"/>
                </a:solidFill>
              </a:rPr>
              <a:t>, </a:t>
            </a:r>
            <a:r>
              <a:rPr lang="ru-RU" sz="1600" dirty="0" err="1" smtClean="0">
                <a:solidFill>
                  <a:schemeClr val="tx1"/>
                </a:solidFill>
              </a:rPr>
              <a:t>щоб</a:t>
            </a:r>
            <a:r>
              <a:rPr lang="ru-RU" sz="1600" dirty="0" smtClean="0">
                <a:solidFill>
                  <a:schemeClr val="tx1"/>
                </a:solidFill>
              </a:rPr>
              <a:t> </a:t>
            </a:r>
            <a:r>
              <a:rPr lang="ru-RU" sz="1600" dirty="0" err="1" smtClean="0">
                <a:solidFill>
                  <a:schemeClr val="tx1"/>
                </a:solidFill>
              </a:rPr>
              <a:t>їх</a:t>
            </a:r>
            <a:r>
              <a:rPr lang="ru-RU" sz="1600" dirty="0" smtClean="0">
                <a:solidFill>
                  <a:schemeClr val="tx1"/>
                </a:solidFill>
              </a:rPr>
              <a:t> </a:t>
            </a:r>
            <a:r>
              <a:rPr lang="ru-RU" sz="1600" dirty="0" smtClean="0">
                <a:solidFill>
                  <a:schemeClr val="tx1"/>
                </a:solidFill>
              </a:rPr>
              <a:t>не </a:t>
            </a:r>
            <a:r>
              <a:rPr lang="ru-RU" sz="1600" dirty="0" err="1" smtClean="0">
                <a:solidFill>
                  <a:schemeClr val="tx1"/>
                </a:solidFill>
              </a:rPr>
              <a:t>помітили</a:t>
            </a:r>
            <a:r>
              <a:rPr lang="ru-RU" sz="1200" b="1" dirty="0" smtClean="0">
                <a:solidFill>
                  <a:schemeClr val="tx1"/>
                </a:solidFill>
              </a:rPr>
              <a:t>? </a:t>
            </a:r>
            <a:r>
              <a:rPr lang="ru-RU" sz="1200" b="1" dirty="0" err="1" smtClean="0">
                <a:solidFill>
                  <a:schemeClr val="tx1"/>
                </a:solidFill>
              </a:rPr>
              <a:t>Чому</a:t>
            </a:r>
            <a:r>
              <a:rPr lang="ru-RU" sz="1200" b="1" dirty="0" smtClean="0">
                <a:solidFill>
                  <a:schemeClr val="tx1"/>
                </a:solidFill>
              </a:rPr>
              <a:t>? </a:t>
            </a:r>
            <a:endParaRPr lang="uk-UA" sz="1200" dirty="0">
              <a:solidFill>
                <a:schemeClr val="tx1"/>
              </a:solidFill>
            </a:endParaRPr>
          </a:p>
        </p:txBody>
      </p:sp>
      <p:sp>
        <p:nvSpPr>
          <p:cNvPr id="20" name="Стрелка вправо 19"/>
          <p:cNvSpPr/>
          <p:nvPr/>
        </p:nvSpPr>
        <p:spPr>
          <a:xfrm>
            <a:off x="3636853" y="6058045"/>
            <a:ext cx="690762" cy="216023"/>
          </a:xfrm>
          <a:prstGeom prst="righ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200" b="1" dirty="0">
              <a:solidFill>
                <a:schemeClr val="bg1"/>
              </a:solidFill>
            </a:endParaRP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3249752" y="3168850"/>
            <a:ext cx="2808312" cy="936104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dirty="0" err="1" smtClean="0">
                <a:solidFill>
                  <a:schemeClr val="tx1"/>
                </a:solidFill>
              </a:rPr>
              <a:t>Чому</a:t>
            </a:r>
            <a:r>
              <a:rPr lang="ru-RU" sz="1400" dirty="0" smtClean="0">
                <a:solidFill>
                  <a:schemeClr val="tx1"/>
                </a:solidFill>
              </a:rPr>
              <a:t> при </a:t>
            </a:r>
            <a:r>
              <a:rPr lang="ru-RU" sz="1400" dirty="0" err="1" smtClean="0">
                <a:solidFill>
                  <a:schemeClr val="tx1"/>
                </a:solidFill>
              </a:rPr>
              <a:t>русі</a:t>
            </a:r>
            <a:r>
              <a:rPr lang="ru-RU" sz="1400" dirty="0" smtClean="0">
                <a:solidFill>
                  <a:schemeClr val="tx1"/>
                </a:solidFill>
              </a:rPr>
              <a:t> по </a:t>
            </a:r>
            <a:r>
              <a:rPr lang="ru-RU" sz="1400" dirty="0" err="1" smtClean="0">
                <a:solidFill>
                  <a:schemeClr val="tx1"/>
                </a:solidFill>
              </a:rPr>
              <a:t>снігу</a:t>
            </a:r>
            <a:r>
              <a:rPr lang="ru-RU" sz="1400" dirty="0" smtClean="0">
                <a:solidFill>
                  <a:schemeClr val="tx1"/>
                </a:solidFill>
              </a:rPr>
              <a:t> з шин </a:t>
            </a:r>
            <a:r>
              <a:rPr lang="ru-RU" sz="1400" dirty="0" err="1" smtClean="0">
                <a:solidFill>
                  <a:schemeClr val="tx1"/>
                </a:solidFill>
              </a:rPr>
              <a:t>автомобіля</a:t>
            </a:r>
            <a:r>
              <a:rPr lang="ru-RU" sz="1400" dirty="0" smtClean="0">
                <a:solidFill>
                  <a:schemeClr val="tx1"/>
                </a:solidFill>
              </a:rPr>
              <a:t> </a:t>
            </a:r>
            <a:r>
              <a:rPr lang="ru-RU" sz="1400" dirty="0" err="1" smtClean="0">
                <a:solidFill>
                  <a:schemeClr val="tx1"/>
                </a:solidFill>
              </a:rPr>
              <a:t>випускають</a:t>
            </a:r>
            <a:r>
              <a:rPr lang="ru-RU" sz="1400" dirty="0" smtClean="0">
                <a:solidFill>
                  <a:schemeClr val="tx1"/>
                </a:solidFill>
              </a:rPr>
              <a:t> </a:t>
            </a:r>
            <a:r>
              <a:rPr lang="ru-RU" sz="1400" dirty="0" err="1" smtClean="0">
                <a:solidFill>
                  <a:schemeClr val="tx1"/>
                </a:solidFill>
              </a:rPr>
              <a:t>повітря</a:t>
            </a:r>
            <a:r>
              <a:rPr lang="ru-RU" sz="1400" dirty="0" smtClean="0">
                <a:solidFill>
                  <a:schemeClr val="tx1"/>
                </a:solidFill>
              </a:rPr>
              <a:t> ? </a:t>
            </a:r>
            <a:endParaRPr lang="uk-UA" sz="1400" dirty="0">
              <a:solidFill>
                <a:schemeClr val="tx1"/>
              </a:solidFill>
            </a:endParaRPr>
          </a:p>
        </p:txBody>
      </p:sp>
      <p:sp>
        <p:nvSpPr>
          <p:cNvPr id="23" name="Стрелка вправо 22"/>
          <p:cNvSpPr/>
          <p:nvPr/>
        </p:nvSpPr>
        <p:spPr>
          <a:xfrm rot="5400000">
            <a:off x="7040464" y="2695610"/>
            <a:ext cx="931022" cy="288032"/>
          </a:xfrm>
          <a:prstGeom prst="righ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200" b="1" dirty="0">
              <a:solidFill>
                <a:schemeClr val="bg1"/>
              </a:solidFill>
            </a:endParaRPr>
          </a:p>
        </p:txBody>
      </p:sp>
      <p:pic>
        <p:nvPicPr>
          <p:cNvPr id="24" name="Рисунок 2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0404" y="2374115"/>
            <a:ext cx="396274" cy="1042506"/>
          </a:xfrm>
          <a:prstGeom prst="rect">
            <a:avLst/>
          </a:prstGeom>
        </p:spPr>
      </p:pic>
      <p:pic>
        <p:nvPicPr>
          <p:cNvPr id="17" name="Рисунок 16" descr="D:\Мои документы\кафедра\фото урок конференция\P121010_09.40_[01]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3597" y="3952258"/>
            <a:ext cx="1800200" cy="149423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21" name="Скругленный прямоугольник 20"/>
          <p:cNvSpPr/>
          <p:nvPr/>
        </p:nvSpPr>
        <p:spPr>
          <a:xfrm>
            <a:off x="5352665" y="2828380"/>
            <a:ext cx="1536210" cy="255176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1800" b="1" dirty="0">
                <a:solidFill>
                  <a:schemeClr val="tx1"/>
                </a:solidFill>
              </a:rPr>
              <a:t> </a:t>
            </a:r>
            <a:r>
              <a:rPr lang="ru-RU" sz="1800" i="1" dirty="0" smtClean="0">
                <a:solidFill>
                  <a:schemeClr val="tx1"/>
                </a:solidFill>
              </a:rPr>
              <a:t>ПРИКЛАД</a:t>
            </a:r>
            <a:r>
              <a:rPr lang="ru-RU" sz="1800" dirty="0" smtClean="0">
                <a:solidFill>
                  <a:schemeClr val="tx1"/>
                </a:solidFill>
              </a:rPr>
              <a:t>:</a:t>
            </a:r>
            <a:r>
              <a:rPr lang="ru-RU" sz="1800" b="1" dirty="0" smtClean="0">
                <a:solidFill>
                  <a:schemeClr val="tx1"/>
                </a:solidFill>
              </a:rPr>
              <a:t> </a:t>
            </a:r>
            <a:endParaRPr lang="uk-UA" sz="1800" dirty="0">
              <a:solidFill>
                <a:schemeClr val="tx1"/>
              </a:solidFill>
            </a:endParaRPr>
          </a:p>
        </p:txBody>
      </p:sp>
      <p:pic>
        <p:nvPicPr>
          <p:cNvPr id="27" name="Рисунок 26" descr="D:\Мои документы\кафедра\ФООТО\фото урок конференция\P121010_09.03_[01]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656" y="2370292"/>
            <a:ext cx="2428770" cy="153625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Скругленный прямоугольник 4"/>
          <p:cNvSpPr/>
          <p:nvPr/>
        </p:nvSpPr>
        <p:spPr>
          <a:xfrm>
            <a:off x="709806" y="5588443"/>
            <a:ext cx="2808312" cy="11552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1800" b="1" dirty="0">
                <a:solidFill>
                  <a:schemeClr val="tx1"/>
                </a:solidFill>
              </a:rPr>
              <a:t> </a:t>
            </a:r>
            <a:r>
              <a:rPr lang="ru-RU" sz="1400" dirty="0" err="1">
                <a:solidFill>
                  <a:schemeClr val="tx1"/>
                </a:solidFill>
              </a:rPr>
              <a:t>Чому</a:t>
            </a:r>
            <a:r>
              <a:rPr lang="ru-RU" sz="1400" dirty="0">
                <a:solidFill>
                  <a:schemeClr val="tx1"/>
                </a:solidFill>
              </a:rPr>
              <a:t> в </a:t>
            </a:r>
            <a:r>
              <a:rPr lang="ru-RU" sz="1400" dirty="0" err="1">
                <a:solidFill>
                  <a:schemeClr val="tx1"/>
                </a:solidFill>
              </a:rPr>
              <a:t>мікрохвильову</a:t>
            </a:r>
            <a:r>
              <a:rPr lang="ru-RU" sz="1400" dirty="0">
                <a:solidFill>
                  <a:schemeClr val="tx1"/>
                </a:solidFill>
              </a:rPr>
              <a:t> </a:t>
            </a:r>
            <a:r>
              <a:rPr lang="ru-RU" sz="1400" dirty="0" err="1">
                <a:solidFill>
                  <a:schemeClr val="tx1"/>
                </a:solidFill>
              </a:rPr>
              <a:t>піч</a:t>
            </a:r>
            <a:r>
              <a:rPr lang="ru-RU" sz="1400" dirty="0">
                <a:solidFill>
                  <a:schemeClr val="tx1"/>
                </a:solidFill>
              </a:rPr>
              <a:t> не </a:t>
            </a:r>
            <a:r>
              <a:rPr lang="ru-RU" sz="1400" dirty="0" err="1">
                <a:solidFill>
                  <a:schemeClr val="tx1"/>
                </a:solidFill>
              </a:rPr>
              <a:t>рекомендують</a:t>
            </a:r>
            <a:r>
              <a:rPr lang="ru-RU" sz="1400" dirty="0">
                <a:solidFill>
                  <a:schemeClr val="tx1"/>
                </a:solidFill>
              </a:rPr>
              <a:t> </a:t>
            </a:r>
            <a:r>
              <a:rPr lang="ru-RU" sz="1400" dirty="0" err="1">
                <a:solidFill>
                  <a:schemeClr val="tx1"/>
                </a:solidFill>
              </a:rPr>
              <a:t>ставити</a:t>
            </a:r>
            <a:r>
              <a:rPr lang="ru-RU" sz="1400" dirty="0">
                <a:solidFill>
                  <a:schemeClr val="tx1"/>
                </a:solidFill>
              </a:rPr>
              <a:t> </a:t>
            </a:r>
            <a:r>
              <a:rPr lang="ru-RU" sz="1400" dirty="0" err="1">
                <a:solidFill>
                  <a:schemeClr val="tx1"/>
                </a:solidFill>
              </a:rPr>
              <a:t>повністю</a:t>
            </a:r>
            <a:r>
              <a:rPr lang="ru-RU" sz="1400" dirty="0">
                <a:solidFill>
                  <a:schemeClr val="tx1"/>
                </a:solidFill>
              </a:rPr>
              <a:t> </a:t>
            </a:r>
            <a:r>
              <a:rPr lang="ru-RU" sz="1400" dirty="0" err="1">
                <a:solidFill>
                  <a:schemeClr val="tx1"/>
                </a:solidFill>
              </a:rPr>
              <a:t>закриті</a:t>
            </a:r>
            <a:r>
              <a:rPr lang="ru-RU" sz="1400" dirty="0">
                <a:solidFill>
                  <a:schemeClr val="tx1"/>
                </a:solidFill>
              </a:rPr>
              <a:t> </a:t>
            </a:r>
            <a:r>
              <a:rPr lang="ru-RU" sz="1400" dirty="0" err="1">
                <a:solidFill>
                  <a:schemeClr val="tx1"/>
                </a:solidFill>
              </a:rPr>
              <a:t>продукти</a:t>
            </a:r>
            <a:r>
              <a:rPr lang="ru-RU" sz="1400" b="1" dirty="0">
                <a:solidFill>
                  <a:schemeClr val="tx1"/>
                </a:solidFill>
              </a:rPr>
              <a:t>? </a:t>
            </a:r>
            <a:endParaRPr lang="uk-UA" sz="1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chemeClr val="bg1"/>
            </a:gs>
            <a:gs pos="100000">
              <a:schemeClr val="accent2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D:\Мои документы\кафедра\ФООТО\ПОЕЗДКА АТОМНАЯ АЕС\PIC_1019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6081" y="4790446"/>
            <a:ext cx="2118191" cy="191356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Рисунок 6" descr="D:\Мои документы\кафедра\ФООТО\ПОЕЗДКА АТОМНАЯ АЕС\PIC_1047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2494" y="4671084"/>
            <a:ext cx="2292374" cy="198099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Рисунок 7" descr="D:\Мои документы\кафедра\ФООТО\фото\PIC_1103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8123" y="831892"/>
            <a:ext cx="1872208" cy="149423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Рисунок 9" descr="D:\Мои документы\кафедра\фото\PIC_1111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024786" y="1256102"/>
            <a:ext cx="2064604" cy="156111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3" name="Рисунок 12" descr="D:\Мои документы\кафедра\ФООТО\ПОЕЗДКА АТОМНАЯ АЕС\PIC_1026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0867" y="2707131"/>
            <a:ext cx="1598837" cy="212577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5" name="Заголовок 1"/>
          <p:cNvSpPr txBox="1">
            <a:spLocks/>
          </p:cNvSpPr>
          <p:nvPr/>
        </p:nvSpPr>
        <p:spPr bwMode="auto">
          <a:xfrm>
            <a:off x="107504" y="116632"/>
            <a:ext cx="8928992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r>
              <a:rPr lang="uk-UA" sz="28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Е</a:t>
            </a:r>
            <a:r>
              <a:rPr lang="uk-UA" sz="28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кспериментальна  </a:t>
            </a:r>
            <a:r>
              <a:rPr lang="uk-UA" sz="28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задача:</a:t>
            </a: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3743375" y="764704"/>
            <a:ext cx="1836737" cy="430892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uk-UA" sz="1200" dirty="0" smtClean="0">
                <a:solidFill>
                  <a:schemeClr val="tx1"/>
                </a:solidFill>
              </a:rPr>
              <a:t>Отримання і визначення індукційного струму </a:t>
            </a:r>
            <a:endParaRPr lang="uk-UA" sz="1200" dirty="0">
              <a:solidFill>
                <a:schemeClr val="tx1"/>
              </a:solidFill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4906401" y="2285659"/>
            <a:ext cx="2317263" cy="6411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uk-UA" sz="1200" dirty="0" smtClean="0"/>
              <a:t>Виміряти </a:t>
            </a:r>
            <a:r>
              <a:rPr lang="uk-UA" sz="1200" dirty="0"/>
              <a:t>опір зразка напівпровідника при різних </a:t>
            </a:r>
            <a:r>
              <a:rPr lang="uk-UA" sz="1200" dirty="0" smtClean="0"/>
              <a:t>температурах .</a:t>
            </a:r>
            <a:endParaRPr lang="uk-UA" sz="1400" dirty="0">
              <a:solidFill>
                <a:schemeClr val="tx1"/>
              </a:solidFill>
            </a:endParaRPr>
          </a:p>
        </p:txBody>
      </p:sp>
      <p:sp>
        <p:nvSpPr>
          <p:cNvPr id="4" name="Стрелка вправо 3"/>
          <p:cNvSpPr/>
          <p:nvPr/>
        </p:nvSpPr>
        <p:spPr>
          <a:xfrm>
            <a:off x="221018" y="4613855"/>
            <a:ext cx="3064724" cy="2008377"/>
          </a:xfrm>
          <a:prstGeom prst="righ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err="1">
                <a:solidFill>
                  <a:schemeClr val="bg1"/>
                </a:solidFill>
              </a:rPr>
              <a:t>Застосування</a:t>
            </a:r>
            <a:r>
              <a:rPr lang="ru-RU" sz="1400" b="1" dirty="0">
                <a:solidFill>
                  <a:schemeClr val="bg1"/>
                </a:solidFill>
              </a:rPr>
              <a:t> </a:t>
            </a:r>
            <a:r>
              <a:rPr lang="ru-RU" sz="1400" b="1" dirty="0" err="1">
                <a:solidFill>
                  <a:schemeClr val="bg1"/>
                </a:solidFill>
              </a:rPr>
              <a:t>фізичних</a:t>
            </a:r>
            <a:r>
              <a:rPr lang="ru-RU" sz="1400" b="1" dirty="0">
                <a:solidFill>
                  <a:schemeClr val="bg1"/>
                </a:solidFill>
              </a:rPr>
              <a:t> </a:t>
            </a:r>
            <a:r>
              <a:rPr lang="ru-RU" sz="1400" b="1" dirty="0" err="1" smtClean="0">
                <a:solidFill>
                  <a:schemeClr val="bg1"/>
                </a:solidFill>
              </a:rPr>
              <a:t>явищ</a:t>
            </a:r>
            <a:r>
              <a:rPr lang="ru-RU" sz="1400" b="1" dirty="0" smtClean="0">
                <a:solidFill>
                  <a:schemeClr val="bg1"/>
                </a:solidFill>
              </a:rPr>
              <a:t> </a:t>
            </a:r>
            <a:r>
              <a:rPr lang="ru-RU" sz="1400" b="1" dirty="0">
                <a:solidFill>
                  <a:schemeClr val="bg1"/>
                </a:solidFill>
              </a:rPr>
              <a:t>в </a:t>
            </a:r>
            <a:r>
              <a:rPr lang="ru-RU" sz="1400" b="1" dirty="0" err="1">
                <a:solidFill>
                  <a:schemeClr val="bg1"/>
                </a:solidFill>
              </a:rPr>
              <a:t>науці</a:t>
            </a:r>
            <a:r>
              <a:rPr lang="ru-RU" sz="1400" b="1" dirty="0">
                <a:solidFill>
                  <a:schemeClr val="bg1"/>
                </a:solidFill>
              </a:rPr>
              <a:t>, </a:t>
            </a:r>
            <a:r>
              <a:rPr lang="ru-RU" sz="1400" b="1" dirty="0" err="1">
                <a:solidFill>
                  <a:schemeClr val="bg1"/>
                </a:solidFill>
              </a:rPr>
              <a:t>техниці</a:t>
            </a:r>
            <a:r>
              <a:rPr lang="ru-RU" sz="1400" b="1" dirty="0">
                <a:solidFill>
                  <a:schemeClr val="bg1"/>
                </a:solidFill>
              </a:rPr>
              <a:t>, </a:t>
            </a:r>
            <a:r>
              <a:rPr lang="ru-RU" sz="1400" b="1" dirty="0" err="1">
                <a:solidFill>
                  <a:schemeClr val="bg1"/>
                </a:solidFill>
              </a:rPr>
              <a:t>побуті</a:t>
            </a:r>
            <a:r>
              <a:rPr lang="ru-RU" sz="1400" b="1" dirty="0">
                <a:solidFill>
                  <a:schemeClr val="bg1"/>
                </a:solidFill>
              </a:rPr>
              <a:t> із </a:t>
            </a:r>
            <a:r>
              <a:rPr lang="ru-RU" sz="1400" b="1" dirty="0" err="1">
                <a:solidFill>
                  <a:schemeClr val="bg1"/>
                </a:solidFill>
              </a:rPr>
              <a:t>створенням</a:t>
            </a:r>
            <a:r>
              <a:rPr lang="ru-RU" sz="1400" b="1" dirty="0">
                <a:solidFill>
                  <a:schemeClr val="bg1"/>
                </a:solidFill>
              </a:rPr>
              <a:t> </a:t>
            </a:r>
            <a:r>
              <a:rPr lang="ru-RU" sz="1400" b="1" dirty="0" err="1" smtClean="0">
                <a:solidFill>
                  <a:schemeClr val="bg1"/>
                </a:solidFill>
              </a:rPr>
              <a:t>відеозвіту</a:t>
            </a:r>
            <a:endParaRPr lang="uk-UA" sz="1400" b="1" dirty="0">
              <a:solidFill>
                <a:schemeClr val="bg1"/>
              </a:solidFill>
            </a:endParaRPr>
          </a:p>
        </p:txBody>
      </p:sp>
      <p:sp>
        <p:nvSpPr>
          <p:cNvPr id="5" name="Стрелка вправо 4"/>
          <p:cNvSpPr/>
          <p:nvPr/>
        </p:nvSpPr>
        <p:spPr>
          <a:xfrm>
            <a:off x="122723" y="1101144"/>
            <a:ext cx="3153809" cy="1895807"/>
          </a:xfrm>
          <a:prstGeom prst="righ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 err="1">
                <a:solidFill>
                  <a:schemeClr val="bg1"/>
                </a:solidFill>
              </a:rPr>
              <a:t>Моделювання</a:t>
            </a:r>
            <a:r>
              <a:rPr lang="ru-RU" sz="1400" b="1" dirty="0">
                <a:solidFill>
                  <a:schemeClr val="bg1"/>
                </a:solidFill>
              </a:rPr>
              <a:t> </a:t>
            </a:r>
            <a:r>
              <a:rPr lang="ru-RU" sz="1400" b="1" dirty="0" err="1">
                <a:solidFill>
                  <a:schemeClr val="bg1"/>
                </a:solidFill>
              </a:rPr>
              <a:t>процесів</a:t>
            </a:r>
            <a:r>
              <a:rPr lang="ru-RU" sz="1400" b="1" dirty="0">
                <a:solidFill>
                  <a:schemeClr val="bg1"/>
                </a:solidFill>
              </a:rPr>
              <a:t> </a:t>
            </a:r>
            <a:r>
              <a:rPr lang="ru-RU" sz="1400" b="1" dirty="0" err="1">
                <a:solidFill>
                  <a:schemeClr val="bg1"/>
                </a:solidFill>
              </a:rPr>
              <a:t>фізичних</a:t>
            </a:r>
            <a:r>
              <a:rPr lang="ru-RU" sz="1400" b="1" dirty="0">
                <a:solidFill>
                  <a:schemeClr val="bg1"/>
                </a:solidFill>
              </a:rPr>
              <a:t> </a:t>
            </a:r>
            <a:r>
              <a:rPr lang="ru-RU" sz="1400" b="1" dirty="0" err="1">
                <a:solidFill>
                  <a:schemeClr val="bg1"/>
                </a:solidFill>
              </a:rPr>
              <a:t>явищ</a:t>
            </a:r>
            <a:r>
              <a:rPr lang="ru-RU" sz="1400" b="1" dirty="0">
                <a:solidFill>
                  <a:schemeClr val="bg1"/>
                </a:solidFill>
              </a:rPr>
              <a:t> з </a:t>
            </a:r>
            <a:r>
              <a:rPr lang="ru-RU" sz="1400" b="1" dirty="0" err="1">
                <a:solidFill>
                  <a:schemeClr val="bg1"/>
                </a:solidFill>
              </a:rPr>
              <a:t>дослідним</a:t>
            </a:r>
            <a:r>
              <a:rPr lang="ru-RU" sz="1400" b="1" dirty="0">
                <a:solidFill>
                  <a:schemeClr val="bg1"/>
                </a:solidFill>
              </a:rPr>
              <a:t> </a:t>
            </a:r>
            <a:r>
              <a:rPr lang="ru-RU" sz="1400" b="1" dirty="0" err="1" smtClean="0">
                <a:solidFill>
                  <a:schemeClr val="bg1"/>
                </a:solidFill>
              </a:rPr>
              <a:t>обгрунтуванням</a:t>
            </a:r>
            <a:r>
              <a:rPr lang="ru-RU" sz="1400" b="1" dirty="0">
                <a:solidFill>
                  <a:schemeClr val="bg1"/>
                </a:solidFill>
              </a:rPr>
              <a:t>,</a:t>
            </a:r>
            <a:r>
              <a:rPr lang="ru-RU" sz="1400" b="1" dirty="0" smtClean="0">
                <a:solidFill>
                  <a:schemeClr val="bg1"/>
                </a:solidFill>
              </a:rPr>
              <a:t> </a:t>
            </a:r>
            <a:r>
              <a:rPr lang="ru-RU" sz="1400" b="1" dirty="0" err="1" smtClean="0">
                <a:solidFill>
                  <a:schemeClr val="bg1"/>
                </a:solidFill>
              </a:rPr>
              <a:t>експериментальною</a:t>
            </a:r>
            <a:r>
              <a:rPr lang="ru-RU" sz="1400" b="1" dirty="0" smtClean="0">
                <a:solidFill>
                  <a:schemeClr val="bg1"/>
                </a:solidFill>
              </a:rPr>
              <a:t> </a:t>
            </a:r>
            <a:r>
              <a:rPr lang="ru-RU" sz="1400" b="1" dirty="0" err="1" smtClean="0">
                <a:solidFill>
                  <a:schemeClr val="bg1"/>
                </a:solidFill>
              </a:rPr>
              <a:t>роботою</a:t>
            </a:r>
            <a:endParaRPr lang="uk-UA" sz="1400" b="1" dirty="0">
              <a:solidFill>
                <a:schemeClr val="bg1"/>
              </a:solidFill>
            </a:endParaRPr>
          </a:p>
        </p:txBody>
      </p:sp>
      <p:pic>
        <p:nvPicPr>
          <p:cNvPr id="19" name="Рисунок 18" descr="I:\DCIM\100MEDIA\PIC_0017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7523967" y="1006864"/>
            <a:ext cx="1539334" cy="110656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4" name="Скругленный прямоугольник 13"/>
          <p:cNvSpPr/>
          <p:nvPr/>
        </p:nvSpPr>
        <p:spPr>
          <a:xfrm>
            <a:off x="948861" y="3391816"/>
            <a:ext cx="6048672" cy="10739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r>
              <a:rPr lang="ru-RU" sz="1800" dirty="0" err="1"/>
              <a:t>Визнач</a:t>
            </a:r>
            <a:r>
              <a:rPr lang="ru-RU" sz="1800" dirty="0"/>
              <a:t> </a:t>
            </a:r>
            <a:r>
              <a:rPr lang="ru-RU" sz="1800" dirty="0" err="1"/>
              <a:t>густину</a:t>
            </a:r>
            <a:r>
              <a:rPr lang="ru-RU" sz="1800" dirty="0"/>
              <a:t> молока, </a:t>
            </a:r>
            <a:r>
              <a:rPr lang="ru-RU" sz="1800" dirty="0" err="1"/>
              <a:t>олії</a:t>
            </a:r>
            <a:r>
              <a:rPr lang="ru-RU" sz="1800" dirty="0"/>
              <a:t>, оцту </a:t>
            </a:r>
            <a:r>
              <a:rPr lang="ru-RU" sz="1800" dirty="0" err="1"/>
              <a:t>двома</a:t>
            </a:r>
            <a:r>
              <a:rPr lang="ru-RU" sz="1800" dirty="0"/>
              <a:t> способами: 1) за </a:t>
            </a:r>
            <a:r>
              <a:rPr lang="ru-RU" sz="1800" dirty="0" err="1"/>
              <a:t>допомогою</a:t>
            </a:r>
            <a:r>
              <a:rPr lang="ru-RU" sz="1800" dirty="0"/>
              <a:t> ареометра, 2) за </a:t>
            </a:r>
            <a:r>
              <a:rPr lang="ru-RU" sz="1800" dirty="0" err="1"/>
              <a:t>допомогою</a:t>
            </a:r>
            <a:r>
              <a:rPr lang="ru-RU" sz="1800" dirty="0"/>
              <a:t> </a:t>
            </a:r>
            <a:r>
              <a:rPr lang="ru-RU" sz="1800" dirty="0" err="1"/>
              <a:t>мірного</a:t>
            </a:r>
            <a:r>
              <a:rPr lang="ru-RU" sz="1800" dirty="0"/>
              <a:t> </a:t>
            </a:r>
            <a:r>
              <a:rPr lang="ru-RU" sz="1800" dirty="0" err="1"/>
              <a:t>циліндра</a:t>
            </a:r>
            <a:r>
              <a:rPr lang="ru-RU" sz="1800" dirty="0"/>
              <a:t> та </a:t>
            </a:r>
            <a:r>
              <a:rPr lang="ru-RU" sz="1800" dirty="0" err="1"/>
              <a:t>терезів</a:t>
            </a:r>
            <a:r>
              <a:rPr lang="ru-RU" sz="1800" dirty="0"/>
              <a:t>.</a:t>
            </a:r>
            <a:endParaRPr lang="uk-UA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chemeClr val="bg1"/>
            </a:gs>
            <a:gs pos="100000">
              <a:schemeClr val="accent2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3" name="Picture 6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646" y="776536"/>
            <a:ext cx="2115170" cy="309396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0" name="Заголовок 1"/>
          <p:cNvSpPr txBox="1">
            <a:spLocks/>
          </p:cNvSpPr>
          <p:nvPr/>
        </p:nvSpPr>
        <p:spPr bwMode="auto">
          <a:xfrm>
            <a:off x="51215" y="74446"/>
            <a:ext cx="8928992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r>
              <a:rPr lang="uk-UA" sz="28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Графічні завдання</a:t>
            </a:r>
          </a:p>
          <a:p>
            <a:pPr>
              <a:defRPr/>
            </a:pPr>
            <a:r>
              <a:rPr lang="uk-UA" sz="28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(фронтальні та індивідуальні):</a:t>
            </a:r>
            <a:endParaRPr lang="uk-UA" sz="28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0" y="6550223"/>
            <a:ext cx="1800200" cy="307777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1400" b="1" kern="10" dirty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cs typeface="Times New Roman"/>
              </a:rPr>
              <a:t>БОРЕЦЬКИЙ К.П.</a:t>
            </a:r>
          </a:p>
        </p:txBody>
      </p:sp>
      <p:pic>
        <p:nvPicPr>
          <p:cNvPr id="19" name="Рисунок 18" descr="P9270065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131050"/>
            <a:ext cx="2270749" cy="178560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15816" y="2899829"/>
            <a:ext cx="1949375" cy="194135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8" name="Рисунок 17" descr="D:\Мои документы\кафедра\ФООТО\ФОТО урок лисков\PIC_0060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1245" y="4841182"/>
            <a:ext cx="2016224" cy="161637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26" name="Скругленный прямоугольник 25"/>
          <p:cNvSpPr/>
          <p:nvPr/>
        </p:nvSpPr>
        <p:spPr>
          <a:xfrm>
            <a:off x="1187624" y="4889535"/>
            <a:ext cx="2149372" cy="11552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dirty="0" smtClean="0"/>
              <a:t>Молот, </a:t>
            </a:r>
            <a:r>
              <a:rPr lang="ru-RU" sz="1400" dirty="0" err="1"/>
              <a:t>що</a:t>
            </a:r>
            <a:r>
              <a:rPr lang="ru-RU" sz="1400" dirty="0"/>
              <a:t> </a:t>
            </a:r>
            <a:r>
              <a:rPr lang="ru-RU" sz="1400" dirty="0" err="1"/>
              <a:t>вільно</a:t>
            </a:r>
            <a:r>
              <a:rPr lang="ru-RU" sz="1400" dirty="0"/>
              <a:t> </a:t>
            </a:r>
            <a:r>
              <a:rPr lang="ru-RU" sz="1400" dirty="0" err="1"/>
              <a:t>падає</a:t>
            </a:r>
            <a:r>
              <a:rPr lang="ru-RU" sz="1400" dirty="0"/>
              <a:t>, за </a:t>
            </a:r>
            <a:r>
              <a:rPr lang="ru-RU" sz="1400" dirty="0" err="1"/>
              <a:t>останню</a:t>
            </a:r>
            <a:r>
              <a:rPr lang="ru-RU" sz="1400" dirty="0"/>
              <a:t> секунду проходить половину шляху. </a:t>
            </a:r>
            <a:r>
              <a:rPr lang="ru-RU" sz="1400" dirty="0" err="1"/>
              <a:t>Визначити</a:t>
            </a:r>
            <a:r>
              <a:rPr lang="ru-RU" sz="1400" dirty="0"/>
              <a:t> час </a:t>
            </a:r>
            <a:r>
              <a:rPr lang="ru-RU" sz="1400" dirty="0" err="1" smtClean="0"/>
              <a:t>його</a:t>
            </a:r>
            <a:r>
              <a:rPr lang="ru-RU" sz="1400" dirty="0" smtClean="0"/>
              <a:t> </a:t>
            </a:r>
            <a:r>
              <a:rPr lang="ru-RU" sz="1400" dirty="0" err="1" smtClean="0"/>
              <a:t>падіння</a:t>
            </a:r>
            <a:r>
              <a:rPr lang="ru-RU" sz="1400" dirty="0" smtClean="0"/>
              <a:t>. </a:t>
            </a:r>
            <a:endParaRPr lang="uk-UA" sz="1400" dirty="0">
              <a:solidFill>
                <a:schemeClr val="tx1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04248" y="3064329"/>
            <a:ext cx="1645427" cy="334344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chemeClr val="bg1"/>
            </a:gs>
            <a:gs pos="100000">
              <a:schemeClr val="accent2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D:\Мои документы\кафедра\ПОЕЗДКА АТОМНАЯ АЕС\PIC_1046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4337005"/>
            <a:ext cx="2592288" cy="213539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3" name="Рисунок 12" descr="D:\Мои документы\кафедра\фото урок конференция\P121010_09.55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884" y="400515"/>
            <a:ext cx="2433056" cy="180501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4" name="Прямоугольник 13"/>
          <p:cNvSpPr/>
          <p:nvPr/>
        </p:nvSpPr>
        <p:spPr>
          <a:xfrm>
            <a:off x="3093430" y="2807620"/>
            <a:ext cx="3528392" cy="1200329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ru-RU" kern="10" dirty="0" smtClean="0">
                <a:ln w="9525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C00000"/>
                </a:solidFill>
                <a:effectLst>
                  <a:outerShdw dist="53882" dir="2700000" algn="ctr" rotWithShape="0">
                    <a:srgbClr val="C0C0C0">
                      <a:alpha val="80000"/>
                    </a:srgbClr>
                  </a:outerShdw>
                </a:effectLst>
                <a:cs typeface="Times New Roman"/>
              </a:rPr>
              <a:t>ПРІОРИТЕТ-</a:t>
            </a:r>
            <a:endParaRPr lang="ru-RU" kern="10" dirty="0">
              <a:ln w="9525">
                <a:solidFill>
                  <a:srgbClr val="000099"/>
                </a:solidFill>
                <a:round/>
                <a:headEnd/>
                <a:tailEnd/>
              </a:ln>
              <a:solidFill>
                <a:srgbClr val="C00000"/>
              </a:solidFill>
              <a:effectLst>
                <a:outerShdw dist="53882" dir="2700000" algn="ctr" rotWithShape="0">
                  <a:srgbClr val="C0C0C0">
                    <a:alpha val="80000"/>
                  </a:srgbClr>
                </a:outerShdw>
              </a:effectLst>
              <a:cs typeface="Times New Roman"/>
            </a:endParaRPr>
          </a:p>
          <a:p>
            <a:pPr algn="ctr">
              <a:defRPr/>
            </a:pPr>
            <a:r>
              <a:rPr lang="ru-RU" kern="10" dirty="0" smtClean="0">
                <a:ln w="9525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C00000"/>
                </a:solidFill>
                <a:effectLst>
                  <a:outerShdw dist="53882" dir="2700000" algn="ctr" rotWithShape="0">
                    <a:srgbClr val="C0C0C0">
                      <a:alpha val="80000"/>
                    </a:srgbClr>
                  </a:outerShdw>
                </a:effectLst>
                <a:cs typeface="Times New Roman"/>
              </a:rPr>
              <a:t>ДІЯЛЬНІСНЕ </a:t>
            </a:r>
            <a:r>
              <a:rPr lang="ru-RU" kern="10" dirty="0">
                <a:ln w="9525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C00000"/>
                </a:solidFill>
                <a:effectLst>
                  <a:outerShdw dist="53882" dir="2700000" algn="ctr" rotWithShape="0">
                    <a:srgbClr val="C0C0C0">
                      <a:alpha val="80000"/>
                    </a:srgbClr>
                  </a:outerShdw>
                </a:effectLst>
                <a:cs typeface="Times New Roman"/>
              </a:rPr>
              <a:t>НАВЧАННЯ</a:t>
            </a: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92224" y="3923833"/>
            <a:ext cx="2844800" cy="312737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uk-UA" sz="1200" b="1" dirty="0"/>
              <a:t>Екскурсії із створюванням </a:t>
            </a:r>
            <a:r>
              <a:rPr lang="uk-UA" sz="1200" b="1" dirty="0" smtClean="0"/>
              <a:t>відеофільму (атомна станція)</a:t>
            </a:r>
            <a:endParaRPr lang="uk-UA" sz="1200" dirty="0"/>
          </a:p>
        </p:txBody>
      </p:sp>
      <p:pic>
        <p:nvPicPr>
          <p:cNvPr id="23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286" y="1247545"/>
            <a:ext cx="2880144" cy="216024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1" name="Скругленный прямоугольник 20"/>
          <p:cNvSpPr/>
          <p:nvPr/>
        </p:nvSpPr>
        <p:spPr>
          <a:xfrm>
            <a:off x="1043608" y="852753"/>
            <a:ext cx="2989263" cy="37465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uk-UA" sz="1200" b="1" dirty="0"/>
              <a:t>Використання можливостей кабінету</a:t>
            </a:r>
            <a:endParaRPr lang="uk-UA" sz="1200" dirty="0"/>
          </a:p>
        </p:txBody>
      </p:sp>
      <p:pic>
        <p:nvPicPr>
          <p:cNvPr id="25" name="Рисунок 24" descr="P9270073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5541" y="1727849"/>
            <a:ext cx="2470428" cy="175164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5" name="Рисунок 14" descr="D:\Мои документы\кафедра\ФООТО\ФОТО урок лисков\PIC_0053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5338" y="4403593"/>
            <a:ext cx="2679700" cy="200977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20" name="Скругленный прямоугольник 19"/>
          <p:cNvSpPr/>
          <p:nvPr/>
        </p:nvSpPr>
        <p:spPr>
          <a:xfrm>
            <a:off x="4641850" y="4064000"/>
            <a:ext cx="2633663" cy="36353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uk-UA" sz="1200" b="1" dirty="0"/>
              <a:t>Використання інтерактивних технологій-запорука успіху</a:t>
            </a:r>
            <a:endParaRPr lang="uk-UA" sz="1200" dirty="0"/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6925179" y="1306462"/>
            <a:ext cx="1750790" cy="441325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uk-UA" sz="1200" b="1" dirty="0" smtClean="0"/>
              <a:t>Цікава форма-</a:t>
            </a:r>
            <a:endParaRPr lang="uk-UA" sz="1200" b="1" dirty="0"/>
          </a:p>
          <a:p>
            <a:pPr algn="ctr">
              <a:defRPr/>
            </a:pPr>
            <a:r>
              <a:rPr lang="uk-UA" sz="1200" b="1" dirty="0"/>
              <a:t>ГРУПОВА РОБОТА</a:t>
            </a:r>
            <a:endParaRPr lang="uk-UA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chemeClr val="bg1"/>
            </a:gs>
            <a:gs pos="100000">
              <a:schemeClr val="accent2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P927006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562" y="3429000"/>
            <a:ext cx="1999456" cy="146357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4" name="Рисунок 13" descr="D:\Мои документы\кафедра\ФООТО\ФОТО неделя физмат\PIC_0041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1079428"/>
            <a:ext cx="2074596" cy="159967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5" name="Заголовок 1"/>
          <p:cNvSpPr txBox="1">
            <a:spLocks/>
          </p:cNvSpPr>
          <p:nvPr/>
        </p:nvSpPr>
        <p:spPr bwMode="auto">
          <a:xfrm>
            <a:off x="107504" y="116632"/>
            <a:ext cx="8928992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r>
              <a:rPr lang="uk-UA" sz="28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Розрахункові задачі:</a:t>
            </a:r>
            <a:endParaRPr lang="uk-UA" sz="28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411288" y="805340"/>
            <a:ext cx="6048672" cy="2147856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r>
              <a:rPr lang="uk-UA" sz="1800" dirty="0"/>
              <a:t>Скільки коштує дизельне паливо, яке спалює двигун міжміського автобусу Кривий Ріг – Дніпропетровськ за  2 години, якщо він розвиває потужність 110 кВт ? ККД двигуна становить 25 %, питома теплота згоряння дизельного палива дорівнює 4,2·10</a:t>
            </a:r>
            <a:r>
              <a:rPr lang="uk-UA" sz="1800" baseline="30000" dirty="0"/>
              <a:t>7</a:t>
            </a:r>
            <a:r>
              <a:rPr lang="uk-UA" sz="1800" dirty="0"/>
              <a:t> </a:t>
            </a:r>
            <a:r>
              <a:rPr lang="uk-UA" sz="1800" dirty="0" err="1"/>
              <a:t>Дж</a:t>
            </a:r>
            <a:r>
              <a:rPr lang="uk-UA" sz="1800" dirty="0"/>
              <a:t>/кг, вартість 1 л його становить </a:t>
            </a:r>
            <a:r>
              <a:rPr lang="uk-UA" sz="1800" dirty="0" smtClean="0"/>
              <a:t>25,50 </a:t>
            </a:r>
            <a:r>
              <a:rPr lang="uk-UA" sz="1800" dirty="0"/>
              <a:t>грн., а густина 800 кг/м</a:t>
            </a:r>
            <a:r>
              <a:rPr lang="uk-UA" sz="1800" baseline="30000" dirty="0"/>
              <a:t>3</a:t>
            </a:r>
            <a:r>
              <a:rPr lang="uk-UA" sz="1800" dirty="0"/>
              <a:t>.</a:t>
            </a: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2630414" y="3175791"/>
            <a:ext cx="6248430" cy="1524755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r>
              <a:rPr lang="uk-UA" sz="1800"/>
              <a:t>Злиток латуні отримали з міді і цинку. При цьому виявили, що густина сплаву 9 г/см</a:t>
            </a:r>
            <a:r>
              <a:rPr lang="uk-UA" sz="1800" baseline="30000"/>
              <a:t>3</a:t>
            </a:r>
            <a:r>
              <a:rPr lang="uk-UA" sz="1800"/>
              <a:t>. Визначити масу цинку в сплаві, якщо відомо, що об’єм злитку менший за сумарний об’єм міді і цинку на 6 см</a:t>
            </a:r>
            <a:r>
              <a:rPr lang="uk-UA" sz="1800" baseline="30000"/>
              <a:t>3</a:t>
            </a:r>
            <a:r>
              <a:rPr lang="uk-UA" sz="1800"/>
              <a:t>. Густина цинку дорівнює 7 г/см</a:t>
            </a:r>
            <a:r>
              <a:rPr lang="uk-UA" sz="1800" baseline="30000"/>
              <a:t>3</a:t>
            </a:r>
            <a:r>
              <a:rPr lang="uk-UA" sz="1800"/>
              <a:t>, а густина міді дорівнює 9 г/см</a:t>
            </a:r>
            <a:r>
              <a:rPr lang="uk-UA" sz="1800" baseline="30000"/>
              <a:t>3</a:t>
            </a:r>
            <a:r>
              <a:rPr lang="uk-UA" sz="1800"/>
              <a:t>.</a:t>
            </a:r>
            <a:endParaRPr lang="uk-UA" sz="1800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630414" y="4834139"/>
            <a:ext cx="6248430" cy="726181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r>
              <a:rPr lang="uk-UA" sz="1800" dirty="0" smtClean="0"/>
              <a:t>Маса цеглини 4 кг. Користуючись табличними значеннями знайдіть </a:t>
            </a:r>
            <a:r>
              <a:rPr lang="uk-UA" sz="1800" dirty="0" smtClean="0"/>
              <a:t>все, </a:t>
            </a:r>
            <a:r>
              <a:rPr lang="uk-UA" sz="1800" dirty="0" smtClean="0"/>
              <a:t>що зможете.</a:t>
            </a:r>
            <a:endParaRPr lang="uk-UA" sz="1800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578106" y="5699918"/>
            <a:ext cx="6248430" cy="82589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r>
              <a:rPr lang="uk-UA" sz="1800" dirty="0" smtClean="0"/>
              <a:t>Діаметр  нафтового фонтану 20 см. Нафта тече зі швидкістю 23 м/с. Скільки кубічних метрів </a:t>
            </a:r>
            <a:r>
              <a:rPr lang="uk-UA" sz="1800" dirty="0" smtClean="0"/>
              <a:t>виштовхує </a:t>
            </a:r>
            <a:r>
              <a:rPr lang="uk-UA" sz="1800" dirty="0" smtClean="0"/>
              <a:t>фонтан за годину? </a:t>
            </a:r>
            <a:endParaRPr lang="uk-UA" sz="1800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1420" y="5197229"/>
            <a:ext cx="759488" cy="132858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chemeClr val="bg1"/>
            </a:gs>
            <a:gs pos="100000">
              <a:schemeClr val="accent2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8297" y="2200621"/>
            <a:ext cx="2667674" cy="214395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56176" y="1052736"/>
            <a:ext cx="2090004" cy="324036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51215" y="74446"/>
            <a:ext cx="8928992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r>
              <a:rPr lang="uk-UA" sz="28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Курс «робототехніка» та </a:t>
            </a:r>
            <a:r>
              <a:rPr lang="en-US" sz="28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LEGO-</a:t>
            </a:r>
            <a:r>
              <a:rPr lang="uk-UA" sz="28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проекти В ШКОЛІ:</a:t>
            </a:r>
            <a:endParaRPr lang="uk-UA" sz="28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683568" y="884979"/>
            <a:ext cx="5472608" cy="125395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uk-UA" sz="1600" dirty="0" smtClean="0"/>
              <a:t>Контроль </a:t>
            </a:r>
            <a:r>
              <a:rPr lang="uk-UA" sz="1600" dirty="0"/>
              <a:t>сили </a:t>
            </a:r>
            <a:r>
              <a:rPr lang="uk-UA" sz="1600" dirty="0" smtClean="0"/>
              <a:t>,швидкості; </a:t>
            </a:r>
            <a:r>
              <a:rPr lang="uk-UA" sz="1600" dirty="0"/>
              <a:t>передаточні співвідношення в редукторах; використання спеціалізованих датчиків обертання, звуку, освітленості, ультразвуку та дотику; акумулювання, збереження, конвертування, передача та використання енергії; відновні джерела енергії.</a:t>
            </a:r>
            <a:endParaRPr lang="uk-UA" sz="1600" dirty="0">
              <a:solidFill>
                <a:schemeClr val="tx1"/>
              </a:solidFill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550546" y="4810116"/>
            <a:ext cx="6624736" cy="1217437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uk-UA" sz="1800" dirty="0" smtClean="0"/>
              <a:t>Учні </a:t>
            </a:r>
            <a:r>
              <a:rPr lang="uk-UA" sz="1800" dirty="0"/>
              <a:t>повинні вибрати необхідні датчики </a:t>
            </a:r>
            <a:r>
              <a:rPr lang="uk-UA" sz="1800" dirty="0" smtClean="0"/>
              <a:t>, </a:t>
            </a:r>
            <a:r>
              <a:rPr lang="uk-UA" sz="1800" dirty="0" err="1" smtClean="0"/>
              <a:t>дслідити</a:t>
            </a:r>
            <a:r>
              <a:rPr lang="uk-UA" sz="1800" dirty="0" smtClean="0"/>
              <a:t> розміри,  </a:t>
            </a:r>
            <a:r>
              <a:rPr lang="uk-UA" sz="1800" dirty="0"/>
              <a:t>розташування </a:t>
            </a:r>
            <a:r>
              <a:rPr lang="uk-UA" sz="1800" dirty="0" smtClean="0"/>
              <a:t>, </a:t>
            </a:r>
            <a:r>
              <a:rPr lang="uk-UA" sz="1800" dirty="0"/>
              <a:t>враховуючи діаметр коліс робота, запрограмувати кількість обертів його двигуна для подолання необхідної відстані</a:t>
            </a:r>
            <a:r>
              <a:rPr lang="uk-UA" sz="1800" dirty="0" smtClean="0"/>
              <a:t>;</a:t>
            </a:r>
            <a:endParaRPr lang="uk-UA" sz="1800" dirty="0">
              <a:solidFill>
                <a:schemeClr val="tx1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63009" y="3072850"/>
            <a:ext cx="2082725" cy="142178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24328" y="4681119"/>
            <a:ext cx="1104208" cy="188166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chemeClr val="bg1"/>
            </a:gs>
            <a:gs pos="100000">
              <a:schemeClr val="accent2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Group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2758552"/>
              </p:ext>
            </p:extLst>
          </p:nvPr>
        </p:nvGraphicFramePr>
        <p:xfrm>
          <a:off x="107950" y="990600"/>
          <a:ext cx="8928100" cy="5607032"/>
        </p:xfrm>
        <a:graphic>
          <a:graphicData uri="http://schemas.openxmlformats.org/drawingml/2006/table">
            <a:tbl>
              <a:tblPr/>
              <a:tblGrid>
                <a:gridCol w="1872021"/>
                <a:gridCol w="3312037"/>
                <a:gridCol w="3744042"/>
              </a:tblGrid>
              <a:tr h="46342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+mj-lt"/>
                        </a:rPr>
                        <a:t>Етап</a:t>
                      </a: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+mj-lt"/>
                        </a:rPr>
                        <a:t> уроку</a:t>
                      </a:r>
                    </a:p>
                  </a:txBody>
                  <a:tcPr marL="91431" marR="91431" marT="45724" marB="4572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+mj-lt"/>
                        </a:rPr>
                        <a:t>Вид </a:t>
                      </a:r>
                      <a:r>
                        <a:rPr kumimoji="0" lang="ru-RU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+mj-lt"/>
                        </a:rPr>
                        <a:t>діяльності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+mj-lt"/>
                      </a:endParaRPr>
                    </a:p>
                  </a:txBody>
                  <a:tcPr marL="91431" marR="91431" marT="45724" marB="4572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+mj-lt"/>
                        </a:rPr>
                        <a:t>Застосування</a:t>
                      </a: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kumimoji="0" lang="ru-RU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+mj-lt"/>
                        </a:rPr>
                        <a:t>технічної</a:t>
                      </a: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kumimoji="0" lang="ru-RU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+mj-lt"/>
                        </a:rPr>
                        <a:t>складової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+mj-lt"/>
                      </a:endParaRPr>
                    </a:p>
                  </a:txBody>
                  <a:tcPr marL="91431" marR="91431" marT="45724" marB="4572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/>
                    </a:solidFill>
                  </a:tcPr>
                </a:tc>
              </a:tr>
              <a:tr h="73153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Перевірка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домашнього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завдання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+mj-lt"/>
                      </a:endParaRPr>
                    </a:p>
                  </a:txBody>
                  <a:tcPr marL="91431" marR="91431" marT="45724" marB="4572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Рецензування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виступу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підготовлених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презентацій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, участь в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дискусії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,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+mj-lt"/>
                      </a:endParaRPr>
                    </a:p>
                  </a:txBody>
                  <a:tcPr marL="91431" marR="91431" marT="45724" marB="4572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Учні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самостійно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готують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презентації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,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сайти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,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вікторину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 с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запитаннями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,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творчі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завдання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, новинки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техніки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,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використання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вивчених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законів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 в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приладах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 та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механізмах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+mj-lt"/>
                      </a:endParaRPr>
                    </a:p>
                  </a:txBody>
                  <a:tcPr marL="91431" marR="91431" marT="45724" marB="4572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17410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Поясненя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 нового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матеріалу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+mj-lt"/>
                      </a:endParaRPr>
                    </a:p>
                  </a:txBody>
                  <a:tcPr marL="91431" marR="91431" marT="45724" marB="4572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Лекція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 , робота над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гіпотезою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,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моделювання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розв</a:t>
                      </a: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’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язку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проблеми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,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дослідно-експериментальна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 робота</a:t>
                      </a:r>
                    </a:p>
                  </a:txBody>
                  <a:tcPr marL="91431" marR="91431" marT="45724" marB="4572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Дослідження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 та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вивчення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явища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. </a:t>
                      </a:r>
                      <a:r>
                        <a:rPr kumimoji="0" lang="uk-UA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 Пропоную відео-</a:t>
                      </a:r>
                      <a:r>
                        <a:rPr kumimoji="0" lang="uk-UA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єкперименти</a:t>
                      </a:r>
                      <a:r>
                        <a:rPr kumimoji="0" lang="uk-UA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, запрошую до пояснення, як можна застосовувати, </a:t>
                      </a:r>
                      <a:r>
                        <a:rPr kumimoji="0" lang="uk-UA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прегляд</a:t>
                      </a:r>
                      <a:r>
                        <a:rPr kumimoji="0" lang="uk-UA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  лабораторних експериментів, пояснення роботи реальних машин та механізмів.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+mj-lt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+mj-lt"/>
                      </a:endParaRPr>
                    </a:p>
                  </a:txBody>
                  <a:tcPr marL="91431" marR="91431" marT="45724" marB="4572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58498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Закріплення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,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розв</a:t>
                      </a: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’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язування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 задач,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отримання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вмінь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 та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навичок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+mj-lt"/>
                      </a:endParaRPr>
                    </a:p>
                  </a:txBody>
                  <a:tcPr marL="91431" marR="91431" marT="45724" marB="4572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Навчальна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самостійна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 робота,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розв</a:t>
                      </a: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’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язування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 задач з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коментуванням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,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фізична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естафета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,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гра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 на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єрудицію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,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складання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пректів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: «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Фізика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 в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техниці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», робота в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групах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 ,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взаємне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оцінювання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,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створення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презентацій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,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сайтів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.</a:t>
                      </a:r>
                    </a:p>
                  </a:txBody>
                  <a:tcPr marL="91431" marR="91431" marT="45724" marB="4572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Пропонуються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 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багаторівневі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тестові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завдання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,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використання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мультимедійної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дошки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 для задач,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малюнків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,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кодограми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,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експерименти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 з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поелементним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поясненням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 з боку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учня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, та  автора ,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інтелектуальний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 марафон,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елемент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ігри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.</a:t>
                      </a:r>
                    </a:p>
                  </a:txBody>
                  <a:tcPr marL="91431" marR="91431" marT="45724" marB="4572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24213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Домашне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завдання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+mj-lt"/>
                      </a:endParaRPr>
                    </a:p>
                  </a:txBody>
                  <a:tcPr marL="91431" marR="91431" marT="45724" marB="4572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Скласти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питання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 ,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задачі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,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завдання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різнорівневі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,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експериментальні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, на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дослідження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, роботу з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додатковою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літературою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+mj-lt"/>
                      </a:endParaRPr>
                    </a:p>
                  </a:txBody>
                  <a:tcPr marL="91431" marR="91431" marT="45724" marB="4572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Складання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власного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 опорного конспекту,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створення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власного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приладу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,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програми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,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відеофрагменту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,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презентаціїї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, сайту,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тестів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,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малюнків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, схем,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звіт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 по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додатковим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джерелам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інформації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j-lt"/>
                        </a:rPr>
                        <a:t>.</a:t>
                      </a:r>
                    </a:p>
                  </a:txBody>
                  <a:tcPr marL="91431" marR="91431" marT="45724" marB="4572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179512" y="36240"/>
            <a:ext cx="8784976" cy="954107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uk-UA" sz="2800" b="1" kern="1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j-lt"/>
                <a:cs typeface="Arial"/>
              </a:rPr>
              <a:t>Приклади </a:t>
            </a:r>
            <a:r>
              <a:rPr lang="uk-UA" sz="2800" b="1" kern="10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j-lt"/>
                <a:cs typeface="Arial"/>
              </a:rPr>
              <a:t>використання технічної складової</a:t>
            </a:r>
            <a:r>
              <a:rPr lang="uk-UA" sz="2800" b="1" kern="10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j-lt"/>
                <a:cs typeface="Times New Roman"/>
              </a:rPr>
              <a:t> </a:t>
            </a:r>
            <a:r>
              <a:rPr lang="uk-UA" sz="2800" b="1" kern="1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j-lt"/>
                <a:cs typeface="Times New Roman"/>
              </a:rPr>
              <a:t>на різних етапах </a:t>
            </a:r>
            <a:r>
              <a:rPr lang="uk-UA" sz="2800" b="1" kern="10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j-lt"/>
                <a:cs typeface="Times New Roman"/>
              </a:rPr>
              <a:t>уроку фізики</a:t>
            </a:r>
            <a:r>
              <a:rPr lang="uk-UA" sz="2800" b="1" kern="10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j-lt"/>
                <a:cs typeface="Arial"/>
              </a:rPr>
              <a:t>:</a:t>
            </a:r>
            <a:endParaRPr lang="uk-UA" sz="2800" b="1" kern="1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j-lt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Оформление по умолчанию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Оформление по умолчанию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1757</TotalTime>
  <Words>717</Words>
  <Application>Microsoft Office PowerPoint</Application>
  <PresentationFormat>Экран (4:3)</PresentationFormat>
  <Paragraphs>88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9</vt:i4>
      </vt:variant>
    </vt:vector>
  </HeadingPairs>
  <TitlesOfParts>
    <vt:vector size="13" baseType="lpstr">
      <vt:lpstr>Arial</vt:lpstr>
      <vt:lpstr>Times New Roman</vt:lpstr>
      <vt:lpstr>Оформление по умолчанию</vt:lpstr>
      <vt:lpstr>1_Оформление по умолчанию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Anton</dc:creator>
  <cp:lastModifiedBy>Дом</cp:lastModifiedBy>
  <cp:revision>176</cp:revision>
  <dcterms:created xsi:type="dcterms:W3CDTF">1601-01-01T00:00:00Z</dcterms:created>
  <dcterms:modified xsi:type="dcterms:W3CDTF">2017-10-18T19:43:05Z</dcterms:modified>
</cp:coreProperties>
</file>