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71" r:id="rId2"/>
    <p:sldId id="256" r:id="rId3"/>
    <p:sldId id="261" r:id="rId4"/>
    <p:sldId id="262" r:id="rId5"/>
    <p:sldId id="273" r:id="rId6"/>
    <p:sldId id="275" r:id="rId7"/>
    <p:sldId id="276" r:id="rId8"/>
    <p:sldId id="277" r:id="rId9"/>
    <p:sldId id="278" r:id="rId10"/>
    <p:sldId id="279" r:id="rId11"/>
    <p:sldId id="263" r:id="rId12"/>
    <p:sldId id="264" r:id="rId13"/>
    <p:sldId id="274" r:id="rId14"/>
    <p:sldId id="280" r:id="rId15"/>
    <p:sldId id="281" r:id="rId16"/>
    <p:sldId id="282" r:id="rId17"/>
    <p:sldId id="266" r:id="rId18"/>
    <p:sldId id="265" r:id="rId19"/>
    <p:sldId id="268" r:id="rId20"/>
    <p:sldId id="270" r:id="rId21"/>
    <p:sldId id="283" r:id="rId22"/>
    <p:sldId id="284" r:id="rId23"/>
    <p:sldId id="290" r:id="rId24"/>
    <p:sldId id="286" r:id="rId25"/>
    <p:sldId id="287" r:id="rId26"/>
    <p:sldId id="288" r:id="rId27"/>
    <p:sldId id="291" r:id="rId28"/>
    <p:sldId id="292" r:id="rId29"/>
    <p:sldId id="293" r:id="rId30"/>
    <p:sldId id="294" r:id="rId31"/>
    <p:sldId id="295" r:id="rId32"/>
    <p:sldId id="289" r:id="rId33"/>
    <p:sldId id="260" r:id="rId34"/>
    <p:sldId id="296" r:id="rId3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5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9817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054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5427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5816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4981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6895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0437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483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1469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55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4245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2F478-2273-4601-8707-74B60752B79F}" type="datetimeFigureOut">
              <a:rPr lang="uk-UA" smtClean="0"/>
              <a:t>13.11.2024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58553-8636-4505-8CA4-4E2E3E439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1052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92" y="83128"/>
            <a:ext cx="4463759" cy="29704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1927" y="83128"/>
            <a:ext cx="2419929" cy="3345872"/>
          </a:xfrm>
          <a:prstGeom prst="rect">
            <a:avLst/>
          </a:prstGeom>
        </p:spPr>
      </p:pic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075872" y="1484818"/>
            <a:ext cx="8361218" cy="193963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</a:t>
            </a:r>
            <a:br>
              <a:rPr lang="ru-RU" sz="4000" dirty="0" smtClean="0"/>
            </a:br>
            <a:r>
              <a:rPr lang="ru-RU" sz="4000" dirty="0" smtClean="0"/>
              <a:t>СЕРДВІЧ З МАТЕМАТИКИ ТА ХІМІЇ  </a:t>
            </a:r>
          </a:p>
          <a:p>
            <a:pPr marL="0" indent="0" algn="ctr">
              <a:buNone/>
            </a:pPr>
            <a:r>
              <a:rPr lang="ru-RU" sz="4000" dirty="0" smtClean="0"/>
              <a:t> </a:t>
            </a:r>
          </a:p>
          <a:p>
            <a:pPr marL="0" indent="0" algn="ctr">
              <a:buNone/>
            </a:pPr>
            <a:endParaRPr lang="uk-UA" sz="4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9096" y="3609469"/>
            <a:ext cx="3500379" cy="24333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682" y="3609469"/>
            <a:ext cx="3500379" cy="24333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0651" y="2843574"/>
            <a:ext cx="2609570" cy="36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67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59" y="987247"/>
            <a:ext cx="3265085" cy="33930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8244" y="143692"/>
            <a:ext cx="4214090" cy="3521832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1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КОКА КОЛА</a:t>
            </a:r>
            <a:endParaRPr lang="uk-UA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013" y="1112368"/>
            <a:ext cx="3267911" cy="32679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6183" y="4380279"/>
            <a:ext cx="3129891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72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9788" y="457200"/>
            <a:ext cx="4073957" cy="965200"/>
          </a:xfrm>
        </p:spPr>
        <p:txBody>
          <a:bodyPr>
            <a:normAutofit/>
          </a:bodyPr>
          <a:lstStyle/>
          <a:p>
            <a:r>
              <a:rPr lang="uk-UA" sz="6000" dirty="0" smtClean="0">
                <a:solidFill>
                  <a:schemeClr val="accent1">
                    <a:lumMod val="75000"/>
                  </a:schemeClr>
                </a:solidFill>
              </a:rPr>
              <a:t>Кока кола</a:t>
            </a:r>
            <a:endParaRPr lang="uk-UA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0577" b="1057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6" name="Місце для тексту 5"/>
          <p:cNvSpPr>
            <a:spLocks noGrp="1"/>
          </p:cNvSpPr>
          <p:nvPr>
            <p:ph type="body" sz="half" idx="2"/>
          </p:nvPr>
        </p:nvSpPr>
        <p:spPr>
          <a:xfrm>
            <a:off x="839788" y="1422401"/>
            <a:ext cx="4525588" cy="5292436"/>
          </a:xfrm>
        </p:spPr>
        <p:txBody>
          <a:bodyPr>
            <a:noAutofit/>
          </a:bodyPr>
          <a:lstStyle/>
          <a:p>
            <a:r>
              <a:rPr lang="uk-UA" sz="2800" b="1" dirty="0" smtClean="0"/>
              <a:t>Містить:</a:t>
            </a:r>
          </a:p>
          <a:p>
            <a:r>
              <a:rPr lang="uk-UA" sz="2000" dirty="0" smtClean="0"/>
              <a:t>Воду</a:t>
            </a:r>
          </a:p>
          <a:p>
            <a:r>
              <a:rPr lang="uk-UA" sz="2000" dirty="0" smtClean="0">
                <a:solidFill>
                  <a:srgbClr val="00B050"/>
                </a:solidFill>
              </a:rPr>
              <a:t>Цукор</a:t>
            </a:r>
          </a:p>
          <a:p>
            <a:r>
              <a:rPr lang="uk-UA" sz="2000" dirty="0" smtClean="0"/>
              <a:t>Вуглекислий газ</a:t>
            </a:r>
          </a:p>
          <a:p>
            <a:r>
              <a:rPr lang="uk-UA" sz="2000" dirty="0" smtClean="0">
                <a:solidFill>
                  <a:srgbClr val="00B050"/>
                </a:solidFill>
              </a:rPr>
              <a:t>Карамель (барвник)</a:t>
            </a:r>
          </a:p>
          <a:p>
            <a:r>
              <a:rPr lang="uk-UA" sz="2000" dirty="0" err="1" smtClean="0"/>
              <a:t>Підсолоджувач</a:t>
            </a:r>
            <a:endParaRPr lang="uk-UA" sz="2000" dirty="0" smtClean="0"/>
          </a:p>
          <a:p>
            <a:r>
              <a:rPr lang="uk-UA" sz="2000" dirty="0" err="1" smtClean="0">
                <a:solidFill>
                  <a:srgbClr val="00B050"/>
                </a:solidFill>
              </a:rPr>
              <a:t>Підкислювач</a:t>
            </a:r>
            <a:r>
              <a:rPr lang="uk-UA" sz="2000" dirty="0" smtClean="0">
                <a:solidFill>
                  <a:srgbClr val="00B050"/>
                </a:solidFill>
              </a:rPr>
              <a:t> (</a:t>
            </a:r>
            <a:r>
              <a:rPr lang="uk-UA" sz="2000" dirty="0" err="1" smtClean="0">
                <a:solidFill>
                  <a:srgbClr val="00B050"/>
                </a:solidFill>
              </a:rPr>
              <a:t>ортофосфатну</a:t>
            </a:r>
            <a:r>
              <a:rPr lang="uk-UA" sz="2000" dirty="0" smtClean="0">
                <a:solidFill>
                  <a:srgbClr val="00B050"/>
                </a:solidFill>
              </a:rPr>
              <a:t> кислоту)</a:t>
            </a:r>
          </a:p>
          <a:p>
            <a:r>
              <a:rPr lang="uk-UA" sz="2000" dirty="0" smtClean="0"/>
              <a:t>Натуральні ароматизатори</a:t>
            </a:r>
          </a:p>
          <a:p>
            <a:r>
              <a:rPr lang="uk-UA" sz="2000" dirty="0" smtClean="0"/>
              <a:t>Кофеїн</a:t>
            </a:r>
          </a:p>
          <a:p>
            <a:endParaRPr lang="uk-UA" sz="2800" dirty="0"/>
          </a:p>
          <a:p>
            <a:r>
              <a:rPr lang="uk-UA" sz="2000" dirty="0" smtClean="0"/>
              <a:t>Калорійність:   41 ккал/100 мл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90441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34109" y="344055"/>
            <a:ext cx="11285072" cy="6169890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uk-UA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uk-UA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МАТЕМАТИКІВ</a:t>
            </a:r>
          </a:p>
          <a:p>
            <a:endParaRPr lang="uk-UA" sz="8000" dirty="0" smtClean="0"/>
          </a:p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Кока кола містить 11 % цукру. </a:t>
            </a:r>
          </a:p>
          <a:p>
            <a:endParaRPr lang="uk-UA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1   Кока кола містить 11 % цукру. Скільки грамів цукру ми споживаємо, якщо </a:t>
            </a:r>
            <a:r>
              <a:rPr lang="uk-UA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</a:t>
            </a:r>
            <a: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ємо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250 </a:t>
            </a:r>
          </a:p>
          <a:p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мл напою, тобто 1 склянку?</a:t>
            </a:r>
          </a:p>
          <a:p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Чайна ложечка містить 5 г цукру. Скільки ложечок цукру міститься у склянці кока коли? </a:t>
            </a:r>
          </a:p>
          <a:p>
            <a:endParaRPr lang="uk-UA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2   Скільки алюмінієвої бляхи піде на виготовлення банки для кока коли об</a:t>
            </a:r>
            <a: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ємом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330 мл?</a:t>
            </a:r>
          </a:p>
          <a:p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Радіус </a:t>
            </a:r>
            <a:r>
              <a:rPr lang="uk-UA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дна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банки 3,3 см.         </a:t>
            </a:r>
          </a:p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</a:p>
          <a:p>
            <a:endParaRPr lang="uk-UA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3          Ребус</a:t>
            </a: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виконайте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додавання:         КОКА</a:t>
            </a:r>
          </a:p>
          <a:p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</a:t>
            </a:r>
            <a:r>
              <a:rPr lang="uk-UA" sz="8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</a:p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ВОДА</a:t>
            </a:r>
            <a:endParaRPr lang="uk-UA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000" dirty="0"/>
          </a:p>
          <a:p>
            <a:r>
              <a:rPr lang="uk-UA" sz="4000" dirty="0" smtClean="0"/>
              <a:t>   </a:t>
            </a:r>
            <a:endParaRPr lang="uk-UA" sz="4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734" y="3980874"/>
            <a:ext cx="1732538" cy="217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91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9569" y="448883"/>
            <a:ext cx="33777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ДЛЯ ХІМІКІВ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15553" y="1662970"/>
            <a:ext cx="821615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4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Проведіть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КОКА КОЛИ,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переконайтеся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барвників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5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Перевірте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КОКА КОЛА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підкислювач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ортофосфатну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кислоту).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548" y="818215"/>
            <a:ext cx="2774369" cy="257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2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3143" y="992777"/>
            <a:ext cx="574765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1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11 %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грамів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споживаємо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вип’ємо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250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 напою,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склянку?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Чайна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ложечка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г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ложечок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склянці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кока коли?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6181" y="3905310"/>
            <a:ext cx="3768436" cy="24290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2899" y="219713"/>
            <a:ext cx="2474999" cy="368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3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0342" y="3519403"/>
            <a:ext cx="4871316" cy="3092077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544642" y="613877"/>
            <a:ext cx="113125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2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алюмінієвої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бляхи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банки для кока коли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об’ємом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330 мл?</a:t>
            </a: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дна банки 3,3 см.         </a:t>
            </a:r>
          </a:p>
        </p:txBody>
      </p:sp>
    </p:spTree>
    <p:extLst>
      <p:ext uri="{BB962C8B-B14F-4D97-AF65-F5344CB8AC3E}">
        <p14:creationId xmlns:p14="http://schemas.microsoft.com/office/powerpoint/2010/main" val="353285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5577" y="365761"/>
            <a:ext cx="8007531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3        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Ребус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  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КОКА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                                                                           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КОЛА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=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ВОДА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211" y="2406160"/>
            <a:ext cx="5337794" cy="355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29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9430" y="2704011"/>
            <a:ext cx="3985336" cy="39853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4766" y="895214"/>
            <a:ext cx="7772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4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Проведіть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КОКА КОЛИ,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переконайтеся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барвників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321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0661"/>
            <a:ext cx="3599226" cy="35992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69674" y="1942538"/>
            <a:ext cx="82125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5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Перевірте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експериментально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справді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КОЛА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підкислювач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ортофосфатну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кислоту).</a:t>
            </a:r>
          </a:p>
        </p:txBody>
      </p:sp>
    </p:spTree>
    <p:extLst>
      <p:ext uri="{BB962C8B-B14F-4D97-AF65-F5344CB8AC3E}">
        <p14:creationId xmlns:p14="http://schemas.microsoft.com/office/powerpoint/2010/main" val="270000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754" y="182880"/>
            <a:ext cx="5042263" cy="4859383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2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МОЛОКО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656855"/>
            <a:ext cx="5087361" cy="338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90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491" y="219942"/>
            <a:ext cx="10515600" cy="1066511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1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Місце для вмісту 2"/>
              <p:cNvSpPr>
                <a:spLocks noGrp="1"/>
              </p:cNvSpPr>
              <p:nvPr>
                <p:ph idx="1"/>
              </p:nvPr>
            </p:nvSpPr>
            <p:spPr>
              <a:xfrm>
                <a:off x="480291" y="1431636"/>
                <a:ext cx="4945495" cy="495610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uk-UA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Для приготування смузі на 6 порцій потрібно взяти банани, полуницю, молоко.</a:t>
                </a:r>
              </a:p>
              <a:p>
                <a:pPr marL="0" indent="0">
                  <a:buNone/>
                </a:pPr>
                <a:endParaRPr lang="uk-UA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Банани становлять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b="0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uk-UA" i="0" dirty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uk-UA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uk-UA" b="0" i="1" dirty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uk-UA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маси всього смузі.</a:t>
                </a:r>
              </a:p>
              <a:p>
                <a:pPr marL="0" indent="0">
                  <a:buNone/>
                </a:pPr>
                <a:r>
                  <a:rPr lang="uk-UA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Полуниця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dirty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uk-UA" i="0" dirty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uk-UA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всього смузі і молоко – решту 280 г.</a:t>
                </a:r>
              </a:p>
              <a:p>
                <a:pPr marL="0" indent="0">
                  <a:buNone/>
                </a:pPr>
                <a:endParaRPr lang="uk-UA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Яку масу смузі отримаємо? </a:t>
                </a:r>
                <a:endParaRPr lang="uk-U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Місце для вмісту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0291" y="1431636"/>
                <a:ext cx="4945495" cy="4956101"/>
              </a:xfrm>
              <a:blipFill rotWithShape="0">
                <a:blip r:embed="rId2"/>
                <a:stretch>
                  <a:fillRect l="-2589" t="-2214" r="-2713" b="-221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733799"/>
            <a:ext cx="5920779" cy="29163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145" y="265834"/>
            <a:ext cx="2438400" cy="18764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857" y="1548967"/>
            <a:ext cx="2143125" cy="21431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8341" y="111846"/>
            <a:ext cx="133350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0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86883" y="1993880"/>
            <a:ext cx="3151905" cy="3401863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238372" y="1856313"/>
            <a:ext cx="7010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Відомо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 у відділі молочних продуктів було продано йогурти з різними смаками. Розподіл йогуртів показано на діаграмі у відсотках. Скільки всього йогуртів було продано, якщо з полуничним смаком продано 33 йогурти?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05246" y="53212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2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09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640" y="3966414"/>
            <a:ext cx="2446619" cy="24343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8552" y="4344897"/>
            <a:ext cx="1905000" cy="18954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847" y="3030584"/>
            <a:ext cx="3553096" cy="355309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2698" y="313509"/>
            <a:ext cx="111948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3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переливання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л, 5 л, 3 л. Перше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наповнене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молоком, два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Як за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відер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відміряти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л  молока?</a:t>
            </a:r>
          </a:p>
        </p:txBody>
      </p:sp>
    </p:spTree>
    <p:extLst>
      <p:ext uri="{BB962C8B-B14F-4D97-AF65-F5344CB8AC3E}">
        <p14:creationId xmlns:p14="http://schemas.microsoft.com/office/powerpoint/2010/main" val="225512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3175" y="216265"/>
            <a:ext cx="1109907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4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молоко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кислоту, тому одним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найважливіших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молока 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Свіже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молоко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 = 6,6–6,8. 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Перевірте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свіжість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зразка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молока,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визначивши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004" y="3931921"/>
            <a:ext cx="6267416" cy="276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06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8012" y="-18226"/>
            <a:ext cx="108682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5</a:t>
            </a:r>
          </a:p>
          <a:p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Деякі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виробники, щоб збільшити кількість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виробленого молока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продовжити  термін його придатності,  розбавляють молоко у воді і  додають соду. </a:t>
            </a:r>
          </a:p>
          <a:p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перевірте якість купленого молока, зробіть відповідні висновки.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1019" y="3496398"/>
            <a:ext cx="4331895" cy="29305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6031" y="3927473"/>
            <a:ext cx="3912405" cy="293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5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3007" y="307267"/>
            <a:ext cx="4516555" cy="5242446"/>
          </a:xfrm>
        </p:spPr>
        <p:txBody>
          <a:bodyPr>
            <a:no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3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ЯЙЦЕ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КАРТОПЛЕЮ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ХЛІБОМ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4122" y="2771064"/>
            <a:ext cx="3944318" cy="309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29" y="2771065"/>
            <a:ext cx="3944318" cy="309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01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Місце для вмісту 2"/>
              <p:cNvSpPr>
                <a:spLocks noGrp="1"/>
              </p:cNvSpPr>
              <p:nvPr>
                <p:ph idx="1"/>
              </p:nvPr>
            </p:nvSpPr>
            <p:spPr>
              <a:xfrm>
                <a:off x="708890" y="591127"/>
                <a:ext cx="11399981" cy="5938983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Команда 1     </a:t>
                </a:r>
              </a:p>
              <a:p>
                <a:pPr marL="0" indent="0">
                  <a:buNone/>
                </a:pPr>
                <a:r>
                  <a:rPr lang="uk-UA" dirty="0" smtClean="0"/>
                  <a:t>     </a:t>
                </a:r>
                <a:r>
                  <a:rPr lang="ru-RU" dirty="0"/>
                  <a:t>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правилами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міжнародних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стандартів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всі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інгредієнти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містяться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продуктах, на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етикетках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вказуються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порядку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зменшення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їхньої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кількості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   </a:t>
                </a:r>
              </a:p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Для випічки хліба потрібно взяти:</a:t>
                </a:r>
              </a:p>
              <a:p>
                <a:pPr marL="0" indent="0">
                  <a:buNone/>
                </a:pPr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14:m>
                  <m:oMath xmlns:m="http://schemas.openxmlformats.org/officeDocument/2006/math">
                    <m:r>
                      <a:rPr lang="uk-UA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2400" smtClean="0">
                        <a:latin typeface="Cambria Math" panose="02040503050406030204" pitchFamily="18" charset="0"/>
                      </a:rPr>
                      <m:t>5</m:t>
                    </m:r>
                    <m:f>
                      <m:fPr>
                        <m:ctrlPr>
                          <a:rPr lang="uk-U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i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400" i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кг червоного житнього солоду</a:t>
                </a:r>
              </a:p>
              <a:p>
                <a:pPr>
                  <a:buFontTx/>
                  <a:buChar char="-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400" i="0" dirty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кг крохмалю</a:t>
                </a:r>
              </a:p>
              <a:p>
                <a:pPr>
                  <a:buFontTx/>
                  <a:buChar char="-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400" i="0" dirty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uk-UA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2400" b="0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2400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кг пресованих дріжджів</a:t>
                </a:r>
              </a:p>
              <a:p>
                <a:pPr>
                  <a:buFontTx/>
                  <a:buChar char="-"/>
                </a:pPr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0,05 кг рослинної олії</a:t>
                </a:r>
              </a:p>
              <a:p>
                <a:pPr>
                  <a:buFontTx/>
                  <a:buChar char="-"/>
                </a:pPr>
                <a:r>
                  <a:rPr lang="uk-UA" sz="2400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500 г коріандру</a:t>
                </a:r>
              </a:p>
              <a:p>
                <a:pPr>
                  <a:buFontTx/>
                  <a:buChar char="-"/>
                </a:pPr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4,2 кг патоки</a:t>
                </a:r>
              </a:p>
              <a:p>
                <a:pPr>
                  <a:buFontTx/>
                  <a:buChar char="-"/>
                </a:pPr>
                <a14:m>
                  <m:oMath xmlns:m="http://schemas.openxmlformats.org/officeDocument/2006/math">
                    <m:r>
                      <a:rPr lang="uk-UA" sz="2400" b="0" dirty="0" smtClean="0">
                        <a:latin typeface="Cambria Math" panose="02040503050406030204" pitchFamily="18" charset="0"/>
                      </a:rPr>
                      <m:t>8</m:t>
                    </m:r>
                    <m:f>
                      <m:fPr>
                        <m:ctrlPr>
                          <a:rPr lang="uk-UA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0" i="0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400" b="0" i="0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2400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ц житнього борошна</a:t>
                </a:r>
              </a:p>
              <a:p>
                <a:pPr>
                  <a:buFontTx/>
                  <a:buChar char="-"/>
                </a:pPr>
                <a14:m>
                  <m:oMath xmlns:m="http://schemas.openxmlformats.org/officeDocument/2006/math">
                    <m:r>
                      <a:rPr lang="uk-UA" sz="2400" b="0" dirty="0" smtClean="0">
                        <a:latin typeface="Cambria Math" panose="02040503050406030204" pitchFamily="18" charset="0"/>
                      </a:rPr>
                      <m:t>15</m:t>
                    </m:r>
                    <m:f>
                      <m:fPr>
                        <m:ctrlPr>
                          <a:rPr lang="uk-UA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0" i="0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400" b="0" i="0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2400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кг пшеничного борошна</a:t>
                </a:r>
              </a:p>
              <a:p>
                <a:pPr marL="0" indent="0">
                  <a:buNone/>
                </a:pPr>
                <a:r>
                  <a:rPr lang="uk-UA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Складіть інформацію для етикетки хліба.</a:t>
                </a:r>
                <a:endParaRPr lang="uk-UA" sz="2400" b="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FontTx/>
                  <a:buChar char="-"/>
                </a:pPr>
                <a:endParaRPr lang="uk-UA" b="0" dirty="0" smtClean="0"/>
              </a:p>
            </p:txBody>
          </p:sp>
        </mc:Choice>
        <mc:Fallback xmlns="">
          <p:sp>
            <p:nvSpPr>
              <p:cNvPr id="3" name="Місце для вмісту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8890" y="591127"/>
                <a:ext cx="11399981" cy="5938983"/>
              </a:xfrm>
              <a:blipFill rotWithShape="0">
                <a:blip r:embed="rId2"/>
                <a:stretch>
                  <a:fillRect l="-1230" t="-287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926" y="3429000"/>
            <a:ext cx="6013945" cy="336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1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" y="234497"/>
            <a:ext cx="10515600" cy="1325563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2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89560" y="156006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покласти в кожен пакет по 3 кг картоплі, не вистачає 20 кг картоплі. Якщо в кожен пакет покласти по 2 кг картоплі, залишиться ще 60 кг. Скільки було пакетів?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631" y="3200400"/>
            <a:ext cx="5286782" cy="350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9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708" y="365124"/>
            <a:ext cx="10515600" cy="1325563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3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35708" y="1690687"/>
            <a:ext cx="10624128" cy="4285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 травні десяток яєць коштує 35 грн. У червні яйця подешевшали на 10 %, а у вересні подорожчали на 10 %.</a:t>
            </a:r>
          </a:p>
          <a:p>
            <a:pPr marL="0" indent="0">
              <a:buNone/>
            </a:pPr>
            <a:endParaRPr lang="uk-UA" sz="4000" dirty="0"/>
          </a:p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Яка ціна яєць  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666" y="2637309"/>
            <a:ext cx="1271098" cy="20391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747" y="3231739"/>
            <a:ext cx="5813008" cy="325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874" y="286748"/>
            <a:ext cx="10515600" cy="758281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4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874" y="1250859"/>
            <a:ext cx="10515600" cy="29161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Хліб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картопля містять у своєму складі вуглеводи, одним з яких є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КРОХМАЛЬ.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речовина, до складу якої входить 6 атомів Карбону, 10 атомів Гідрогену та 5 атомів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Оксигену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Складіть молекулярну формулу крохмалю та доведіть його вміст у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хлібі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картоплі.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62" y="4306379"/>
            <a:ext cx="3795660" cy="20726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567" y="4136562"/>
            <a:ext cx="3795660" cy="224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0140" y="3538535"/>
            <a:ext cx="5229497" cy="32363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0446" y="0"/>
            <a:ext cx="8033658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5</a:t>
            </a:r>
          </a:p>
          <a:p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«Таємниця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желейного ведмедика»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Желатин — це продукт білкової природи, який виготовляють з білка колагену. Це той білок, що зумовлює пружність нашої шкіри, зв’язок і хрящів. Саме тому на виробництво желатину йдуть багаті колагеном відходи м’ясної промисловості: шкіра, роги та копита, які довгий час варять. Утворений «холодець» нейтралізують, очищують, випарюють і отримують желатин, що йде в тому числі на виробництво желейних ведмедиків.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Готові побачити якісну реакцію на білки з використанням смачних желатинових ведмедиків?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3216" y="143691"/>
            <a:ext cx="3477972" cy="3477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83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4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967" y="2756262"/>
            <a:ext cx="5445035" cy="11234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uk-UA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18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18" y="4349930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смаку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приємну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кислинку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8"/>
            <a:ext cx="3840479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виріб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аромат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8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виріб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ніжний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5999" y="4356947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зменшити кількість борошна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Чому під час приготування оладок треба використовувати соду  або розпушувач?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34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63963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лимонним соком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27702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>
                <a:latin typeface="Times New Roman" panose="02020603050405020304" pitchFamily="18" charset="0"/>
                <a:cs typeface="Times New Roman" panose="02020603050405020304" pitchFamily="18" charset="0"/>
              </a:rPr>
              <a:t>кефіром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8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оцтом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56947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>
                <a:latin typeface="Times New Roman" panose="02020603050405020304" pitchFamily="18" charset="0"/>
                <a:cs typeface="Times New Roman" panose="02020603050405020304" pitchFamily="18" charset="0"/>
              </a:rPr>
              <a:t>всі відповіді вірні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гасити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соду?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Оберіть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9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49929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виділення вуглекислого газу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7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скоринки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виробу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7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борошна вищого ґатунку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56946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кислих інгредієнтів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додає випічці об’єму? </a:t>
            </a:r>
          </a:p>
        </p:txBody>
      </p:sp>
    </p:spTree>
    <p:extLst>
      <p:ext uri="{BB962C8B-B14F-4D97-AF65-F5344CB8AC3E}">
        <p14:creationId xmlns:p14="http://schemas.microsoft.com/office/powerpoint/2010/main" val="74206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49929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1000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7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7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56946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3000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ккал споживає учень-підліток за добу?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5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56946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ясо і картопля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7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ліб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сир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7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васоля і макарони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49930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ечінка і салат з огірків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перекус варто вибрати з користю для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я?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64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56946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втома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7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дратівливість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7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 відповіді вірні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49930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исокий тиск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Ознаки, які свідчать про надмірне споживання цукру: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5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49929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діабет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7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орушення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7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ожиріння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49930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емає правильної відповіді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Ознаки, що виявляють дефіцит солі в організмі: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51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55520" y="4349929"/>
            <a:ext cx="3840480" cy="21292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 г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5520" y="2234717"/>
            <a:ext cx="3840480" cy="212222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мг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2234717"/>
            <a:ext cx="3864287" cy="2122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г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4349930"/>
            <a:ext cx="3864287" cy="21292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емає правильної відповіді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Добова норма споживання солі: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65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46113" y="3428998"/>
            <a:ext cx="5449888" cy="283325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засолювання огірків застосовують розчин з масою часткою кухонної солі 0,06. Яку масу солі потрібно взяти для приготування 2 кг розчину?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6112" y="503688"/>
            <a:ext cx="5449888" cy="290683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 (у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20 г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оцтової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есенції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</a:t>
            </a:r>
          </a:p>
          <a:p>
            <a:pPr algn="ctr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9% 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522162"/>
            <a:ext cx="4719782" cy="290683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Розчинили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цукор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 г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125 мл.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3428999"/>
            <a:ext cx="4719782" cy="28332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оцтової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есенсії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9%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оцту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500 г?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90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38200" y="591127"/>
            <a:ext cx="10515600" cy="55858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dirty="0" smtClean="0"/>
              <a:t>    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ви знаєте, як у давнину зберігали молоко?</a:t>
            </a:r>
          </a:p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глечик з молоком кидали жабу. Слизь, яка утворюється на шкірі жаби, вбиває бактерії, тому молоко залишається свіжим.</a:t>
            </a:r>
          </a:p>
          <a:p>
            <a:pPr marL="0" indent="0" algn="ctr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Чи чули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притчу про жаб? </a:t>
            </a:r>
          </a:p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Дві жаби потрапили в глечик з молоком. Одна змирилась зі своєю долею і втопилась у молоці. Друга з усіх сил бовталась у молоці, збила з молока грудку масла, зіпнулась на неї і </a:t>
            </a:r>
          </a:p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вибралась із глечика.</a:t>
            </a:r>
          </a:p>
          <a:p>
            <a:pPr marL="0" indent="0">
              <a:buNone/>
            </a:pPr>
            <a:r>
              <a:rPr lang="uk-UA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Тож будьте оптимістами!</a:t>
            </a:r>
          </a:p>
          <a:p>
            <a:pPr marL="0" indent="0">
              <a:buNone/>
            </a:pPr>
            <a:r>
              <a:rPr lang="uk-UA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Не опускайте руки і збивайте </a:t>
            </a:r>
          </a:p>
          <a:p>
            <a:pPr marL="0" indent="0">
              <a:buNone/>
            </a:pPr>
            <a:r>
              <a:rPr lang="uk-UA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свою грудку масла!!!</a:t>
            </a:r>
            <a:endParaRPr lang="uk-UA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935" y="3888510"/>
            <a:ext cx="4136174" cy="275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11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755" y="385997"/>
            <a:ext cx="6086006" cy="6086006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5756223" y="1633210"/>
            <a:ext cx="679554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УВАГУ!</a:t>
            </a:r>
          </a:p>
          <a:p>
            <a:pPr algn="ctr"/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МОЛОДЦІ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endParaRPr lang="ru-RU" sz="4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ЧУДОВІ!</a:t>
            </a:r>
          </a:p>
        </p:txBody>
      </p:sp>
    </p:spTree>
    <p:extLst>
      <p:ext uri="{BB962C8B-B14F-4D97-AF65-F5344CB8AC3E}">
        <p14:creationId xmlns:p14="http://schemas.microsoft.com/office/powerpoint/2010/main" val="296153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978</TotalTime>
  <Words>1036</Words>
  <Application>Microsoft Office PowerPoint</Application>
  <PresentationFormat>Широкий екран</PresentationFormat>
  <Paragraphs>180</Paragraphs>
  <Slides>34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Презентація PowerPoint</vt:lpstr>
      <vt:lpstr>Раунд 1   КОКА КОЛА</vt:lpstr>
      <vt:lpstr>Кока кола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Раунд 2    МОЛОКО</vt:lpstr>
      <vt:lpstr>Команда 1</vt:lpstr>
      <vt:lpstr>Презентація PowerPoint</vt:lpstr>
      <vt:lpstr>Презентація PowerPoint</vt:lpstr>
      <vt:lpstr>Презентація PowerPoint</vt:lpstr>
      <vt:lpstr>Презентація PowerPoint</vt:lpstr>
      <vt:lpstr>Раунд 3   ЯЙЦЕ  З  КАРТОПЛЕЮ  ЧИ  ХЛІБОМ</vt:lpstr>
      <vt:lpstr>Презентація PowerPoint</vt:lpstr>
      <vt:lpstr>Команда 2</vt:lpstr>
      <vt:lpstr>Команда 3</vt:lpstr>
      <vt:lpstr>Команда 4</vt:lpstr>
      <vt:lpstr>Презентація PowerPoint</vt:lpstr>
      <vt:lpstr>Раунд 4</vt:lpstr>
      <vt:lpstr>Чому під час приготування оладок треба використовувати соду  або розпушувач?</vt:lpstr>
      <vt:lpstr>Чим можна «гасити» соду?  Оберіть всі правильні варіанти відповіді.</vt:lpstr>
      <vt:lpstr>Що додає випічці об’єму? </vt:lpstr>
      <vt:lpstr>Скільки ккал споживає учень-підліток за добу? </vt:lpstr>
      <vt:lpstr>Який перекус варто вибрати з користю для здоров’я?</vt:lpstr>
      <vt:lpstr>Ознаки, які свідчать про надмірне споживання цукру:</vt:lpstr>
      <vt:lpstr>Ознаки, що виявляють дефіцит солі в організмі:</vt:lpstr>
      <vt:lpstr>Добова норма споживання солі:</vt:lpstr>
      <vt:lpstr>Презентація PowerPoint</vt:lpstr>
      <vt:lpstr>Презентація PowerPoint</vt:lpstr>
      <vt:lpstr>Презентація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КОКА КОЛА</dc:title>
  <dc:creator>Користувач</dc:creator>
  <cp:lastModifiedBy>Користувач</cp:lastModifiedBy>
  <cp:revision>79</cp:revision>
  <dcterms:created xsi:type="dcterms:W3CDTF">2024-10-31T05:42:25Z</dcterms:created>
  <dcterms:modified xsi:type="dcterms:W3CDTF">2024-11-13T13:40:32Z</dcterms:modified>
</cp:coreProperties>
</file>