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76" r:id="rId4"/>
    <p:sldId id="275" r:id="rId5"/>
    <p:sldId id="260" r:id="rId6"/>
    <p:sldId id="277" r:id="rId7"/>
    <p:sldId id="261" r:id="rId8"/>
    <p:sldId id="279" r:id="rId9"/>
    <p:sldId id="280" r:id="rId10"/>
    <p:sldId id="283" r:id="rId11"/>
    <p:sldId id="284" r:id="rId12"/>
    <p:sldId id="285" r:id="rId13"/>
    <p:sldId id="265" r:id="rId14"/>
    <p:sldId id="273" r:id="rId15"/>
    <p:sldId id="272" r:id="rId16"/>
    <p:sldId id="269" r:id="rId17"/>
    <p:sldId id="270" r:id="rId18"/>
    <p:sldId id="271" r:id="rId19"/>
  </p:sldIdLst>
  <p:sldSz cx="9144000" cy="6858000" type="screen4x3"/>
  <p:notesSz cx="6888163" cy="100187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57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AA11F7-697D-48D8-A74F-1CF2ADE3C062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3C674D2-6F0A-4A5C-B4BF-79E62CBC08C9}">
      <dgm:prSet phldrT="[Текст]" custT="1"/>
      <dgm:spPr/>
      <dgm:t>
        <a:bodyPr/>
        <a:lstStyle/>
        <a:p>
          <a:pPr algn="ctr"/>
          <a:r>
            <a:rPr lang="ru-RU" sz="1800" b="1" dirty="0" smtClean="0">
              <a:solidFill>
                <a:srgbClr val="FFFF00"/>
              </a:solidFill>
              <a:cs typeface="Aharoni" pitchFamily="2" charset="-79"/>
            </a:rPr>
            <a:t>2017</a:t>
          </a:r>
        </a:p>
        <a:p>
          <a:pPr algn="ctr"/>
          <a:r>
            <a:rPr lang="uk-UA" sz="1800" b="1" dirty="0" smtClean="0">
              <a:solidFill>
                <a:srgbClr val="FFFF00"/>
              </a:solidFill>
              <a:cs typeface="Aharoni" pitchFamily="2" charset="-79"/>
            </a:rPr>
            <a:t>Чемпіонат Європи</a:t>
          </a:r>
        </a:p>
        <a:p>
          <a:pPr algn="ctr"/>
          <a:r>
            <a:rPr lang="uk-UA" sz="1800" b="1" dirty="0" smtClean="0">
              <a:solidFill>
                <a:srgbClr val="FFFF00"/>
              </a:solidFill>
              <a:cs typeface="Aharoni" pitchFamily="2" charset="-79"/>
            </a:rPr>
            <a:t>5 призерів</a:t>
          </a:r>
          <a:endParaRPr lang="ru-RU" sz="1800" b="1" dirty="0">
            <a:solidFill>
              <a:srgbClr val="FFFF00"/>
            </a:solidFill>
            <a:cs typeface="Aharoni" pitchFamily="2" charset="-79"/>
          </a:endParaRPr>
        </a:p>
      </dgm:t>
    </dgm:pt>
    <dgm:pt modelId="{A8C189DE-E273-4B9B-9AA9-DACB34F30E8A}" type="parTrans" cxnId="{92007130-70B1-4DC8-BE8B-BE65F0113801}">
      <dgm:prSet/>
      <dgm:spPr/>
      <dgm:t>
        <a:bodyPr/>
        <a:lstStyle/>
        <a:p>
          <a:endParaRPr lang="ru-RU"/>
        </a:p>
      </dgm:t>
    </dgm:pt>
    <dgm:pt modelId="{D294F10D-EE62-4DE7-8639-4A734042F191}" type="sibTrans" cxnId="{92007130-70B1-4DC8-BE8B-BE65F0113801}">
      <dgm:prSet/>
      <dgm:spPr/>
      <dgm:t>
        <a:bodyPr/>
        <a:lstStyle/>
        <a:p>
          <a:endParaRPr lang="ru-RU"/>
        </a:p>
      </dgm:t>
    </dgm:pt>
    <dgm:pt modelId="{47FEBC39-DA42-4136-B951-63FF5484C17C}">
      <dgm:prSet phldrT="[Текст]"/>
      <dgm:spPr/>
      <dgm:t>
        <a:bodyPr/>
        <a:lstStyle/>
        <a:p>
          <a:r>
            <a:rPr lang="ru-RU" b="1" dirty="0" smtClean="0">
              <a:solidFill>
                <a:srgbClr val="FFFF00"/>
              </a:solidFill>
              <a:cs typeface="Aharoni" pitchFamily="2" charset="-79"/>
            </a:rPr>
            <a:t>2018</a:t>
          </a:r>
        </a:p>
        <a:p>
          <a:r>
            <a:rPr lang="uk-UA" b="1" dirty="0" smtClean="0">
              <a:solidFill>
                <a:srgbClr val="FFFF00"/>
              </a:solidFill>
              <a:cs typeface="Aharoni" pitchFamily="2" charset="-79"/>
            </a:rPr>
            <a:t>Чемпіонат Європи</a:t>
          </a:r>
        </a:p>
        <a:p>
          <a:r>
            <a:rPr lang="uk-UA" b="1" dirty="0" smtClean="0">
              <a:solidFill>
                <a:srgbClr val="FFFF00"/>
              </a:solidFill>
              <a:cs typeface="Aharoni" pitchFamily="2" charset="-79"/>
            </a:rPr>
            <a:t>4 призера</a:t>
          </a:r>
          <a:endParaRPr lang="ru-RU" b="1" dirty="0">
            <a:solidFill>
              <a:srgbClr val="FFFF00"/>
            </a:solidFill>
            <a:cs typeface="Aharoni" pitchFamily="2" charset="-79"/>
          </a:endParaRPr>
        </a:p>
      </dgm:t>
    </dgm:pt>
    <dgm:pt modelId="{0BC051A9-BA1E-49BB-AED5-58DBBA69580A}" type="parTrans" cxnId="{7F528D5B-4A7E-4922-9E8B-59293A1B0CEF}">
      <dgm:prSet/>
      <dgm:spPr/>
      <dgm:t>
        <a:bodyPr/>
        <a:lstStyle/>
        <a:p>
          <a:endParaRPr lang="ru-RU"/>
        </a:p>
      </dgm:t>
    </dgm:pt>
    <dgm:pt modelId="{EBAD9DF6-934A-4E55-9910-C3CBBBF4837B}" type="sibTrans" cxnId="{7F528D5B-4A7E-4922-9E8B-59293A1B0CEF}">
      <dgm:prSet/>
      <dgm:spPr/>
      <dgm:t>
        <a:bodyPr/>
        <a:lstStyle/>
        <a:p>
          <a:endParaRPr lang="ru-RU"/>
        </a:p>
      </dgm:t>
    </dgm:pt>
    <dgm:pt modelId="{6D27B5DD-47EC-4C58-8B11-BF5251C47F67}">
      <dgm:prSet phldrT="[Текст]"/>
      <dgm:spPr/>
      <dgm:t>
        <a:bodyPr/>
        <a:lstStyle/>
        <a:p>
          <a:r>
            <a:rPr lang="ru-RU" b="1" dirty="0" smtClean="0">
              <a:solidFill>
                <a:srgbClr val="FFFF00"/>
              </a:solidFill>
              <a:cs typeface="Aharoni" pitchFamily="2" charset="-79"/>
            </a:rPr>
            <a:t>2019</a:t>
          </a:r>
        </a:p>
        <a:p>
          <a:r>
            <a:rPr lang="uk-UA" b="1" dirty="0" smtClean="0">
              <a:solidFill>
                <a:srgbClr val="FFFF00"/>
              </a:solidFill>
              <a:cs typeface="Aharoni" pitchFamily="2" charset="-79"/>
            </a:rPr>
            <a:t>Чемпіонат Європи</a:t>
          </a:r>
        </a:p>
        <a:p>
          <a:r>
            <a:rPr lang="uk-UA" b="1" dirty="0" smtClean="0">
              <a:solidFill>
                <a:srgbClr val="FFFF00"/>
              </a:solidFill>
              <a:cs typeface="Aharoni" pitchFamily="2" charset="-79"/>
            </a:rPr>
            <a:t>6 призерів</a:t>
          </a:r>
          <a:endParaRPr lang="ru-RU" b="1" dirty="0">
            <a:solidFill>
              <a:srgbClr val="FFFF00"/>
            </a:solidFill>
            <a:cs typeface="Aharoni" pitchFamily="2" charset="-79"/>
          </a:endParaRPr>
        </a:p>
      </dgm:t>
    </dgm:pt>
    <dgm:pt modelId="{FAE39F2B-B561-4D20-B3C2-A7185B3EA625}" type="parTrans" cxnId="{279DB6F8-0D04-4796-B67D-FCA42847DC6F}">
      <dgm:prSet/>
      <dgm:spPr/>
      <dgm:t>
        <a:bodyPr/>
        <a:lstStyle/>
        <a:p>
          <a:endParaRPr lang="ru-RU"/>
        </a:p>
      </dgm:t>
    </dgm:pt>
    <dgm:pt modelId="{01660762-56F9-48FE-9DF9-54A2BC9D54CD}" type="sibTrans" cxnId="{279DB6F8-0D04-4796-B67D-FCA42847DC6F}">
      <dgm:prSet/>
      <dgm:spPr/>
      <dgm:t>
        <a:bodyPr/>
        <a:lstStyle/>
        <a:p>
          <a:endParaRPr lang="ru-RU"/>
        </a:p>
      </dgm:t>
    </dgm:pt>
    <dgm:pt modelId="{DBFFF120-BDE3-42B7-8E14-5925638B28FA}">
      <dgm:prSet phldrT="[Текст]"/>
      <dgm:spPr/>
      <dgm:t>
        <a:bodyPr/>
        <a:lstStyle/>
        <a:p>
          <a:r>
            <a:rPr lang="ru-RU" b="1" dirty="0" smtClean="0">
              <a:solidFill>
                <a:srgbClr val="FFFF00"/>
              </a:solidFill>
              <a:cs typeface="Aharoni" pitchFamily="2" charset="-79"/>
            </a:rPr>
            <a:t>2020</a:t>
          </a:r>
        </a:p>
        <a:p>
          <a:r>
            <a:rPr lang="uk-UA" b="1" dirty="0" smtClean="0">
              <a:solidFill>
                <a:srgbClr val="FFFF00"/>
              </a:solidFill>
              <a:cs typeface="Aharoni" pitchFamily="2" charset="-79"/>
            </a:rPr>
            <a:t>Чемпіонат Європи</a:t>
          </a:r>
        </a:p>
        <a:p>
          <a:r>
            <a:rPr lang="uk-UA" b="1" dirty="0" smtClean="0">
              <a:solidFill>
                <a:srgbClr val="FFFF00"/>
              </a:solidFill>
              <a:cs typeface="Aharoni" pitchFamily="2" charset="-79"/>
            </a:rPr>
            <a:t>5 призерів</a:t>
          </a:r>
          <a:endParaRPr lang="ru-RU" b="1" dirty="0">
            <a:solidFill>
              <a:srgbClr val="FFFF00"/>
            </a:solidFill>
            <a:cs typeface="Aharoni" pitchFamily="2" charset="-79"/>
          </a:endParaRPr>
        </a:p>
      </dgm:t>
    </dgm:pt>
    <dgm:pt modelId="{1075F9D5-2FA6-4783-ADA6-757A3DD0C202}" type="parTrans" cxnId="{1BAD4ECB-F39E-486A-978B-B3C9D5241EC8}">
      <dgm:prSet/>
      <dgm:spPr/>
      <dgm:t>
        <a:bodyPr/>
        <a:lstStyle/>
        <a:p>
          <a:endParaRPr lang="ru-RU"/>
        </a:p>
      </dgm:t>
    </dgm:pt>
    <dgm:pt modelId="{7BC02B1F-B7F2-4EA2-98DE-F576D48813C8}" type="sibTrans" cxnId="{1BAD4ECB-F39E-486A-978B-B3C9D5241EC8}">
      <dgm:prSet custFlipVert="1" custFlipHor="1" custScaleX="209180" custScaleY="17939" custLinFactY="-700000" custLinFactNeighborX="5637" custLinFactNeighborY="-713519"/>
      <dgm:spPr/>
      <dgm:t>
        <a:bodyPr/>
        <a:lstStyle/>
        <a:p>
          <a:endParaRPr lang="ru-RU"/>
        </a:p>
      </dgm:t>
    </dgm:pt>
    <dgm:pt modelId="{FEDA44F7-1C41-47DA-BCC6-D5ACF7BB23F9}" type="pres">
      <dgm:prSet presAssocID="{6BAA11F7-697D-48D8-A74F-1CF2ADE3C06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110C67-7726-49F3-B74D-3676C30DDF9F}" type="pres">
      <dgm:prSet presAssocID="{93C674D2-6F0A-4A5C-B4BF-79E62CBC08C9}" presName="node" presStyleLbl="node1" presStyleIdx="0" presStyleCnt="4" custScaleX="60139" custScaleY="102987" custLinFactY="2" custLinFactNeighborX="2561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F64CC9-BCCF-4D29-8AF3-46BA556C45E4}" type="pres">
      <dgm:prSet presAssocID="{D294F10D-EE62-4DE7-8639-4A734042F191}" presName="sibTrans" presStyleLbl="sibTrans2D1" presStyleIdx="0" presStyleCnt="3" custFlipVert="1" custFlipHor="1" custScaleX="209180" custScaleY="17939" custLinFactY="-700000" custLinFactNeighborX="5637" custLinFactNeighborY="-713519"/>
      <dgm:spPr/>
      <dgm:t>
        <a:bodyPr/>
        <a:lstStyle/>
        <a:p>
          <a:endParaRPr lang="ru-RU"/>
        </a:p>
      </dgm:t>
    </dgm:pt>
    <dgm:pt modelId="{2EE4BAA2-0165-4D03-B485-23E4676D8F1B}" type="pres">
      <dgm:prSet presAssocID="{D294F10D-EE62-4DE7-8639-4A734042F191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D3B4858F-0892-4081-A763-0F28FFBF4A92}" type="pres">
      <dgm:prSet presAssocID="{47FEBC39-DA42-4136-B951-63FF5484C17C}" presName="node" presStyleLbl="node1" presStyleIdx="1" presStyleCnt="4" custScaleX="55538" custScaleY="103194" custLinFactX="-26863" custLinFactNeighborX="-100000" custLinFactNeighborY="619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77247-8BB6-4C91-9BCA-CB62841A1E4D}" type="pres">
      <dgm:prSet presAssocID="{EBAD9DF6-934A-4E55-9910-C3CBBBF4837B}" presName="sibTrans" presStyleLbl="sibTrans2D1" presStyleIdx="1" presStyleCnt="3" custFlipVert="1" custFlipHor="1" custScaleX="209180" custScaleY="17939" custLinFactY="-700000" custLinFactNeighborX="5637" custLinFactNeighborY="-713519"/>
      <dgm:spPr/>
      <dgm:t>
        <a:bodyPr/>
        <a:lstStyle/>
        <a:p>
          <a:endParaRPr lang="ru-RU"/>
        </a:p>
      </dgm:t>
    </dgm:pt>
    <dgm:pt modelId="{067403CD-4212-40B3-BE94-66E6C2A5A5F4}" type="pres">
      <dgm:prSet presAssocID="{EBAD9DF6-934A-4E55-9910-C3CBBBF4837B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60A4B1BD-6B66-40DB-9933-B27E48793686}" type="pres">
      <dgm:prSet presAssocID="{6D27B5DD-47EC-4C58-8B11-BF5251C47F67}" presName="node" presStyleLbl="node1" presStyleIdx="2" presStyleCnt="4" custScaleX="53821" custScaleY="99296" custLinFactX="-47246" custLinFactNeighborX="-100000" custLinFactNeighborY="243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96C78B-4276-46C4-A2EE-7779E3B0902A}" type="pres">
      <dgm:prSet presAssocID="{01660762-56F9-48FE-9DF9-54A2BC9D54CD}" presName="sibTrans" presStyleLbl="sibTrans2D1" presStyleIdx="2" presStyleCnt="3" custFlipVert="1" custFlipHor="0" custScaleX="88185" custScaleY="35292"/>
      <dgm:spPr/>
      <dgm:t>
        <a:bodyPr/>
        <a:lstStyle/>
        <a:p>
          <a:endParaRPr lang="ru-RU"/>
        </a:p>
      </dgm:t>
    </dgm:pt>
    <dgm:pt modelId="{DB506F08-F851-49B1-A77B-1C3E7B553DE4}" type="pres">
      <dgm:prSet presAssocID="{01660762-56F9-48FE-9DF9-54A2BC9D54CD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3F01D78C-C2E6-4AEC-A02A-0A0204C5CB11}" type="pres">
      <dgm:prSet presAssocID="{DBFFF120-BDE3-42B7-8E14-5925638B28FA}" presName="node" presStyleLbl="node1" presStyleIdx="3" presStyleCnt="4" custScaleX="55652" custScaleY="105588" custLinFactX="-93151" custLinFactNeighborX="-100000" custLinFactNeighborY="-249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E7B5271-DFFD-4F98-A03F-4FDF63238DC4}" type="presOf" srcId="{EBAD9DF6-934A-4E55-9910-C3CBBBF4837B}" destId="{8B477247-8BB6-4C91-9BCA-CB62841A1E4D}" srcOrd="0" destOrd="0" presId="urn:microsoft.com/office/officeart/2005/8/layout/process1"/>
    <dgm:cxn modelId="{01AC958D-D9B5-4A60-A1D3-CAFD89626B32}" type="presOf" srcId="{6BAA11F7-697D-48D8-A74F-1CF2ADE3C062}" destId="{FEDA44F7-1C41-47DA-BCC6-D5ACF7BB23F9}" srcOrd="0" destOrd="0" presId="urn:microsoft.com/office/officeart/2005/8/layout/process1"/>
    <dgm:cxn modelId="{1AA52A68-4917-4C79-B785-6B3DD41C8DA4}" type="presOf" srcId="{01660762-56F9-48FE-9DF9-54A2BC9D54CD}" destId="{DB506F08-F851-49B1-A77B-1C3E7B553DE4}" srcOrd="1" destOrd="0" presId="urn:microsoft.com/office/officeart/2005/8/layout/process1"/>
    <dgm:cxn modelId="{0790AD01-46EE-4A1C-A42A-91C24C9329B3}" type="presOf" srcId="{47FEBC39-DA42-4136-B951-63FF5484C17C}" destId="{D3B4858F-0892-4081-A763-0F28FFBF4A92}" srcOrd="0" destOrd="0" presId="urn:microsoft.com/office/officeart/2005/8/layout/process1"/>
    <dgm:cxn modelId="{D0F45480-9F71-4159-96B0-D6A1A740B96C}" type="presOf" srcId="{DBFFF120-BDE3-42B7-8E14-5925638B28FA}" destId="{3F01D78C-C2E6-4AEC-A02A-0A0204C5CB11}" srcOrd="0" destOrd="0" presId="urn:microsoft.com/office/officeart/2005/8/layout/process1"/>
    <dgm:cxn modelId="{92007130-70B1-4DC8-BE8B-BE65F0113801}" srcId="{6BAA11F7-697D-48D8-A74F-1CF2ADE3C062}" destId="{93C674D2-6F0A-4A5C-B4BF-79E62CBC08C9}" srcOrd="0" destOrd="0" parTransId="{A8C189DE-E273-4B9B-9AA9-DACB34F30E8A}" sibTransId="{D294F10D-EE62-4DE7-8639-4A734042F191}"/>
    <dgm:cxn modelId="{404E6AE2-6EB5-493C-9C3D-F4C00A7C0E7E}" type="presOf" srcId="{D294F10D-EE62-4DE7-8639-4A734042F191}" destId="{2EE4BAA2-0165-4D03-B485-23E4676D8F1B}" srcOrd="1" destOrd="0" presId="urn:microsoft.com/office/officeart/2005/8/layout/process1"/>
    <dgm:cxn modelId="{1BAD4ECB-F39E-486A-978B-B3C9D5241EC8}" srcId="{6BAA11F7-697D-48D8-A74F-1CF2ADE3C062}" destId="{DBFFF120-BDE3-42B7-8E14-5925638B28FA}" srcOrd="3" destOrd="0" parTransId="{1075F9D5-2FA6-4783-ADA6-757A3DD0C202}" sibTransId="{7BC02B1F-B7F2-4EA2-98DE-F576D48813C8}"/>
    <dgm:cxn modelId="{7F528D5B-4A7E-4922-9E8B-59293A1B0CEF}" srcId="{6BAA11F7-697D-48D8-A74F-1CF2ADE3C062}" destId="{47FEBC39-DA42-4136-B951-63FF5484C17C}" srcOrd="1" destOrd="0" parTransId="{0BC051A9-BA1E-49BB-AED5-58DBBA69580A}" sibTransId="{EBAD9DF6-934A-4E55-9910-C3CBBBF4837B}"/>
    <dgm:cxn modelId="{7DCAE3A9-E46B-41DA-8DFC-0EAC887CB7AF}" type="presOf" srcId="{EBAD9DF6-934A-4E55-9910-C3CBBBF4837B}" destId="{067403CD-4212-40B3-BE94-66E6C2A5A5F4}" srcOrd="1" destOrd="0" presId="urn:microsoft.com/office/officeart/2005/8/layout/process1"/>
    <dgm:cxn modelId="{279DB6F8-0D04-4796-B67D-FCA42847DC6F}" srcId="{6BAA11F7-697D-48D8-A74F-1CF2ADE3C062}" destId="{6D27B5DD-47EC-4C58-8B11-BF5251C47F67}" srcOrd="2" destOrd="0" parTransId="{FAE39F2B-B561-4D20-B3C2-A7185B3EA625}" sibTransId="{01660762-56F9-48FE-9DF9-54A2BC9D54CD}"/>
    <dgm:cxn modelId="{E71D516C-823A-43E8-8B47-06FFD58ED5BB}" type="presOf" srcId="{01660762-56F9-48FE-9DF9-54A2BC9D54CD}" destId="{EF96C78B-4276-46C4-A2EE-7779E3B0902A}" srcOrd="0" destOrd="0" presId="urn:microsoft.com/office/officeart/2005/8/layout/process1"/>
    <dgm:cxn modelId="{59E556C6-1D61-440A-BBAF-5E9110E83BF3}" type="presOf" srcId="{93C674D2-6F0A-4A5C-B4BF-79E62CBC08C9}" destId="{19110C67-7726-49F3-B74D-3676C30DDF9F}" srcOrd="0" destOrd="0" presId="urn:microsoft.com/office/officeart/2005/8/layout/process1"/>
    <dgm:cxn modelId="{1039ABF3-C13A-414D-9191-96C2F08A9049}" type="presOf" srcId="{6D27B5DD-47EC-4C58-8B11-BF5251C47F67}" destId="{60A4B1BD-6B66-40DB-9933-B27E48793686}" srcOrd="0" destOrd="0" presId="urn:microsoft.com/office/officeart/2005/8/layout/process1"/>
    <dgm:cxn modelId="{6576C8D2-1C85-4EDE-97A2-04ECF57A90E4}" type="presOf" srcId="{D294F10D-EE62-4DE7-8639-4A734042F191}" destId="{35F64CC9-BCCF-4D29-8AF3-46BA556C45E4}" srcOrd="0" destOrd="0" presId="urn:microsoft.com/office/officeart/2005/8/layout/process1"/>
    <dgm:cxn modelId="{231FF1B5-A4BC-4100-B578-0626088C9F03}" type="presParOf" srcId="{FEDA44F7-1C41-47DA-BCC6-D5ACF7BB23F9}" destId="{19110C67-7726-49F3-B74D-3676C30DDF9F}" srcOrd="0" destOrd="0" presId="urn:microsoft.com/office/officeart/2005/8/layout/process1"/>
    <dgm:cxn modelId="{E3F689B5-E62B-426D-8411-5BACEC8D827A}" type="presParOf" srcId="{FEDA44F7-1C41-47DA-BCC6-D5ACF7BB23F9}" destId="{35F64CC9-BCCF-4D29-8AF3-46BA556C45E4}" srcOrd="1" destOrd="0" presId="urn:microsoft.com/office/officeart/2005/8/layout/process1"/>
    <dgm:cxn modelId="{5305AA04-0FDA-4987-B575-294E81197660}" type="presParOf" srcId="{35F64CC9-BCCF-4D29-8AF3-46BA556C45E4}" destId="{2EE4BAA2-0165-4D03-B485-23E4676D8F1B}" srcOrd="0" destOrd="0" presId="urn:microsoft.com/office/officeart/2005/8/layout/process1"/>
    <dgm:cxn modelId="{EE8EDF64-63DE-42AE-8678-6F3BF5F6ADBF}" type="presParOf" srcId="{FEDA44F7-1C41-47DA-BCC6-D5ACF7BB23F9}" destId="{D3B4858F-0892-4081-A763-0F28FFBF4A92}" srcOrd="2" destOrd="0" presId="urn:microsoft.com/office/officeart/2005/8/layout/process1"/>
    <dgm:cxn modelId="{E9F0DF30-D86C-4229-9E60-A6F8182649BA}" type="presParOf" srcId="{FEDA44F7-1C41-47DA-BCC6-D5ACF7BB23F9}" destId="{8B477247-8BB6-4C91-9BCA-CB62841A1E4D}" srcOrd="3" destOrd="0" presId="urn:microsoft.com/office/officeart/2005/8/layout/process1"/>
    <dgm:cxn modelId="{6B774507-A151-4FB3-B568-A51CC26DCBD9}" type="presParOf" srcId="{8B477247-8BB6-4C91-9BCA-CB62841A1E4D}" destId="{067403CD-4212-40B3-BE94-66E6C2A5A5F4}" srcOrd="0" destOrd="0" presId="urn:microsoft.com/office/officeart/2005/8/layout/process1"/>
    <dgm:cxn modelId="{91D0A87A-CC0F-42F0-B222-109A6724A743}" type="presParOf" srcId="{FEDA44F7-1C41-47DA-BCC6-D5ACF7BB23F9}" destId="{60A4B1BD-6B66-40DB-9933-B27E48793686}" srcOrd="4" destOrd="0" presId="urn:microsoft.com/office/officeart/2005/8/layout/process1"/>
    <dgm:cxn modelId="{0A83F7B0-26AB-4E34-9B58-B6BECCE67D2A}" type="presParOf" srcId="{FEDA44F7-1C41-47DA-BCC6-D5ACF7BB23F9}" destId="{EF96C78B-4276-46C4-A2EE-7779E3B0902A}" srcOrd="5" destOrd="0" presId="urn:microsoft.com/office/officeart/2005/8/layout/process1"/>
    <dgm:cxn modelId="{AD52D764-CE79-4E5F-B307-5B8F7FEEA140}" type="presParOf" srcId="{EF96C78B-4276-46C4-A2EE-7779E3B0902A}" destId="{DB506F08-F851-49B1-A77B-1C3E7B553DE4}" srcOrd="0" destOrd="0" presId="urn:microsoft.com/office/officeart/2005/8/layout/process1"/>
    <dgm:cxn modelId="{20E7624A-3064-4CA1-AA56-620E3D3A6538}" type="presParOf" srcId="{FEDA44F7-1C41-47DA-BCC6-D5ACF7BB23F9}" destId="{3F01D78C-C2E6-4AEC-A02A-0A0204C5CB11}" srcOrd="6" destOrd="0" presId="urn:microsoft.com/office/officeart/2005/8/layout/process1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9110C67-7726-49F3-B74D-3676C30DDF9F}">
      <dsp:nvSpPr>
        <dsp:cNvPr id="0" name=""/>
        <dsp:cNvSpPr/>
      </dsp:nvSpPr>
      <dsp:spPr>
        <a:xfrm>
          <a:off x="14202" y="3105809"/>
          <a:ext cx="1433044" cy="14724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FF00"/>
              </a:solidFill>
              <a:cs typeface="Aharoni" pitchFamily="2" charset="-79"/>
            </a:rPr>
            <a:t>2017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FFFF00"/>
              </a:solidFill>
              <a:cs typeface="Aharoni" pitchFamily="2" charset="-79"/>
            </a:rPr>
            <a:t>Чемпіонат Європи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FFFF00"/>
              </a:solidFill>
              <a:cs typeface="Aharoni" pitchFamily="2" charset="-79"/>
            </a:rPr>
            <a:t>5 призерів</a:t>
          </a:r>
          <a:endParaRPr lang="ru-RU" sz="1800" b="1" kern="1200" dirty="0">
            <a:solidFill>
              <a:srgbClr val="FFFF00"/>
            </a:solidFill>
            <a:cs typeface="Aharoni" pitchFamily="2" charset="-79"/>
          </a:endParaRPr>
        </a:p>
      </dsp:txBody>
      <dsp:txXfrm>
        <a:off x="14202" y="3105809"/>
        <a:ext cx="1433044" cy="1472438"/>
      </dsp:txXfrm>
    </dsp:sp>
    <dsp:sp modelId="{35F64CC9-BCCF-4D29-8AF3-46BA556C45E4}">
      <dsp:nvSpPr>
        <dsp:cNvPr id="0" name=""/>
        <dsp:cNvSpPr/>
      </dsp:nvSpPr>
      <dsp:spPr>
        <a:xfrm rot="9362990" flipH="1" flipV="1">
          <a:off x="1279243" y="-53005"/>
          <a:ext cx="187172" cy="1060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9362990" flipH="1" flipV="1">
        <a:off x="1279243" y="-53005"/>
        <a:ext cx="187172" cy="106011"/>
      </dsp:txXfrm>
    </dsp:sp>
    <dsp:sp modelId="{D3B4858F-0892-4081-A763-0F28FFBF4A92}">
      <dsp:nvSpPr>
        <dsp:cNvPr id="0" name=""/>
        <dsp:cNvSpPr/>
      </dsp:nvSpPr>
      <dsp:spPr>
        <a:xfrm>
          <a:off x="1292954" y="2560674"/>
          <a:ext cx="1323407" cy="14753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FF00"/>
              </a:solidFill>
              <a:cs typeface="Aharoni" pitchFamily="2" charset="-79"/>
            </a:rPr>
            <a:t>2018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FFFF00"/>
              </a:solidFill>
              <a:cs typeface="Aharoni" pitchFamily="2" charset="-79"/>
            </a:rPr>
            <a:t>Чемпіонат Європи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FFFF00"/>
              </a:solidFill>
              <a:cs typeface="Aharoni" pitchFamily="2" charset="-79"/>
            </a:rPr>
            <a:t>4 призера</a:t>
          </a:r>
          <a:endParaRPr lang="ru-RU" sz="1800" b="1" kern="1200" dirty="0">
            <a:solidFill>
              <a:srgbClr val="FFFF00"/>
            </a:solidFill>
            <a:cs typeface="Aharoni" pitchFamily="2" charset="-79"/>
          </a:endParaRPr>
        </a:p>
      </dsp:txBody>
      <dsp:txXfrm>
        <a:off x="1292954" y="2560674"/>
        <a:ext cx="1323407" cy="1475397"/>
      </dsp:txXfrm>
    </dsp:sp>
    <dsp:sp modelId="{8B477247-8BB6-4C91-9BCA-CB62841A1E4D}">
      <dsp:nvSpPr>
        <dsp:cNvPr id="0" name=""/>
        <dsp:cNvSpPr/>
      </dsp:nvSpPr>
      <dsp:spPr>
        <a:xfrm rot="9289085" flipH="1" flipV="1">
          <a:off x="2443706" y="-53005"/>
          <a:ext cx="193250" cy="1060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9289085" flipH="1" flipV="1">
        <a:off x="2443706" y="-53005"/>
        <a:ext cx="193250" cy="106011"/>
      </dsp:txXfrm>
    </dsp:sp>
    <dsp:sp modelId="{60A4B1BD-6B66-40DB-9933-B27E48793686}">
      <dsp:nvSpPr>
        <dsp:cNvPr id="0" name=""/>
        <dsp:cNvSpPr/>
      </dsp:nvSpPr>
      <dsp:spPr>
        <a:xfrm>
          <a:off x="2458617" y="2050088"/>
          <a:ext cx="1282493" cy="14196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FF00"/>
              </a:solidFill>
              <a:cs typeface="Aharoni" pitchFamily="2" charset="-79"/>
            </a:rPr>
            <a:t>2019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FFFF00"/>
              </a:solidFill>
              <a:cs typeface="Aharoni" pitchFamily="2" charset="-79"/>
            </a:rPr>
            <a:t>Чемпіонат Європи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FFFF00"/>
              </a:solidFill>
              <a:cs typeface="Aharoni" pitchFamily="2" charset="-79"/>
            </a:rPr>
            <a:t>6 призерів</a:t>
          </a:r>
          <a:endParaRPr lang="ru-RU" sz="1800" b="1" kern="1200" dirty="0">
            <a:solidFill>
              <a:srgbClr val="FFFF00"/>
            </a:solidFill>
            <a:cs typeface="Aharoni" pitchFamily="2" charset="-79"/>
          </a:endParaRPr>
        </a:p>
      </dsp:txBody>
      <dsp:txXfrm>
        <a:off x="2458617" y="2050088"/>
        <a:ext cx="1282493" cy="1419666"/>
      </dsp:txXfrm>
    </dsp:sp>
    <dsp:sp modelId="{EF96C78B-4276-46C4-A2EE-7779E3B0902A}">
      <dsp:nvSpPr>
        <dsp:cNvPr id="0" name=""/>
        <dsp:cNvSpPr/>
      </dsp:nvSpPr>
      <dsp:spPr>
        <a:xfrm rot="12669835" flipV="1">
          <a:off x="3630217" y="2311664"/>
          <a:ext cx="76855" cy="2085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12669835" flipV="1">
        <a:off x="3630217" y="2311664"/>
        <a:ext cx="76855" cy="208560"/>
      </dsp:txXfrm>
    </dsp:sp>
    <dsp:sp modelId="{3F01D78C-C2E6-4AEC-A02A-0A0204C5CB11}">
      <dsp:nvSpPr>
        <dsp:cNvPr id="0" name=""/>
        <dsp:cNvSpPr/>
      </dsp:nvSpPr>
      <dsp:spPr>
        <a:xfrm>
          <a:off x="3600401" y="1301408"/>
          <a:ext cx="1326124" cy="15096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FF00"/>
              </a:solidFill>
              <a:cs typeface="Aharoni" pitchFamily="2" charset="-79"/>
            </a:rPr>
            <a:t>2020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FFFF00"/>
              </a:solidFill>
              <a:cs typeface="Aharoni" pitchFamily="2" charset="-79"/>
            </a:rPr>
            <a:t>Чемпіонат Європи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rgbClr val="FFFF00"/>
              </a:solidFill>
              <a:cs typeface="Aharoni" pitchFamily="2" charset="-79"/>
            </a:rPr>
            <a:t>5 призерів</a:t>
          </a:r>
          <a:endParaRPr lang="ru-RU" sz="1800" b="1" kern="1200" dirty="0">
            <a:solidFill>
              <a:srgbClr val="FFFF00"/>
            </a:solidFill>
            <a:cs typeface="Aharoni" pitchFamily="2" charset="-79"/>
          </a:endParaRPr>
        </a:p>
      </dsp:txBody>
      <dsp:txXfrm>
        <a:off x="3600401" y="1301408"/>
        <a:ext cx="1326124" cy="1509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3D321-04D3-4007-867C-E5B7814D0005}" type="datetimeFigureOut">
              <a:rPr lang="ru-RU" smtClean="0"/>
              <a:pPr/>
              <a:t>09.05.2024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F95F-A19F-42A7-831B-BCAE6E2BE8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3D321-04D3-4007-867C-E5B7814D0005}" type="datetimeFigureOut">
              <a:rPr lang="ru-RU" smtClean="0"/>
              <a:pPr/>
              <a:t>09.05.2024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F95F-A19F-42A7-831B-BCAE6E2BE8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3D321-04D3-4007-867C-E5B7814D0005}" type="datetimeFigureOut">
              <a:rPr lang="ru-RU" smtClean="0"/>
              <a:pPr/>
              <a:t>09.05.2024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F95F-A19F-42A7-831B-BCAE6E2BE8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3D321-04D3-4007-867C-E5B7814D0005}" type="datetimeFigureOut">
              <a:rPr lang="ru-RU" smtClean="0"/>
              <a:pPr/>
              <a:t>09.05.2024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F95F-A19F-42A7-831B-BCAE6E2BE8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3D321-04D3-4007-867C-E5B7814D0005}" type="datetimeFigureOut">
              <a:rPr lang="ru-RU" smtClean="0"/>
              <a:pPr/>
              <a:t>09.05.2024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F95F-A19F-42A7-831B-BCAE6E2BE8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3D321-04D3-4007-867C-E5B7814D0005}" type="datetimeFigureOut">
              <a:rPr lang="ru-RU" smtClean="0"/>
              <a:pPr/>
              <a:t>09.05.2024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F95F-A19F-42A7-831B-BCAE6E2BE8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3D321-04D3-4007-867C-E5B7814D0005}" type="datetimeFigureOut">
              <a:rPr lang="ru-RU" smtClean="0"/>
              <a:pPr/>
              <a:t>09.05.2024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F95F-A19F-42A7-831B-BCAE6E2BE8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3D321-04D3-4007-867C-E5B7814D0005}" type="datetimeFigureOut">
              <a:rPr lang="ru-RU" smtClean="0"/>
              <a:pPr/>
              <a:t>09.05.2024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F95F-A19F-42A7-831B-BCAE6E2BE8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3D321-04D3-4007-867C-E5B7814D0005}" type="datetimeFigureOut">
              <a:rPr lang="ru-RU" smtClean="0"/>
              <a:pPr/>
              <a:t>09.05.2024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F95F-A19F-42A7-831B-BCAE6E2BE8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3D321-04D3-4007-867C-E5B7814D0005}" type="datetimeFigureOut">
              <a:rPr lang="ru-RU" smtClean="0"/>
              <a:pPr/>
              <a:t>09.05.2024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F95F-A19F-42A7-831B-BCAE6E2BE8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3D321-04D3-4007-867C-E5B7814D0005}" type="datetimeFigureOut">
              <a:rPr lang="ru-RU" smtClean="0"/>
              <a:pPr/>
              <a:t>09.05.2024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F95F-A19F-42A7-831B-BCAE6E2BE8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3D321-04D3-4007-867C-E5B7814D0005}" type="datetimeFigureOut">
              <a:rPr lang="ru-RU" smtClean="0"/>
              <a:pPr/>
              <a:t>09.05.2024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EF95F-A19F-42A7-831B-BCAE6E2BE8D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7784" y="1268760"/>
            <a:ext cx="6336704" cy="4176464"/>
          </a:xfrm>
        </p:spPr>
        <p:txBody>
          <a:bodyPr anchor="t">
            <a:normAutofit fontScale="90000"/>
          </a:bodyPr>
          <a:lstStyle/>
          <a:p>
            <a:pPr algn="l"/>
            <a:r>
              <a:rPr lang="uk-UA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7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  <a:t>Технологія </a:t>
            </a:r>
            <a: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  <a:t>розвивального навчання </a:t>
            </a:r>
            <a:b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  <a:t>Технологія   створення ситуації успіху </a:t>
            </a:r>
            <a:b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  <a:t>. Здоров</a:t>
            </a:r>
            <a:r>
              <a:rPr lang="en-US" sz="2700" b="1" i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700" b="1" i="1" dirty="0" err="1" smtClean="0">
                <a:latin typeface="Times New Roman" pitchFamily="18" charset="0"/>
                <a:cs typeface="Times New Roman" pitchFamily="18" charset="0"/>
              </a:rPr>
              <a:t>язберігаючі</a:t>
            </a:r>
            <a: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  <a:t> технології </a:t>
            </a:r>
            <a:r>
              <a:rPr lang="uk-UA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7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  <a:t>Технологія  комплексного групового навчання </a:t>
            </a:r>
            <a: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  <a:t>. Ігрові технології навчання </a:t>
            </a:r>
            <a:r>
              <a:rPr lang="uk-UA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7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uk-UA" sz="2700" b="1" i="1" dirty="0" smtClean="0">
                <a:latin typeface="Times New Roman" pitchFamily="18" charset="0"/>
                <a:cs typeface="Times New Roman" pitchFamily="18" charset="0"/>
              </a:rPr>
              <a:t>. Технологія  громадянського виховання вихованців </a:t>
            </a:r>
            <a:r>
              <a:rPr lang="uk-UA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45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556792"/>
            <a:ext cx="2252251" cy="3456384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332656"/>
            <a:ext cx="748883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 ІННОВАЦІЙ </a:t>
            </a:r>
          </a:p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КПНЗ ЦСДЮМ “ОЛІМП” КМР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268760"/>
            <a:ext cx="7416824" cy="4176464"/>
          </a:xfrm>
        </p:spPr>
        <p:txBody>
          <a:bodyPr anchor="t">
            <a:normAutofit/>
          </a:bodyPr>
          <a:lstStyle/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Керівник гуртка фітнес-аеробіки </a:t>
            </a:r>
            <a:br>
              <a:rPr lang="uk-UA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 err="1" smtClean="0">
                <a:latin typeface="Times New Roman" pitchFamily="18" charset="0"/>
                <a:cs typeface="Times New Roman" pitchFamily="18" charset="0"/>
              </a:rPr>
              <a:t>Манойло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 І.В. 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45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1080120" cy="16575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547664" y="260648"/>
            <a:ext cx="741682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ТЕХНОЛОГІЇ РОЗВИВАЛЬНОГО І ГРУПОВОГО НАВЧАННЯ </a:t>
            </a:r>
          </a:p>
          <a:p>
            <a:pPr algn="ctr"/>
            <a:r>
              <a:rPr lang="uk-UA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(метод </a:t>
            </a:r>
            <a:r>
              <a:rPr lang="uk-UA" sz="2800" b="1" dirty="0" smtClean="0">
                <a:solidFill>
                  <a:srgbClr val="FFFF00"/>
                </a:solidFill>
              </a:rPr>
              <a:t>колового </a:t>
            </a:r>
            <a:r>
              <a:rPr lang="uk-UA" sz="2800" b="1" dirty="0">
                <a:solidFill>
                  <a:srgbClr val="FFFF00"/>
                </a:solidFill>
              </a:rPr>
              <a:t>тренування </a:t>
            </a:r>
            <a:r>
              <a:rPr lang="uk-UA" sz="2800" b="1" dirty="0" smtClean="0">
                <a:solidFill>
                  <a:srgbClr val="FFFF00"/>
                </a:solidFill>
              </a:rPr>
              <a:t>)</a:t>
            </a:r>
            <a:endParaRPr lang="uk-UA" sz="2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3" name="docshapegroup5"/>
          <p:cNvGrpSpPr>
            <a:grpSpLocks/>
          </p:cNvGrpSpPr>
          <p:nvPr/>
        </p:nvGrpSpPr>
        <p:grpSpPr bwMode="auto">
          <a:xfrm>
            <a:off x="467544" y="1628800"/>
            <a:ext cx="8281078" cy="4662710"/>
            <a:chOff x="-4845" y="956"/>
            <a:chExt cx="21430" cy="8847"/>
          </a:xfrm>
        </p:grpSpPr>
        <p:pic>
          <p:nvPicPr>
            <p:cNvPr id="1031" name="docshape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845" y="1913"/>
              <a:ext cx="5032" cy="5305"/>
            </a:xfrm>
            <a:prstGeom prst="rect">
              <a:avLst/>
            </a:prstGeom>
            <a:noFill/>
          </p:spPr>
        </p:pic>
        <p:pic>
          <p:nvPicPr>
            <p:cNvPr id="1030" name="docshape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181" y="956"/>
              <a:ext cx="5404" cy="5863"/>
            </a:xfrm>
            <a:prstGeom prst="rect">
              <a:avLst/>
            </a:prstGeom>
            <a:noFill/>
          </p:spPr>
        </p:pic>
        <p:pic>
          <p:nvPicPr>
            <p:cNvPr id="1029" name="docshape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86" y="4509"/>
              <a:ext cx="8251" cy="5294"/>
            </a:xfrm>
            <a:prstGeom prst="rect">
              <a:avLst/>
            </a:prstGeom>
            <a:noFill/>
          </p:spPr>
        </p:pic>
      </p:grp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5" name="docshape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4221088"/>
            <a:ext cx="2776778" cy="22197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5" y="1196754"/>
            <a:ext cx="7371662" cy="5528746"/>
          </a:xfrm>
        </p:spPr>
      </p:pic>
      <p:sp>
        <p:nvSpPr>
          <p:cNvPr id="5" name="Заголовок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ТЕХНОЛОГІЯ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СТВОРЕННЯ СИТУАЦІЇ УСПІХУ</a:t>
            </a:r>
            <a:b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Керівник гуртка карате </a:t>
            </a:r>
            <a:r>
              <a:rPr lang="uk-UA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Панчуков</a:t>
            </a:r>
            <a:r>
              <a:rPr lang="uk-UA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О.Г.</a:t>
            </a:r>
            <a:r>
              <a:rPr lang="ru-RU" sz="2400" dirty="0" smtClean="0">
                <a:solidFill>
                  <a:srgbClr val="FFFF00"/>
                </a:solidFill>
              </a:rPr>
              <a:t/>
            </a:r>
            <a:br>
              <a:rPr lang="ru-RU" sz="2400" dirty="0" smtClean="0">
                <a:solidFill>
                  <a:srgbClr val="FFFF00"/>
                </a:solidFill>
              </a:rPr>
            </a:b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45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60648"/>
            <a:ext cx="1080120" cy="16575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7" name="Рисунок 6" descr="ка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32240" y="1556792"/>
            <a:ext cx="1943100" cy="1828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СХОДИНКИ УСПІХУ </a:t>
            </a:r>
            <a:br>
              <a:rPr lang="ru-RU" sz="31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ГУРТОК КІОКУШИН КАРАТЕ</a:t>
            </a:r>
            <a:br>
              <a:rPr lang="ru-RU" sz="31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Керівник гуртка </a:t>
            </a:r>
            <a:r>
              <a:rPr lang="uk-UA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Панчуков</a:t>
            </a:r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О.Г. 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solidFill>
                  <a:srgbClr val="FFFF00"/>
                </a:solidFill>
              </a:rPr>
              <a:t/>
            </a:r>
            <a:br>
              <a:rPr lang="ru-RU" sz="2400" dirty="0" smtClean="0">
                <a:solidFill>
                  <a:srgbClr val="FFFF00"/>
                </a:solidFill>
              </a:rPr>
            </a:b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_45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1080120" cy="16575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467544" y="1700808"/>
          <a:ext cx="8229600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5292080" y="2348880"/>
            <a:ext cx="1296144" cy="144016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solidFill>
                  <a:srgbClr val="FFFF00"/>
                </a:solidFill>
                <a:cs typeface="Aharoni" pitchFamily="2" charset="-79"/>
              </a:rPr>
              <a:t>2021</a:t>
            </a:r>
          </a:p>
          <a:p>
            <a:pPr lvl="0" algn="ctr"/>
            <a:r>
              <a:rPr lang="uk-UA" sz="1600" b="1" dirty="0" smtClean="0">
                <a:solidFill>
                  <a:srgbClr val="FFFF00"/>
                </a:solidFill>
                <a:cs typeface="Aharoni" pitchFamily="2" charset="-79"/>
              </a:rPr>
              <a:t>Чемпіонат</a:t>
            </a:r>
            <a:r>
              <a:rPr lang="uk-UA" b="1" dirty="0" smtClean="0">
                <a:solidFill>
                  <a:srgbClr val="FFFF00"/>
                </a:solidFill>
                <a:cs typeface="Aharoni" pitchFamily="2" charset="-79"/>
              </a:rPr>
              <a:t> Європи</a:t>
            </a:r>
          </a:p>
          <a:p>
            <a:pPr lvl="0" algn="ctr"/>
            <a:r>
              <a:rPr lang="uk-UA" b="1" dirty="0" smtClean="0">
                <a:solidFill>
                  <a:srgbClr val="FFFF00"/>
                </a:solidFill>
                <a:cs typeface="Aharoni" pitchFamily="2" charset="-79"/>
              </a:rPr>
              <a:t>3 призера</a:t>
            </a:r>
            <a:endParaRPr lang="ru-RU" b="1" dirty="0">
              <a:solidFill>
                <a:srgbClr val="FFFF00"/>
              </a:solidFill>
              <a:cs typeface="Aharoni" pitchFamily="2" charset="-79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516216" y="1772816"/>
            <a:ext cx="1296144" cy="1512168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solidFill>
                  <a:srgbClr val="FFFF00"/>
                </a:solidFill>
                <a:cs typeface="Aharoni" pitchFamily="2" charset="-79"/>
              </a:rPr>
              <a:t>2022</a:t>
            </a:r>
          </a:p>
          <a:p>
            <a:pPr lvl="0" algn="ctr"/>
            <a:r>
              <a:rPr lang="uk-UA" sz="1600" b="1" dirty="0" smtClean="0">
                <a:solidFill>
                  <a:srgbClr val="FFFF00"/>
                </a:solidFill>
                <a:cs typeface="Aharoni" pitchFamily="2" charset="-79"/>
              </a:rPr>
              <a:t>Чемпіонат Європ</a:t>
            </a:r>
            <a:r>
              <a:rPr lang="uk-UA" b="1" dirty="0" smtClean="0">
                <a:solidFill>
                  <a:srgbClr val="FFFF00"/>
                </a:solidFill>
                <a:cs typeface="Aharoni" pitchFamily="2" charset="-79"/>
              </a:rPr>
              <a:t>и</a:t>
            </a:r>
          </a:p>
          <a:p>
            <a:pPr lvl="0" algn="ctr"/>
            <a:r>
              <a:rPr lang="uk-UA" b="1" dirty="0" smtClean="0">
                <a:solidFill>
                  <a:srgbClr val="FFFF00"/>
                </a:solidFill>
                <a:cs typeface="Aharoni" pitchFamily="2" charset="-79"/>
              </a:rPr>
              <a:t>4</a:t>
            </a:r>
          </a:p>
          <a:p>
            <a:pPr lvl="0"/>
            <a:r>
              <a:rPr lang="uk-UA" b="1" dirty="0" smtClean="0">
                <a:solidFill>
                  <a:srgbClr val="FFFF00"/>
                </a:solidFill>
                <a:cs typeface="Aharoni" pitchFamily="2" charset="-79"/>
              </a:rPr>
              <a:t> призера</a:t>
            </a:r>
            <a:endParaRPr lang="ru-RU" b="1" dirty="0">
              <a:solidFill>
                <a:srgbClr val="FFFF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7784" y="1268760"/>
            <a:ext cx="6336704" cy="4176464"/>
          </a:xfrm>
        </p:spPr>
        <p:txBody>
          <a:bodyPr anchor="t">
            <a:normAutofit/>
          </a:bodyPr>
          <a:lstStyle/>
          <a:p>
            <a:pPr algn="l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45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1080120" cy="16575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475656" y="188640"/>
            <a:ext cx="669674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ВІД ПРОСТОГО ДО СКЛАДНОГО…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ка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509120"/>
            <a:ext cx="3022859" cy="2016224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  <p:pic>
        <p:nvPicPr>
          <p:cNvPr id="8" name="Рисунок 7" descr="2.jpg"/>
          <p:cNvPicPr>
            <a:picLocks noChangeAspect="1"/>
          </p:cNvPicPr>
          <p:nvPr/>
        </p:nvPicPr>
        <p:blipFill>
          <a:blip r:embed="rId4" cstate="print"/>
          <a:srcRect l="15019" b="1909"/>
          <a:stretch>
            <a:fillRect/>
          </a:stretch>
        </p:blipFill>
        <p:spPr>
          <a:xfrm>
            <a:off x="251520" y="2060847"/>
            <a:ext cx="3024336" cy="2328389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  <p:pic>
        <p:nvPicPr>
          <p:cNvPr id="10" name="Рисунок 9" descr="карате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1484784"/>
            <a:ext cx="3059832" cy="3059832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  <p:pic>
        <p:nvPicPr>
          <p:cNvPr id="12" name="Рисунок 11" descr="карртт.jpg"/>
          <p:cNvPicPr>
            <a:picLocks noChangeAspect="1"/>
          </p:cNvPicPr>
          <p:nvPr/>
        </p:nvPicPr>
        <p:blipFill>
          <a:blip r:embed="rId6" cstate="print"/>
          <a:srcRect t="25080"/>
          <a:stretch>
            <a:fillRect/>
          </a:stretch>
        </p:blipFill>
        <p:spPr>
          <a:xfrm>
            <a:off x="3491880" y="4653136"/>
            <a:ext cx="3588211" cy="2016224"/>
          </a:xfrm>
          <a:prstGeom prst="rect">
            <a:avLst/>
          </a:prstGeom>
        </p:spPr>
      </p:pic>
      <p:pic>
        <p:nvPicPr>
          <p:cNvPr id="13" name="Рисунок 12" descr="карт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75856" y="2420888"/>
            <a:ext cx="2784309" cy="2088232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573016"/>
            <a:ext cx="4176464" cy="3132348"/>
          </a:xfrm>
          <a:prstGeom prst="rect">
            <a:avLst/>
          </a:prstGeom>
          <a:noFill/>
          <a:ln w="38100">
            <a:solidFill>
              <a:srgbClr val="00B0F0"/>
            </a:solidFill>
            <a:prstDash val="solid"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3561729" cy="2448272"/>
          </a:xfrm>
          <a:prstGeom prst="rect">
            <a:avLst/>
          </a:prstGeom>
          <a:noFill/>
          <a:ln w="38100">
            <a:solidFill>
              <a:srgbClr val="00B0F0"/>
            </a:solidFill>
            <a:prstDash val="solid"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068960"/>
            <a:ext cx="2646294" cy="3528392"/>
          </a:xfrm>
          <a:prstGeom prst="rect">
            <a:avLst/>
          </a:prstGeom>
          <a:noFill/>
          <a:ln w="38100">
            <a:solidFill>
              <a:srgbClr val="00B0F0"/>
            </a:solidFill>
            <a:prstDash val="solid"/>
            <a:miter lim="800000"/>
            <a:headEnd/>
            <a:tailEnd/>
          </a:ln>
          <a:effectLst/>
        </p:spPr>
      </p:pic>
      <p:pic>
        <p:nvPicPr>
          <p:cNvPr id="7" name="Рисунок 6" descr="1706780480177.jpg"/>
          <p:cNvPicPr>
            <a:picLocks noChangeAspect="1"/>
          </p:cNvPicPr>
          <p:nvPr/>
        </p:nvPicPr>
        <p:blipFill>
          <a:blip r:embed="rId5" cstate="print"/>
          <a:srcRect t="35031" b="36081"/>
          <a:stretch>
            <a:fillRect/>
          </a:stretch>
        </p:blipFill>
        <p:spPr>
          <a:xfrm>
            <a:off x="4355976" y="404664"/>
            <a:ext cx="4248472" cy="2922146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7176" y="980728"/>
            <a:ext cx="7416824" cy="4176464"/>
          </a:xfrm>
        </p:spPr>
        <p:txBody>
          <a:bodyPr anchor="t">
            <a:normAutofit/>
          </a:bodyPr>
          <a:lstStyle/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Керівник гуртка  фітнес-аеробіки </a:t>
            </a:r>
            <a:r>
              <a:rPr lang="uk-UA" sz="1800" b="1" dirty="0" err="1" smtClean="0">
                <a:latin typeface="Times New Roman" pitchFamily="18" charset="0"/>
                <a:cs typeface="Times New Roman" pitchFamily="18" charset="0"/>
              </a:rPr>
              <a:t>Чудновська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  О.С.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45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1080120" cy="16575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835696" y="260648"/>
            <a:ext cx="669674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ІНТЕРАКТИВНІ ТЕХНОЛОГІЇ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НАВЧАННЯ (ЕЛЕМЕНТИ ГРИ)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-a58cb2ac10ecd387ecacd5f4832c0705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420888"/>
            <a:ext cx="2301720" cy="3068960"/>
          </a:xfrm>
          <a:prstGeom prst="rect">
            <a:avLst/>
          </a:prstGeom>
        </p:spPr>
      </p:pic>
      <p:pic>
        <p:nvPicPr>
          <p:cNvPr id="7" name="Рисунок 6" descr="IMG-20f27ddd26a8f51a7b63755e12d61f0c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1556792"/>
            <a:ext cx="2139702" cy="2852936"/>
          </a:xfrm>
          <a:prstGeom prst="rect">
            <a:avLst/>
          </a:prstGeom>
        </p:spPr>
      </p:pic>
      <p:pic>
        <p:nvPicPr>
          <p:cNvPr id="8" name="Рисунок 7" descr="IMG-7e863539b3869c3244a8173eda19a0c6-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6216" y="1556792"/>
            <a:ext cx="2268252" cy="3024336"/>
          </a:xfrm>
          <a:prstGeom prst="rect">
            <a:avLst/>
          </a:prstGeom>
        </p:spPr>
      </p:pic>
      <p:pic>
        <p:nvPicPr>
          <p:cNvPr id="9" name="Рисунок 8" descr="IMG-ae54e845790299edcd005aa56341c317-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83968" y="2852936"/>
            <a:ext cx="2268252" cy="302433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6588224" y="4581128"/>
            <a:ext cx="219573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Птах у клітці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 »</a:t>
            </a:r>
            <a:endParaRPr lang="ru-RU" sz="2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11960" y="5517232"/>
            <a:ext cx="2376264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Aft>
                <a:spcPts val="0"/>
              </a:spcAft>
            </a:pPr>
            <a:endParaRPr lang="uk-UA" sz="2400" b="1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uk-UA" sz="24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«Добра чарівниця»</a:t>
            </a:r>
            <a:endParaRPr lang="ru-RU" sz="24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/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67744" y="4437112"/>
            <a:ext cx="2016224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«Сніжинки – Крапельки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5517232"/>
            <a:ext cx="241176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Дзеркальний танок»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1268760"/>
            <a:ext cx="7416824" cy="4176464"/>
          </a:xfrm>
        </p:spPr>
        <p:txBody>
          <a:bodyPr anchor="t">
            <a:normAutofit/>
          </a:bodyPr>
          <a:lstStyle/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45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1080120" cy="16575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835696" y="260648"/>
            <a:ext cx="669674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ІНТЕРАКТИВНІ ТЕХНОЛОГІЇ</a:t>
            </a:r>
          </a:p>
          <a:p>
            <a:pPr algn="ctr"/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Кер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гуртка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Онищенко І.А.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07704" y="162880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Інтерактивне навчання</a:t>
            </a:r>
            <a:r>
              <a:rPr lang="uk-UA" sz="2000" b="1" dirty="0" smtClean="0">
                <a:ea typeface="Times New Roman" pitchFamily="18" charset="0"/>
                <a:cs typeface="Times New Roman" pitchFamily="18" charset="0"/>
              </a:rPr>
              <a:t> –</a:t>
            </a:r>
            <a:r>
              <a:rPr lang="uk-UA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en-US" sz="20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 спеціальна форма організації </a:t>
            </a:r>
            <a:endParaRPr lang="en-US" sz="20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пізнавальної діяльності, </a:t>
            </a:r>
            <a:endParaRPr lang="en-US" sz="20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яка має конкретну, передбачувану </a:t>
            </a:r>
            <a:endParaRPr lang="en-US" sz="20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мету створити комфортні умови навчання, </a:t>
            </a:r>
            <a:endParaRPr lang="en-US" sz="20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яких кожен учень відчуває свою </a:t>
            </a:r>
            <a:endParaRPr lang="en-US" sz="20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успішність, інтелектуальну спроможність.</a:t>
            </a:r>
            <a:endParaRPr lang="uk-UA" sz="2000" b="1" dirty="0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reeform 2"/>
          <p:cNvSpPr>
            <a:spLocks/>
          </p:cNvSpPr>
          <p:nvPr/>
        </p:nvSpPr>
        <p:spPr bwMode="gray">
          <a:xfrm rot="3046289" flipH="1">
            <a:off x="4829175" y="1073150"/>
            <a:ext cx="1978025" cy="3159125"/>
          </a:xfrm>
          <a:custGeom>
            <a:avLst/>
            <a:gdLst/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0" t="0" r="r" b="b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solidFill>
            <a:schemeClr val="hlink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55" name="Freeform 3"/>
          <p:cNvSpPr>
            <a:spLocks/>
          </p:cNvSpPr>
          <p:nvPr/>
        </p:nvSpPr>
        <p:spPr bwMode="ltGray">
          <a:xfrm rot="3171804" flipH="1">
            <a:off x="2290762" y="3284538"/>
            <a:ext cx="1952625" cy="3117850"/>
          </a:xfrm>
          <a:custGeom>
            <a:avLst/>
            <a:gdLst/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0" t="0" r="r" b="b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solidFill>
            <a:schemeClr val="accent2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56" name="Freeform 4"/>
          <p:cNvSpPr>
            <a:spLocks/>
          </p:cNvSpPr>
          <p:nvPr/>
        </p:nvSpPr>
        <p:spPr bwMode="gray">
          <a:xfrm rot="18473053">
            <a:off x="4829175" y="3289300"/>
            <a:ext cx="1978025" cy="3159125"/>
          </a:xfrm>
          <a:custGeom>
            <a:avLst/>
            <a:gdLst/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0" t="0" r="r" b="b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solidFill>
            <a:schemeClr val="accent1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57" name="Freeform 5"/>
          <p:cNvSpPr>
            <a:spLocks/>
          </p:cNvSpPr>
          <p:nvPr/>
        </p:nvSpPr>
        <p:spPr bwMode="ltGray">
          <a:xfrm rot="18553711">
            <a:off x="2295525" y="1071563"/>
            <a:ext cx="1978025" cy="3159125"/>
          </a:xfrm>
          <a:custGeom>
            <a:avLst/>
            <a:gdLst/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0" t="0" r="r" b="b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solidFill>
            <a:schemeClr val="folHlink"/>
          </a:solidFill>
          <a:ln w="19050" cmpd="sng">
            <a:solidFill>
              <a:srgbClr val="FFFFFF"/>
            </a:solidFill>
            <a:prstDash val="solid"/>
            <a:round/>
            <a:headEnd/>
            <a:tailEnd/>
          </a:ln>
          <a:effectLst>
            <a:outerShdw dist="28398" dir="6993903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58" name="Oval 7"/>
          <p:cNvSpPr>
            <a:spLocks noChangeArrowheads="1"/>
          </p:cNvSpPr>
          <p:nvPr/>
        </p:nvSpPr>
        <p:spPr bwMode="gray">
          <a:xfrm>
            <a:off x="3711575" y="2943225"/>
            <a:ext cx="1647825" cy="1647825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59" name="Text Box 8"/>
          <p:cNvSpPr txBox="1">
            <a:spLocks noChangeArrowheads="1"/>
          </p:cNvSpPr>
          <p:nvPr/>
        </p:nvSpPr>
        <p:spPr bwMode="gray">
          <a:xfrm>
            <a:off x="1857324" y="6027003"/>
            <a:ext cx="728667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 eaLnBrk="0" hangingPunct="0"/>
            <a:r>
              <a:rPr lang="uk-UA" sz="1600" b="1" i="1" dirty="0" smtClean="0">
                <a:solidFill>
                  <a:srgbClr val="000000"/>
                </a:solidFill>
              </a:rPr>
              <a:t>Мистецтво навчання не потребує нічого іншого,ніж умілий розподіл часу, предметів і методу.</a:t>
            </a:r>
          </a:p>
          <a:p>
            <a:pPr algn="r" eaLnBrk="0" hangingPunct="0"/>
            <a:r>
              <a:rPr lang="uk-UA" sz="1600" b="1" i="1" dirty="0" smtClean="0">
                <a:solidFill>
                  <a:srgbClr val="000000"/>
                </a:solidFill>
              </a:rPr>
              <a:t>		Я.А. </a:t>
            </a:r>
            <a:r>
              <a:rPr lang="uk-UA" sz="1600" b="1" i="1" dirty="0" err="1" smtClean="0">
                <a:solidFill>
                  <a:srgbClr val="000000"/>
                </a:solidFill>
              </a:rPr>
              <a:t>Коменський</a:t>
            </a:r>
            <a:endParaRPr lang="en-US" sz="1600" b="1" i="1" dirty="0">
              <a:solidFill>
                <a:srgbClr val="000000"/>
              </a:solidFill>
            </a:endParaRPr>
          </a:p>
        </p:txBody>
      </p:sp>
      <p:sp>
        <p:nvSpPr>
          <p:cNvPr id="60" name="Text Box 9"/>
          <p:cNvSpPr txBox="1">
            <a:spLocks noChangeArrowheads="1"/>
          </p:cNvSpPr>
          <p:nvPr/>
        </p:nvSpPr>
        <p:spPr bwMode="black">
          <a:xfrm>
            <a:off x="4951413" y="2268538"/>
            <a:ext cx="1792287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1600" b="1" dirty="0" smtClean="0"/>
              <a:t>Технологія колективно-групового навчання</a:t>
            </a:r>
            <a:endParaRPr lang="en-US" sz="1600" b="1" dirty="0"/>
          </a:p>
        </p:txBody>
      </p:sp>
      <p:sp>
        <p:nvSpPr>
          <p:cNvPr id="61" name="Text Box 10"/>
          <p:cNvSpPr txBox="1">
            <a:spLocks noChangeArrowheads="1"/>
          </p:cNvSpPr>
          <p:nvPr/>
        </p:nvSpPr>
        <p:spPr bwMode="black">
          <a:xfrm>
            <a:off x="4929190" y="4429132"/>
            <a:ext cx="1792288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1600" b="1" dirty="0" smtClean="0"/>
              <a:t>Технології ситуативного навчання</a:t>
            </a:r>
            <a:endParaRPr lang="en-US" sz="1600" b="1" dirty="0"/>
          </a:p>
        </p:txBody>
      </p:sp>
      <p:sp>
        <p:nvSpPr>
          <p:cNvPr id="62" name="Text Box 11"/>
          <p:cNvSpPr txBox="1">
            <a:spLocks noChangeArrowheads="1"/>
          </p:cNvSpPr>
          <p:nvPr/>
        </p:nvSpPr>
        <p:spPr bwMode="black">
          <a:xfrm>
            <a:off x="2357422" y="4429132"/>
            <a:ext cx="1792287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1600" b="1" dirty="0" smtClean="0"/>
              <a:t>Технології опрацювання дискусійних питань</a:t>
            </a:r>
            <a:endParaRPr lang="en-US" sz="1600" b="1" dirty="0"/>
          </a:p>
        </p:txBody>
      </p:sp>
      <p:sp>
        <p:nvSpPr>
          <p:cNvPr id="67" name="Text Box 16"/>
          <p:cNvSpPr txBox="1">
            <a:spLocks noChangeArrowheads="1"/>
          </p:cNvSpPr>
          <p:nvPr/>
        </p:nvSpPr>
        <p:spPr bwMode="black">
          <a:xfrm>
            <a:off x="2332038" y="2289175"/>
            <a:ext cx="2025648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1600" b="1" dirty="0" smtClean="0"/>
              <a:t>Технологія кооперативного навчання</a:t>
            </a:r>
            <a:endParaRPr lang="en-US" sz="16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27584" y="260648"/>
            <a:ext cx="8064896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КЛАСИФІКАЦІЯ  ІНТЕРАКТИВНИХ ТЕХНОЛОГІЙ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9" name="Rectangle 9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sz="3600" dirty="0" smtClean="0"/>
              <a:t>Структура заняття з застосуванням інтерактивних технологій</a:t>
            </a:r>
            <a:endParaRPr lang="ru-RU" sz="3600" dirty="0"/>
          </a:p>
        </p:txBody>
      </p:sp>
      <p:sp>
        <p:nvSpPr>
          <p:cNvPr id="20" name="TextBox 19"/>
          <p:cNvSpPr txBox="1"/>
          <p:nvPr/>
        </p:nvSpPr>
        <p:spPr>
          <a:xfrm>
            <a:off x="500034" y="3500438"/>
            <a:ext cx="2792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endParaRPr lang="uk-UA" sz="1600" b="1" i="1" dirty="0" smtClean="0"/>
          </a:p>
          <a:p>
            <a:pPr>
              <a:buFont typeface="Wingdings" pitchFamily="2" charset="2"/>
              <a:buChar char="§"/>
            </a:pPr>
            <a:endParaRPr lang="uk-UA" sz="1600" b="1" i="1" dirty="0" smtClean="0"/>
          </a:p>
          <a:p>
            <a:r>
              <a:rPr lang="uk-UA" sz="1600" dirty="0" smtClean="0"/>
              <a:t> </a:t>
            </a:r>
            <a:endParaRPr lang="ru-RU" sz="1600" dirty="0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gray">
          <a:xfrm rot="5400000">
            <a:off x="741363" y="3841750"/>
            <a:ext cx="2181225" cy="202882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FFFFF">
                  <a:gamma/>
                  <a:shade val="78824"/>
                  <a:invGamma/>
                  <a:alpha val="98000"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8824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Freeform 4"/>
          <p:cNvSpPr>
            <a:spLocks/>
          </p:cNvSpPr>
          <p:nvPr/>
        </p:nvSpPr>
        <p:spPr bwMode="gray">
          <a:xfrm>
            <a:off x="828675" y="3763963"/>
            <a:ext cx="2006600" cy="481012"/>
          </a:xfrm>
          <a:custGeom>
            <a:avLst/>
            <a:gdLst/>
            <a:ahLst/>
            <a:cxnLst>
              <a:cxn ang="0">
                <a:pos x="5" y="303"/>
              </a:cxn>
              <a:cxn ang="0">
                <a:pos x="21" y="177"/>
              </a:cxn>
              <a:cxn ang="0">
                <a:pos x="172" y="22"/>
              </a:cxn>
              <a:cxn ang="0">
                <a:pos x="361" y="11"/>
              </a:cxn>
              <a:cxn ang="0">
                <a:pos x="932" y="12"/>
              </a:cxn>
              <a:cxn ang="0">
                <a:pos x="1070" y="14"/>
              </a:cxn>
              <a:cxn ang="0">
                <a:pos x="1260" y="189"/>
              </a:cxn>
              <a:cxn ang="0">
                <a:pos x="1266" y="302"/>
              </a:cxn>
              <a:cxn ang="0">
                <a:pos x="5" y="303"/>
              </a:cxn>
            </a:cxnLst>
            <a:rect l="0" t="0" r="r" b="b"/>
            <a:pathLst>
              <a:path w="1270" h="303">
                <a:moveTo>
                  <a:pt x="5" y="303"/>
                </a:moveTo>
                <a:cubicBezTo>
                  <a:pt x="5" y="303"/>
                  <a:pt x="0" y="253"/>
                  <a:pt x="21" y="177"/>
                </a:cubicBezTo>
                <a:cubicBezTo>
                  <a:pt x="48" y="130"/>
                  <a:pt x="69" y="44"/>
                  <a:pt x="172" y="22"/>
                </a:cubicBezTo>
                <a:cubicBezTo>
                  <a:pt x="275" y="0"/>
                  <a:pt x="235" y="13"/>
                  <a:pt x="361" y="11"/>
                </a:cubicBezTo>
                <a:cubicBezTo>
                  <a:pt x="487" y="9"/>
                  <a:pt x="813" y="12"/>
                  <a:pt x="932" y="12"/>
                </a:cubicBezTo>
                <a:cubicBezTo>
                  <a:pt x="1050" y="12"/>
                  <a:pt x="998" y="2"/>
                  <a:pt x="1070" y="14"/>
                </a:cubicBezTo>
                <a:cubicBezTo>
                  <a:pt x="1143" y="26"/>
                  <a:pt x="1215" y="84"/>
                  <a:pt x="1260" y="189"/>
                </a:cubicBezTo>
                <a:cubicBezTo>
                  <a:pt x="1270" y="262"/>
                  <a:pt x="1266" y="302"/>
                  <a:pt x="1266" y="302"/>
                </a:cubicBezTo>
                <a:lnTo>
                  <a:pt x="5" y="303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 w="38100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gray">
          <a:xfrm>
            <a:off x="1428728" y="3786190"/>
            <a:ext cx="8212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1C1C1C"/>
                </a:solidFill>
                <a:latin typeface="Arial" charset="0"/>
              </a:rPr>
              <a:t>Мета:</a:t>
            </a:r>
            <a:endParaRPr lang="en-US" b="1" dirty="0">
              <a:solidFill>
                <a:srgbClr val="1C1C1C"/>
              </a:solidFill>
              <a:latin typeface="Arial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817563" y="4441825"/>
            <a:ext cx="2011362" cy="116955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uk-UA" sz="1400" b="1" dirty="0" smtClean="0">
                <a:solidFill>
                  <a:srgbClr val="1C1C1C"/>
                </a:solidFill>
                <a:latin typeface="Arial" charset="0"/>
              </a:rPr>
              <a:t>Сфокусувати увагу дітей на проблемі та викликати інтерес до обговорюваної теми</a:t>
            </a:r>
            <a:endParaRPr lang="en-US" sz="1400" dirty="0">
              <a:solidFill>
                <a:srgbClr val="1C1C1C"/>
              </a:solidFill>
              <a:latin typeface="Arial" charset="0"/>
            </a:endParaRP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gray">
          <a:xfrm rot="5400000">
            <a:off x="3484563" y="3841750"/>
            <a:ext cx="2181225" cy="202882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FFFFF">
                  <a:gamma/>
                  <a:shade val="78824"/>
                  <a:invGamma/>
                  <a:alpha val="98000"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8824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Freeform 8"/>
          <p:cNvSpPr>
            <a:spLocks/>
          </p:cNvSpPr>
          <p:nvPr/>
        </p:nvSpPr>
        <p:spPr bwMode="gray">
          <a:xfrm>
            <a:off x="3576638" y="3762375"/>
            <a:ext cx="2001837" cy="481013"/>
          </a:xfrm>
          <a:custGeom>
            <a:avLst/>
            <a:gdLst/>
            <a:ahLst/>
            <a:cxnLst>
              <a:cxn ang="0">
                <a:pos x="6" y="297"/>
              </a:cxn>
              <a:cxn ang="0">
                <a:pos x="18" y="174"/>
              </a:cxn>
              <a:cxn ang="0">
                <a:pos x="171" y="30"/>
              </a:cxn>
              <a:cxn ang="0">
                <a:pos x="352" y="13"/>
              </a:cxn>
              <a:cxn ang="0">
                <a:pos x="922" y="10"/>
              </a:cxn>
              <a:cxn ang="0">
                <a:pos x="1061" y="12"/>
              </a:cxn>
              <a:cxn ang="0">
                <a:pos x="1251" y="190"/>
              </a:cxn>
              <a:cxn ang="0">
                <a:pos x="1257" y="303"/>
              </a:cxn>
              <a:cxn ang="0">
                <a:pos x="6" y="297"/>
              </a:cxn>
            </a:cxnLst>
            <a:rect l="0" t="0" r="r" b="b"/>
            <a:pathLst>
              <a:path w="1261" h="303">
                <a:moveTo>
                  <a:pt x="6" y="297"/>
                </a:moveTo>
                <a:cubicBezTo>
                  <a:pt x="6" y="297"/>
                  <a:pt x="0" y="225"/>
                  <a:pt x="18" y="174"/>
                </a:cubicBezTo>
                <a:cubicBezTo>
                  <a:pt x="36" y="123"/>
                  <a:pt x="105" y="45"/>
                  <a:pt x="171" y="30"/>
                </a:cubicBezTo>
                <a:cubicBezTo>
                  <a:pt x="237" y="15"/>
                  <a:pt x="227" y="16"/>
                  <a:pt x="352" y="13"/>
                </a:cubicBezTo>
                <a:cubicBezTo>
                  <a:pt x="477" y="10"/>
                  <a:pt x="804" y="10"/>
                  <a:pt x="922" y="10"/>
                </a:cubicBezTo>
                <a:cubicBezTo>
                  <a:pt x="1039" y="10"/>
                  <a:pt x="988" y="0"/>
                  <a:pt x="1061" y="12"/>
                </a:cubicBezTo>
                <a:cubicBezTo>
                  <a:pt x="1133" y="24"/>
                  <a:pt x="1206" y="83"/>
                  <a:pt x="1251" y="190"/>
                </a:cubicBezTo>
                <a:cubicBezTo>
                  <a:pt x="1261" y="263"/>
                  <a:pt x="1257" y="303"/>
                  <a:pt x="1257" y="303"/>
                </a:cubicBezTo>
                <a:lnTo>
                  <a:pt x="6" y="297"/>
                </a:lnTo>
                <a:close/>
              </a:path>
            </a:pathLst>
          </a:custGeom>
          <a:solidFill>
            <a:schemeClr val="hlink">
              <a:alpha val="50000"/>
            </a:schemeClr>
          </a:solidFill>
          <a:ln w="38100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gray">
          <a:xfrm>
            <a:off x="4143372" y="3857628"/>
            <a:ext cx="8212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1C1C1C"/>
                </a:solidFill>
              </a:rPr>
              <a:t>Мета:</a:t>
            </a:r>
            <a:endParaRPr lang="en-US" b="1" dirty="0">
              <a:solidFill>
                <a:srgbClr val="1C1C1C"/>
              </a:solidFill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3491880" y="4293096"/>
            <a:ext cx="2091350" cy="18158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1400" b="1" dirty="0" smtClean="0">
                <a:solidFill>
                  <a:srgbClr val="1C1C1C"/>
                </a:solidFill>
                <a:latin typeface="Arial" charset="0"/>
              </a:rPr>
              <a:t>Забезпечити розуміння учнями змісту їхньої діяльності,тобто того, чого вони повинні досягти на уроці, чого від них чекає керівник гуртка</a:t>
            </a:r>
            <a:endParaRPr lang="en-US" sz="1400" dirty="0">
              <a:solidFill>
                <a:srgbClr val="1C1C1C"/>
              </a:solidFill>
              <a:latin typeface="Arial" charset="0"/>
            </a:endParaRPr>
          </a:p>
        </p:txBody>
      </p:sp>
      <p:sp>
        <p:nvSpPr>
          <p:cNvPr id="13" name="AutoShape 11"/>
          <p:cNvSpPr>
            <a:spLocks noChangeArrowheads="1"/>
          </p:cNvSpPr>
          <p:nvPr/>
        </p:nvSpPr>
        <p:spPr bwMode="gray">
          <a:xfrm rot="5400000">
            <a:off x="6189663" y="3841750"/>
            <a:ext cx="2181225" cy="202882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FFFFF">
                  <a:gamma/>
                  <a:shade val="78824"/>
                  <a:invGamma/>
                  <a:alpha val="98000"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8824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Freeform 12"/>
          <p:cNvSpPr>
            <a:spLocks/>
          </p:cNvSpPr>
          <p:nvPr/>
        </p:nvSpPr>
        <p:spPr bwMode="gray">
          <a:xfrm>
            <a:off x="6275388" y="3762375"/>
            <a:ext cx="2008187" cy="482600"/>
          </a:xfrm>
          <a:custGeom>
            <a:avLst/>
            <a:gdLst/>
            <a:ahLst/>
            <a:cxnLst>
              <a:cxn ang="0">
                <a:pos x="0" y="298"/>
              </a:cxn>
              <a:cxn ang="0">
                <a:pos x="7" y="171"/>
              </a:cxn>
              <a:cxn ang="0">
                <a:pos x="166" y="14"/>
              </a:cxn>
              <a:cxn ang="0">
                <a:pos x="356" y="13"/>
              </a:cxn>
              <a:cxn ang="0">
                <a:pos x="922" y="10"/>
              </a:cxn>
              <a:cxn ang="0">
                <a:pos x="1060" y="12"/>
              </a:cxn>
              <a:cxn ang="0">
                <a:pos x="1249" y="186"/>
              </a:cxn>
              <a:cxn ang="0">
                <a:pos x="1255" y="297"/>
              </a:cxn>
              <a:cxn ang="0">
                <a:pos x="0" y="298"/>
              </a:cxn>
            </a:cxnLst>
            <a:rect l="0" t="0" r="r" b="b"/>
            <a:pathLst>
              <a:path w="1259" h="298">
                <a:moveTo>
                  <a:pt x="0" y="298"/>
                </a:moveTo>
                <a:lnTo>
                  <a:pt x="7" y="171"/>
                </a:lnTo>
                <a:cubicBezTo>
                  <a:pt x="35" y="124"/>
                  <a:pt x="108" y="40"/>
                  <a:pt x="166" y="14"/>
                </a:cubicBezTo>
                <a:lnTo>
                  <a:pt x="356" y="13"/>
                </a:lnTo>
                <a:cubicBezTo>
                  <a:pt x="482" y="12"/>
                  <a:pt x="805" y="10"/>
                  <a:pt x="922" y="10"/>
                </a:cubicBezTo>
                <a:cubicBezTo>
                  <a:pt x="1039" y="10"/>
                  <a:pt x="988" y="0"/>
                  <a:pt x="1060" y="12"/>
                </a:cubicBezTo>
                <a:cubicBezTo>
                  <a:pt x="1132" y="24"/>
                  <a:pt x="1204" y="81"/>
                  <a:pt x="1249" y="186"/>
                </a:cubicBezTo>
                <a:cubicBezTo>
                  <a:pt x="1259" y="258"/>
                  <a:pt x="1255" y="297"/>
                  <a:pt x="1255" y="297"/>
                </a:cubicBezTo>
                <a:lnTo>
                  <a:pt x="0" y="298"/>
                </a:lnTo>
                <a:close/>
              </a:path>
            </a:pathLst>
          </a:custGeom>
          <a:solidFill>
            <a:schemeClr val="folHlink">
              <a:alpha val="50000"/>
            </a:schemeClr>
          </a:solidFill>
          <a:ln w="38100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gray">
          <a:xfrm>
            <a:off x="6858016" y="3857628"/>
            <a:ext cx="8212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1C1C1C"/>
                </a:solidFill>
              </a:rPr>
              <a:t>Мета:</a:t>
            </a:r>
            <a:endParaRPr lang="en-US" b="1" dirty="0">
              <a:solidFill>
                <a:srgbClr val="1C1C1C"/>
              </a:solidFill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gray">
          <a:xfrm>
            <a:off x="6215074" y="4286256"/>
            <a:ext cx="2389374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1300" b="1" dirty="0" smtClean="0">
                <a:solidFill>
                  <a:srgbClr val="1C1C1C"/>
                </a:solidFill>
                <a:latin typeface="Arial" charset="0"/>
              </a:rPr>
              <a:t>Дати учням достатньо інформації для того, щоб на її основі вони могли виконати практичні </a:t>
            </a:r>
            <a:r>
              <a:rPr lang="uk-UA" sz="1400" b="1" dirty="0" smtClean="0">
                <a:solidFill>
                  <a:srgbClr val="1C1C1C"/>
                </a:solidFill>
                <a:latin typeface="Arial" charset="0"/>
              </a:rPr>
              <a:t>завдання за мінімально короткий час</a:t>
            </a:r>
            <a:endParaRPr lang="en-US" sz="1400" dirty="0">
              <a:solidFill>
                <a:srgbClr val="1C1C1C"/>
              </a:solidFill>
              <a:latin typeface="Arial" charset="0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378200" y="1428736"/>
            <a:ext cx="2382838" cy="1143007"/>
            <a:chOff x="2251" y="1126"/>
            <a:chExt cx="1501" cy="339"/>
          </a:xfrm>
        </p:grpSpPr>
        <p:sp>
          <p:nvSpPr>
            <p:cNvPr id="18" name="AutoShape 16"/>
            <p:cNvSpPr>
              <a:spLocks noChangeArrowheads="1"/>
            </p:cNvSpPr>
            <p:nvPr/>
          </p:nvSpPr>
          <p:spPr bwMode="gray">
            <a:xfrm>
              <a:off x="2251" y="1126"/>
              <a:ext cx="1501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AEAEA">
                    <a:gamma/>
                    <a:shade val="36078"/>
                    <a:invGamma/>
                  </a:srgbClr>
                </a:gs>
                <a:gs pos="50000">
                  <a:srgbClr val="EAEAEA"/>
                </a:gs>
                <a:gs pos="100000">
                  <a:srgbClr val="EAEAEA">
                    <a:gamma/>
                    <a:shade val="36078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" name="AutoShape 17"/>
            <p:cNvSpPr>
              <a:spLocks noChangeArrowheads="1"/>
            </p:cNvSpPr>
            <p:nvPr/>
          </p:nvSpPr>
          <p:spPr bwMode="gray">
            <a:xfrm>
              <a:off x="2269" y="1145"/>
              <a:ext cx="1465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>
                    <a:alpha val="89999"/>
                  </a:schemeClr>
                </a:gs>
                <a:gs pos="5000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>
                    <a:alpha val="89999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1" name="Rectangle 18"/>
          <p:cNvSpPr>
            <a:spLocks noChangeArrowheads="1"/>
          </p:cNvSpPr>
          <p:nvPr/>
        </p:nvSpPr>
        <p:spPr bwMode="gray">
          <a:xfrm>
            <a:off x="3428992" y="1571612"/>
            <a:ext cx="2328843" cy="7386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uk-UA" sz="1400" b="1" dirty="0" smtClean="0">
                <a:solidFill>
                  <a:srgbClr val="1C1C1C"/>
                </a:solidFill>
                <a:latin typeface="Arial" charset="0"/>
              </a:rPr>
              <a:t>Оголошення теми</a:t>
            </a:r>
          </a:p>
          <a:p>
            <a:pPr algn="ctr"/>
            <a:r>
              <a:rPr lang="uk-UA" sz="1400" b="1" dirty="0" smtClean="0">
                <a:solidFill>
                  <a:srgbClr val="1C1C1C"/>
                </a:solidFill>
                <a:latin typeface="Arial" charset="0"/>
              </a:rPr>
              <a:t> та очікуваних</a:t>
            </a:r>
          </a:p>
          <a:p>
            <a:pPr algn="ctr"/>
            <a:r>
              <a:rPr lang="uk-UA" sz="1400" b="1" dirty="0" smtClean="0">
                <a:solidFill>
                  <a:srgbClr val="1C1C1C"/>
                </a:solidFill>
                <a:latin typeface="Arial" charset="0"/>
              </a:rPr>
              <a:t>навчальних результатів</a:t>
            </a:r>
            <a:endParaRPr lang="en-US" sz="1400" b="1" dirty="0">
              <a:solidFill>
                <a:srgbClr val="1C1C1C"/>
              </a:solidFill>
              <a:latin typeface="Arial" charset="0"/>
            </a:endParaRPr>
          </a:p>
        </p:txBody>
      </p: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6105525" y="1787525"/>
            <a:ext cx="2384425" cy="538163"/>
            <a:chOff x="3969" y="1126"/>
            <a:chExt cx="1502" cy="339"/>
          </a:xfrm>
        </p:grpSpPr>
        <p:sp>
          <p:nvSpPr>
            <p:cNvPr id="23" name="AutoShape 20"/>
            <p:cNvSpPr>
              <a:spLocks noChangeArrowheads="1"/>
            </p:cNvSpPr>
            <p:nvPr/>
          </p:nvSpPr>
          <p:spPr bwMode="gray">
            <a:xfrm>
              <a:off x="3969" y="1126"/>
              <a:ext cx="1502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AEAEA">
                    <a:gamma/>
                    <a:shade val="36078"/>
                    <a:invGamma/>
                  </a:srgbClr>
                </a:gs>
                <a:gs pos="50000">
                  <a:srgbClr val="EAEAEA"/>
                </a:gs>
                <a:gs pos="100000">
                  <a:srgbClr val="EAEAEA">
                    <a:gamma/>
                    <a:shade val="36078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" name="AutoShape 21"/>
            <p:cNvSpPr>
              <a:spLocks noChangeArrowheads="1"/>
            </p:cNvSpPr>
            <p:nvPr/>
          </p:nvSpPr>
          <p:spPr bwMode="gray">
            <a:xfrm>
              <a:off x="3988" y="1145"/>
              <a:ext cx="1464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alpha val="89999"/>
                  </a:schemeClr>
                </a:gs>
                <a:gs pos="50000">
                  <a:schemeClr val="folHlink">
                    <a:gamma/>
                    <a:tint val="33725"/>
                    <a:invGamma/>
                  </a:schemeClr>
                </a:gs>
                <a:gs pos="100000">
                  <a:schemeClr val="folHlink">
                    <a:alpha val="89999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5" name="Rectangle 22"/>
          <p:cNvSpPr>
            <a:spLocks noChangeArrowheads="1"/>
          </p:cNvSpPr>
          <p:nvPr/>
        </p:nvSpPr>
        <p:spPr bwMode="gray">
          <a:xfrm>
            <a:off x="6357950" y="1785926"/>
            <a:ext cx="1954702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uk-UA" sz="1400" b="1" dirty="0" smtClean="0">
                <a:solidFill>
                  <a:srgbClr val="1C1C1C"/>
                </a:solidFill>
                <a:latin typeface="Arial" charset="0"/>
              </a:rPr>
              <a:t>Надання необхідної</a:t>
            </a:r>
          </a:p>
          <a:p>
            <a:pPr algn="ctr"/>
            <a:r>
              <a:rPr lang="uk-UA" sz="1400" b="1" dirty="0" smtClean="0">
                <a:solidFill>
                  <a:srgbClr val="1C1C1C"/>
                </a:solidFill>
                <a:latin typeface="Arial" charset="0"/>
              </a:rPr>
              <a:t> інформації</a:t>
            </a:r>
            <a:endParaRPr lang="en-US" sz="1400" b="1" dirty="0">
              <a:solidFill>
                <a:srgbClr val="1C1C1C"/>
              </a:solidFill>
              <a:latin typeface="Arial" charset="0"/>
            </a:endParaRPr>
          </a:p>
        </p:txBody>
      </p:sp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685800" y="1787525"/>
            <a:ext cx="2384425" cy="538163"/>
            <a:chOff x="555" y="1126"/>
            <a:chExt cx="1502" cy="339"/>
          </a:xfrm>
        </p:grpSpPr>
        <p:sp>
          <p:nvSpPr>
            <p:cNvPr id="27" name="AutoShape 24"/>
            <p:cNvSpPr>
              <a:spLocks noChangeArrowheads="1"/>
            </p:cNvSpPr>
            <p:nvPr/>
          </p:nvSpPr>
          <p:spPr bwMode="gray">
            <a:xfrm>
              <a:off x="555" y="1126"/>
              <a:ext cx="1502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gamma/>
                    <a:shade val="36078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36078"/>
                    <a:invGamma/>
                  </a:scheme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" name="AutoShape 25"/>
            <p:cNvSpPr>
              <a:spLocks noChangeArrowheads="1"/>
            </p:cNvSpPr>
            <p:nvPr/>
          </p:nvSpPr>
          <p:spPr bwMode="gray">
            <a:xfrm>
              <a:off x="574" y="1145"/>
              <a:ext cx="1464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alpha val="89999"/>
                  </a:schemeClr>
                </a:gs>
                <a:gs pos="5000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89999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9" name="Rectangle 26"/>
          <p:cNvSpPr>
            <a:spLocks noChangeArrowheads="1"/>
          </p:cNvSpPr>
          <p:nvPr/>
        </p:nvSpPr>
        <p:spPr bwMode="gray">
          <a:xfrm>
            <a:off x="1157288" y="1857375"/>
            <a:ext cx="1378134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1C1C1C"/>
                </a:solidFill>
                <a:latin typeface="Arial" charset="0"/>
              </a:rPr>
              <a:t>Мотивація</a:t>
            </a:r>
            <a:endParaRPr lang="en-US" b="1" dirty="0">
              <a:solidFill>
                <a:srgbClr val="1C1C1C"/>
              </a:solidFill>
              <a:latin typeface="Arial" charset="0"/>
            </a:endParaRPr>
          </a:p>
        </p:txBody>
      </p:sp>
      <p:sp>
        <p:nvSpPr>
          <p:cNvPr id="30" name="AutoShape 27"/>
          <p:cNvSpPr>
            <a:spLocks noChangeArrowheads="1"/>
          </p:cNvSpPr>
          <p:nvPr/>
        </p:nvSpPr>
        <p:spPr bwMode="gray">
          <a:xfrm flipV="1">
            <a:off x="871538" y="2362200"/>
            <a:ext cx="1981200" cy="13716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" name="AutoShape 28"/>
          <p:cNvSpPr>
            <a:spLocks noChangeArrowheads="1"/>
          </p:cNvSpPr>
          <p:nvPr/>
        </p:nvSpPr>
        <p:spPr bwMode="gray">
          <a:xfrm flipV="1">
            <a:off x="3538538" y="2571744"/>
            <a:ext cx="1981200" cy="1162056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2" name="AutoShape 29"/>
          <p:cNvSpPr>
            <a:spLocks noChangeArrowheads="1"/>
          </p:cNvSpPr>
          <p:nvPr/>
        </p:nvSpPr>
        <p:spPr bwMode="gray">
          <a:xfrm flipV="1">
            <a:off x="6281738" y="2362200"/>
            <a:ext cx="1981200" cy="13716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899592" y="260648"/>
            <a:ext cx="799288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заняття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застосуванням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інтерактивних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технологій</a:t>
            </a:r>
            <a:endParaRPr lang="ru-RU" sz="2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480143" y="4394308"/>
            <a:ext cx="2792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endParaRPr lang="uk-UA" sz="1600" b="1" i="1" dirty="0" smtClean="0"/>
          </a:p>
          <a:p>
            <a:pPr>
              <a:buFont typeface="Wingdings" pitchFamily="2" charset="2"/>
              <a:buChar char="§"/>
            </a:pPr>
            <a:endParaRPr lang="uk-UA" sz="1600" b="1" i="1" dirty="0" smtClean="0"/>
          </a:p>
          <a:p>
            <a:r>
              <a:rPr lang="uk-UA" sz="1600" dirty="0" smtClean="0"/>
              <a:t> </a:t>
            </a:r>
            <a:endParaRPr lang="ru-RU" sz="1600" dirty="0"/>
          </a:p>
        </p:txBody>
      </p:sp>
      <p:sp>
        <p:nvSpPr>
          <p:cNvPr id="61" name="AutoShape 3"/>
          <p:cNvSpPr>
            <a:spLocks noChangeArrowheads="1"/>
          </p:cNvSpPr>
          <p:nvPr/>
        </p:nvSpPr>
        <p:spPr bwMode="gray">
          <a:xfrm rot="5400000">
            <a:off x="752468" y="3433762"/>
            <a:ext cx="2181225" cy="202882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FFFFF">
                  <a:gamma/>
                  <a:shade val="78824"/>
                  <a:invGamma/>
                  <a:alpha val="98000"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8824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2" name="Freeform 4"/>
          <p:cNvSpPr>
            <a:spLocks/>
          </p:cNvSpPr>
          <p:nvPr/>
        </p:nvSpPr>
        <p:spPr bwMode="gray">
          <a:xfrm>
            <a:off x="839780" y="3355975"/>
            <a:ext cx="2006600" cy="481012"/>
          </a:xfrm>
          <a:custGeom>
            <a:avLst/>
            <a:gdLst/>
            <a:ahLst/>
            <a:cxnLst>
              <a:cxn ang="0">
                <a:pos x="5" y="303"/>
              </a:cxn>
              <a:cxn ang="0">
                <a:pos x="21" y="177"/>
              </a:cxn>
              <a:cxn ang="0">
                <a:pos x="172" y="22"/>
              </a:cxn>
              <a:cxn ang="0">
                <a:pos x="361" y="11"/>
              </a:cxn>
              <a:cxn ang="0">
                <a:pos x="932" y="12"/>
              </a:cxn>
              <a:cxn ang="0">
                <a:pos x="1070" y="14"/>
              </a:cxn>
              <a:cxn ang="0">
                <a:pos x="1260" y="189"/>
              </a:cxn>
              <a:cxn ang="0">
                <a:pos x="1266" y="302"/>
              </a:cxn>
              <a:cxn ang="0">
                <a:pos x="5" y="303"/>
              </a:cxn>
            </a:cxnLst>
            <a:rect l="0" t="0" r="r" b="b"/>
            <a:pathLst>
              <a:path w="1270" h="303">
                <a:moveTo>
                  <a:pt x="5" y="303"/>
                </a:moveTo>
                <a:cubicBezTo>
                  <a:pt x="5" y="303"/>
                  <a:pt x="0" y="253"/>
                  <a:pt x="21" y="177"/>
                </a:cubicBezTo>
                <a:cubicBezTo>
                  <a:pt x="48" y="130"/>
                  <a:pt x="69" y="44"/>
                  <a:pt x="172" y="22"/>
                </a:cubicBezTo>
                <a:cubicBezTo>
                  <a:pt x="275" y="0"/>
                  <a:pt x="235" y="13"/>
                  <a:pt x="361" y="11"/>
                </a:cubicBezTo>
                <a:cubicBezTo>
                  <a:pt x="487" y="9"/>
                  <a:pt x="813" y="12"/>
                  <a:pt x="932" y="12"/>
                </a:cubicBezTo>
                <a:cubicBezTo>
                  <a:pt x="1050" y="12"/>
                  <a:pt x="998" y="2"/>
                  <a:pt x="1070" y="14"/>
                </a:cubicBezTo>
                <a:cubicBezTo>
                  <a:pt x="1143" y="26"/>
                  <a:pt x="1215" y="84"/>
                  <a:pt x="1260" y="189"/>
                </a:cubicBezTo>
                <a:cubicBezTo>
                  <a:pt x="1270" y="262"/>
                  <a:pt x="1266" y="302"/>
                  <a:pt x="1266" y="302"/>
                </a:cubicBezTo>
                <a:lnTo>
                  <a:pt x="5" y="303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 w="38100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3" name="Rectangle 5"/>
          <p:cNvSpPr>
            <a:spLocks noChangeArrowheads="1"/>
          </p:cNvSpPr>
          <p:nvPr/>
        </p:nvSpPr>
        <p:spPr bwMode="gray">
          <a:xfrm>
            <a:off x="1408837" y="3394176"/>
            <a:ext cx="8212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1C1C1C"/>
                </a:solidFill>
              </a:rPr>
              <a:t>Мета:</a:t>
            </a:r>
            <a:endParaRPr lang="en-US" b="1" dirty="0">
              <a:solidFill>
                <a:srgbClr val="1C1C1C"/>
              </a:solidFill>
            </a:endParaRPr>
          </a:p>
        </p:txBody>
      </p:sp>
      <p:sp>
        <p:nvSpPr>
          <p:cNvPr id="64" name="Text Box 6"/>
          <p:cNvSpPr txBox="1">
            <a:spLocks noChangeArrowheads="1"/>
          </p:cNvSpPr>
          <p:nvPr/>
        </p:nvSpPr>
        <p:spPr bwMode="gray">
          <a:xfrm>
            <a:off x="828668" y="4033837"/>
            <a:ext cx="2011362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uk-UA" sz="1600" b="1" dirty="0" smtClean="0">
                <a:solidFill>
                  <a:srgbClr val="1C1C1C"/>
                </a:solidFill>
                <a:latin typeface="Arial" charset="0"/>
              </a:rPr>
              <a:t>Засвоєння навчального матеріалу, досягнення результатів заняття</a:t>
            </a:r>
            <a:endParaRPr lang="en-US" sz="1600" dirty="0">
              <a:solidFill>
                <a:srgbClr val="1C1C1C"/>
              </a:solidFill>
              <a:latin typeface="Arial" charset="0"/>
            </a:endParaRPr>
          </a:p>
        </p:txBody>
      </p:sp>
      <p:sp>
        <p:nvSpPr>
          <p:cNvPr id="65" name="AutoShape 7"/>
          <p:cNvSpPr>
            <a:spLocks noChangeArrowheads="1"/>
          </p:cNvSpPr>
          <p:nvPr/>
        </p:nvSpPr>
        <p:spPr bwMode="gray">
          <a:xfrm rot="5400000">
            <a:off x="3559696" y="3505200"/>
            <a:ext cx="2181225" cy="202882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FFFFF">
                  <a:gamma/>
                  <a:shade val="78824"/>
                  <a:invGamma/>
                  <a:alpha val="98000"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8824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6" name="Freeform 8"/>
          <p:cNvSpPr>
            <a:spLocks/>
          </p:cNvSpPr>
          <p:nvPr/>
        </p:nvSpPr>
        <p:spPr bwMode="gray">
          <a:xfrm>
            <a:off x="3587743" y="3354387"/>
            <a:ext cx="2001837" cy="481013"/>
          </a:xfrm>
          <a:custGeom>
            <a:avLst/>
            <a:gdLst/>
            <a:ahLst/>
            <a:cxnLst>
              <a:cxn ang="0">
                <a:pos x="6" y="297"/>
              </a:cxn>
              <a:cxn ang="0">
                <a:pos x="18" y="174"/>
              </a:cxn>
              <a:cxn ang="0">
                <a:pos x="171" y="30"/>
              </a:cxn>
              <a:cxn ang="0">
                <a:pos x="352" y="13"/>
              </a:cxn>
              <a:cxn ang="0">
                <a:pos x="922" y="10"/>
              </a:cxn>
              <a:cxn ang="0">
                <a:pos x="1061" y="12"/>
              </a:cxn>
              <a:cxn ang="0">
                <a:pos x="1251" y="190"/>
              </a:cxn>
              <a:cxn ang="0">
                <a:pos x="1257" y="303"/>
              </a:cxn>
              <a:cxn ang="0">
                <a:pos x="6" y="297"/>
              </a:cxn>
            </a:cxnLst>
            <a:rect l="0" t="0" r="r" b="b"/>
            <a:pathLst>
              <a:path w="1261" h="303">
                <a:moveTo>
                  <a:pt x="6" y="297"/>
                </a:moveTo>
                <a:cubicBezTo>
                  <a:pt x="6" y="297"/>
                  <a:pt x="0" y="225"/>
                  <a:pt x="18" y="174"/>
                </a:cubicBezTo>
                <a:cubicBezTo>
                  <a:pt x="36" y="123"/>
                  <a:pt x="105" y="45"/>
                  <a:pt x="171" y="30"/>
                </a:cubicBezTo>
                <a:cubicBezTo>
                  <a:pt x="237" y="15"/>
                  <a:pt x="227" y="16"/>
                  <a:pt x="352" y="13"/>
                </a:cubicBezTo>
                <a:cubicBezTo>
                  <a:pt x="477" y="10"/>
                  <a:pt x="804" y="10"/>
                  <a:pt x="922" y="10"/>
                </a:cubicBezTo>
                <a:cubicBezTo>
                  <a:pt x="1039" y="10"/>
                  <a:pt x="988" y="0"/>
                  <a:pt x="1061" y="12"/>
                </a:cubicBezTo>
                <a:cubicBezTo>
                  <a:pt x="1133" y="24"/>
                  <a:pt x="1206" y="83"/>
                  <a:pt x="1251" y="190"/>
                </a:cubicBezTo>
                <a:cubicBezTo>
                  <a:pt x="1261" y="263"/>
                  <a:pt x="1257" y="303"/>
                  <a:pt x="1257" y="303"/>
                </a:cubicBezTo>
                <a:lnTo>
                  <a:pt x="6" y="297"/>
                </a:lnTo>
                <a:close/>
              </a:path>
            </a:pathLst>
          </a:custGeom>
          <a:solidFill>
            <a:schemeClr val="hlink">
              <a:alpha val="50000"/>
            </a:schemeClr>
          </a:solidFill>
          <a:ln w="38100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7" name="Rectangle 9"/>
          <p:cNvSpPr>
            <a:spLocks noChangeArrowheads="1"/>
          </p:cNvSpPr>
          <p:nvPr/>
        </p:nvSpPr>
        <p:spPr bwMode="gray">
          <a:xfrm>
            <a:off x="4123481" y="3394176"/>
            <a:ext cx="8212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1C1C1C"/>
                </a:solidFill>
              </a:rPr>
              <a:t>Мета:</a:t>
            </a:r>
            <a:endParaRPr lang="en-US" b="1" dirty="0">
              <a:solidFill>
                <a:srgbClr val="1C1C1C"/>
              </a:solidFill>
            </a:endParaRPr>
          </a:p>
        </p:txBody>
      </p:sp>
      <p:sp>
        <p:nvSpPr>
          <p:cNvPr id="68" name="Text Box 10"/>
          <p:cNvSpPr txBox="1">
            <a:spLocks noChangeArrowheads="1"/>
          </p:cNvSpPr>
          <p:nvPr/>
        </p:nvSpPr>
        <p:spPr bwMode="gray">
          <a:xfrm>
            <a:off x="3571868" y="4033837"/>
            <a:ext cx="2011362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uk-UA" sz="1600" b="1" dirty="0" smtClean="0">
                <a:solidFill>
                  <a:srgbClr val="1C1C1C"/>
                </a:solidFill>
                <a:latin typeface="Arial" charset="0"/>
              </a:rPr>
              <a:t>Усвідомлення отриманих результатів</a:t>
            </a:r>
            <a:endParaRPr lang="en-US" sz="1600" dirty="0">
              <a:solidFill>
                <a:srgbClr val="1C1C1C"/>
              </a:solidFill>
              <a:latin typeface="Arial" charset="0"/>
            </a:endParaRPr>
          </a:p>
        </p:txBody>
      </p:sp>
      <p:sp>
        <p:nvSpPr>
          <p:cNvPr id="69" name="AutoShape 11"/>
          <p:cNvSpPr>
            <a:spLocks noChangeArrowheads="1"/>
          </p:cNvSpPr>
          <p:nvPr/>
        </p:nvSpPr>
        <p:spPr bwMode="gray">
          <a:xfrm rot="5400000">
            <a:off x="6200768" y="3433762"/>
            <a:ext cx="2181225" cy="202882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FFFFF">
                  <a:gamma/>
                  <a:shade val="78824"/>
                  <a:invGamma/>
                  <a:alpha val="98000"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8824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0" name="Freeform 12"/>
          <p:cNvSpPr>
            <a:spLocks/>
          </p:cNvSpPr>
          <p:nvPr/>
        </p:nvSpPr>
        <p:spPr bwMode="gray">
          <a:xfrm>
            <a:off x="6286493" y="3354387"/>
            <a:ext cx="2008187" cy="482600"/>
          </a:xfrm>
          <a:custGeom>
            <a:avLst/>
            <a:gdLst/>
            <a:ahLst/>
            <a:cxnLst>
              <a:cxn ang="0">
                <a:pos x="0" y="298"/>
              </a:cxn>
              <a:cxn ang="0">
                <a:pos x="7" y="171"/>
              </a:cxn>
              <a:cxn ang="0">
                <a:pos x="166" y="14"/>
              </a:cxn>
              <a:cxn ang="0">
                <a:pos x="356" y="13"/>
              </a:cxn>
              <a:cxn ang="0">
                <a:pos x="922" y="10"/>
              </a:cxn>
              <a:cxn ang="0">
                <a:pos x="1060" y="12"/>
              </a:cxn>
              <a:cxn ang="0">
                <a:pos x="1249" y="186"/>
              </a:cxn>
              <a:cxn ang="0">
                <a:pos x="1255" y="297"/>
              </a:cxn>
              <a:cxn ang="0">
                <a:pos x="0" y="298"/>
              </a:cxn>
            </a:cxnLst>
            <a:rect l="0" t="0" r="r" b="b"/>
            <a:pathLst>
              <a:path w="1259" h="298">
                <a:moveTo>
                  <a:pt x="0" y="298"/>
                </a:moveTo>
                <a:lnTo>
                  <a:pt x="7" y="171"/>
                </a:lnTo>
                <a:cubicBezTo>
                  <a:pt x="35" y="124"/>
                  <a:pt x="108" y="40"/>
                  <a:pt x="166" y="14"/>
                </a:cubicBezTo>
                <a:lnTo>
                  <a:pt x="356" y="13"/>
                </a:lnTo>
                <a:cubicBezTo>
                  <a:pt x="482" y="12"/>
                  <a:pt x="805" y="10"/>
                  <a:pt x="922" y="10"/>
                </a:cubicBezTo>
                <a:cubicBezTo>
                  <a:pt x="1039" y="10"/>
                  <a:pt x="988" y="0"/>
                  <a:pt x="1060" y="12"/>
                </a:cubicBezTo>
                <a:cubicBezTo>
                  <a:pt x="1132" y="24"/>
                  <a:pt x="1204" y="81"/>
                  <a:pt x="1249" y="186"/>
                </a:cubicBezTo>
                <a:cubicBezTo>
                  <a:pt x="1259" y="258"/>
                  <a:pt x="1255" y="297"/>
                  <a:pt x="1255" y="297"/>
                </a:cubicBezTo>
                <a:lnTo>
                  <a:pt x="0" y="298"/>
                </a:lnTo>
                <a:close/>
              </a:path>
            </a:pathLst>
          </a:custGeom>
          <a:solidFill>
            <a:schemeClr val="folHlink">
              <a:alpha val="50000"/>
            </a:schemeClr>
          </a:solidFill>
          <a:ln w="38100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1" name="Rectangle 13"/>
          <p:cNvSpPr>
            <a:spLocks noChangeArrowheads="1"/>
          </p:cNvSpPr>
          <p:nvPr/>
        </p:nvSpPr>
        <p:spPr bwMode="gray">
          <a:xfrm>
            <a:off x="6838125" y="3394176"/>
            <a:ext cx="8212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1C1C1C"/>
                </a:solidFill>
              </a:rPr>
              <a:t>Мета:</a:t>
            </a:r>
            <a:endParaRPr lang="en-US" b="1" dirty="0">
              <a:solidFill>
                <a:srgbClr val="1C1C1C"/>
              </a:solidFill>
            </a:endParaRPr>
          </a:p>
        </p:txBody>
      </p:sp>
      <p:sp>
        <p:nvSpPr>
          <p:cNvPr id="72" name="Text Box 14"/>
          <p:cNvSpPr txBox="1">
            <a:spLocks noChangeArrowheads="1"/>
          </p:cNvSpPr>
          <p:nvPr/>
        </p:nvSpPr>
        <p:spPr bwMode="gray">
          <a:xfrm>
            <a:off x="6266620" y="3717032"/>
            <a:ext cx="2121803" cy="2031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1400" b="1" dirty="0" smtClean="0">
                <a:solidFill>
                  <a:srgbClr val="1C1C1C"/>
                </a:solidFill>
                <a:latin typeface="Arial" charset="0"/>
              </a:rPr>
              <a:t>Пояснити зміст проробленого, підбити підсумок засвоєння знань і встановити зв’язок між тим, що відомо і тим , що повинно вдосконалюватися в майбутньому </a:t>
            </a:r>
            <a:endParaRPr lang="en-US" sz="1400" dirty="0">
              <a:solidFill>
                <a:srgbClr val="1C1C1C"/>
              </a:solidFill>
              <a:latin typeface="Arial" charset="0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275856" y="980729"/>
            <a:ext cx="2496287" cy="936972"/>
            <a:chOff x="2251" y="1126"/>
            <a:chExt cx="1501" cy="339"/>
          </a:xfrm>
        </p:grpSpPr>
        <p:sp>
          <p:nvSpPr>
            <p:cNvPr id="74" name="AutoShape 16"/>
            <p:cNvSpPr>
              <a:spLocks noChangeArrowheads="1"/>
            </p:cNvSpPr>
            <p:nvPr/>
          </p:nvSpPr>
          <p:spPr bwMode="gray">
            <a:xfrm>
              <a:off x="2251" y="1126"/>
              <a:ext cx="1501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AEAEA">
                    <a:gamma/>
                    <a:shade val="36078"/>
                    <a:invGamma/>
                  </a:srgbClr>
                </a:gs>
                <a:gs pos="50000">
                  <a:srgbClr val="EAEAEA"/>
                </a:gs>
                <a:gs pos="100000">
                  <a:srgbClr val="EAEAEA">
                    <a:gamma/>
                    <a:shade val="36078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5" name="AutoShape 17"/>
            <p:cNvSpPr>
              <a:spLocks noChangeArrowheads="1"/>
            </p:cNvSpPr>
            <p:nvPr/>
          </p:nvSpPr>
          <p:spPr bwMode="gray">
            <a:xfrm>
              <a:off x="2269" y="1145"/>
              <a:ext cx="1465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>
                    <a:alpha val="89999"/>
                  </a:schemeClr>
                </a:gs>
                <a:gs pos="5000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>
                    <a:alpha val="89999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76" name="Rectangle 18"/>
          <p:cNvSpPr>
            <a:spLocks noChangeArrowheads="1"/>
          </p:cNvSpPr>
          <p:nvPr/>
        </p:nvSpPr>
        <p:spPr bwMode="gray">
          <a:xfrm>
            <a:off x="3851920" y="1124744"/>
            <a:ext cx="1370696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uk-UA" sz="1600" b="1" dirty="0" smtClean="0">
                <a:solidFill>
                  <a:srgbClr val="1C1C1C"/>
                </a:solidFill>
                <a:latin typeface="Arial" charset="0"/>
              </a:rPr>
              <a:t>Рефлексія</a:t>
            </a:r>
          </a:p>
          <a:p>
            <a:r>
              <a:rPr lang="uk-UA" sz="1600" b="1" dirty="0" smtClean="0">
                <a:solidFill>
                  <a:srgbClr val="1C1C1C"/>
                </a:solidFill>
                <a:latin typeface="Arial" charset="0"/>
              </a:rPr>
              <a:t>результатів</a:t>
            </a:r>
            <a:endParaRPr lang="en-US" sz="1600" b="1" dirty="0">
              <a:solidFill>
                <a:srgbClr val="1C1C1C"/>
              </a:solidFill>
              <a:latin typeface="Arial" charset="0"/>
            </a:endParaRPr>
          </a:p>
        </p:txBody>
      </p: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6012160" y="980728"/>
            <a:ext cx="2488895" cy="864964"/>
            <a:chOff x="3969" y="1126"/>
            <a:chExt cx="1502" cy="339"/>
          </a:xfrm>
        </p:grpSpPr>
        <p:sp>
          <p:nvSpPr>
            <p:cNvPr id="78" name="AutoShape 20"/>
            <p:cNvSpPr>
              <a:spLocks noChangeArrowheads="1"/>
            </p:cNvSpPr>
            <p:nvPr/>
          </p:nvSpPr>
          <p:spPr bwMode="gray">
            <a:xfrm>
              <a:off x="3969" y="1126"/>
              <a:ext cx="1502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AEAEA">
                    <a:gamma/>
                    <a:shade val="36078"/>
                    <a:invGamma/>
                  </a:srgbClr>
                </a:gs>
                <a:gs pos="50000">
                  <a:srgbClr val="EAEAEA"/>
                </a:gs>
                <a:gs pos="100000">
                  <a:srgbClr val="EAEAEA">
                    <a:gamma/>
                    <a:shade val="36078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9" name="AutoShape 21"/>
            <p:cNvSpPr>
              <a:spLocks noChangeArrowheads="1"/>
            </p:cNvSpPr>
            <p:nvPr/>
          </p:nvSpPr>
          <p:spPr bwMode="gray">
            <a:xfrm>
              <a:off x="3988" y="1145"/>
              <a:ext cx="1464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alpha val="89999"/>
                  </a:schemeClr>
                </a:gs>
                <a:gs pos="50000">
                  <a:schemeClr val="folHlink">
                    <a:gamma/>
                    <a:tint val="33725"/>
                    <a:invGamma/>
                  </a:schemeClr>
                </a:gs>
                <a:gs pos="100000">
                  <a:schemeClr val="folHlink">
                    <a:alpha val="89999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80" name="Rectangle 22"/>
          <p:cNvSpPr>
            <a:spLocks noChangeArrowheads="1"/>
          </p:cNvSpPr>
          <p:nvPr/>
        </p:nvSpPr>
        <p:spPr bwMode="gray">
          <a:xfrm>
            <a:off x="6660232" y="1268760"/>
            <a:ext cx="124143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1C1C1C"/>
                </a:solidFill>
                <a:latin typeface="Arial" charset="0"/>
              </a:rPr>
              <a:t>Підсумки</a:t>
            </a:r>
            <a:endParaRPr lang="en-US" b="1" dirty="0">
              <a:solidFill>
                <a:srgbClr val="1C1C1C"/>
              </a:solidFill>
              <a:latin typeface="Arial" charset="0"/>
            </a:endParaRPr>
          </a:p>
        </p:txBody>
      </p:sp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323529" y="980729"/>
            <a:ext cx="2757802" cy="936972"/>
            <a:chOff x="555" y="1126"/>
            <a:chExt cx="1502" cy="339"/>
          </a:xfrm>
        </p:grpSpPr>
        <p:sp>
          <p:nvSpPr>
            <p:cNvPr id="82" name="AutoShape 24"/>
            <p:cNvSpPr>
              <a:spLocks noChangeArrowheads="1"/>
            </p:cNvSpPr>
            <p:nvPr/>
          </p:nvSpPr>
          <p:spPr bwMode="gray">
            <a:xfrm>
              <a:off x="555" y="1126"/>
              <a:ext cx="1502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gamma/>
                    <a:shade val="36078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36078"/>
                    <a:invGamma/>
                  </a:scheme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3" name="AutoShape 25"/>
            <p:cNvSpPr>
              <a:spLocks noChangeArrowheads="1"/>
            </p:cNvSpPr>
            <p:nvPr/>
          </p:nvSpPr>
          <p:spPr bwMode="gray">
            <a:xfrm>
              <a:off x="574" y="1145"/>
              <a:ext cx="1464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alpha val="89999"/>
                  </a:schemeClr>
                </a:gs>
                <a:gs pos="5000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89999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84" name="Rectangle 26"/>
          <p:cNvSpPr>
            <a:spLocks noChangeArrowheads="1"/>
          </p:cNvSpPr>
          <p:nvPr/>
        </p:nvSpPr>
        <p:spPr bwMode="gray">
          <a:xfrm>
            <a:off x="899592" y="1124744"/>
            <a:ext cx="1499257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1C1C1C"/>
                </a:solidFill>
              </a:rPr>
              <a:t>Інтерактивна</a:t>
            </a:r>
          </a:p>
          <a:p>
            <a:pPr algn="ctr"/>
            <a:r>
              <a:rPr lang="uk-UA" b="1" dirty="0" smtClean="0">
                <a:solidFill>
                  <a:srgbClr val="1C1C1C"/>
                </a:solidFill>
              </a:rPr>
              <a:t> вправа</a:t>
            </a:r>
            <a:endParaRPr lang="en-US" b="1" dirty="0">
              <a:solidFill>
                <a:srgbClr val="1C1C1C"/>
              </a:solidFill>
            </a:endParaRPr>
          </a:p>
        </p:txBody>
      </p:sp>
      <p:sp>
        <p:nvSpPr>
          <p:cNvPr id="85" name="AutoShape 27"/>
          <p:cNvSpPr>
            <a:spLocks noChangeArrowheads="1"/>
          </p:cNvSpPr>
          <p:nvPr/>
        </p:nvSpPr>
        <p:spPr bwMode="gray">
          <a:xfrm flipV="1">
            <a:off x="882643" y="1954212"/>
            <a:ext cx="1981200" cy="13716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6" name="AutoShape 28"/>
          <p:cNvSpPr>
            <a:spLocks noChangeArrowheads="1"/>
          </p:cNvSpPr>
          <p:nvPr/>
        </p:nvSpPr>
        <p:spPr bwMode="gray">
          <a:xfrm flipV="1">
            <a:off x="3549643" y="1954212"/>
            <a:ext cx="1981200" cy="13716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7" name="AutoShape 29"/>
          <p:cNvSpPr>
            <a:spLocks noChangeArrowheads="1"/>
          </p:cNvSpPr>
          <p:nvPr/>
        </p:nvSpPr>
        <p:spPr bwMode="gray">
          <a:xfrm flipV="1">
            <a:off x="6292843" y="1954212"/>
            <a:ext cx="1981200" cy="13716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480143" y="4394308"/>
            <a:ext cx="2792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§"/>
            </a:pPr>
            <a:endParaRPr lang="uk-UA" sz="1600" b="1" i="1" dirty="0" smtClean="0"/>
          </a:p>
          <a:p>
            <a:pPr>
              <a:buFont typeface="Wingdings" pitchFamily="2" charset="2"/>
              <a:buChar char="§"/>
            </a:pPr>
            <a:endParaRPr lang="uk-UA" sz="1600" b="1" i="1" dirty="0" smtClean="0"/>
          </a:p>
          <a:p>
            <a:r>
              <a:rPr lang="uk-UA" sz="1600" dirty="0" smtClean="0"/>
              <a:t> </a:t>
            </a:r>
            <a:endParaRPr lang="ru-RU" sz="1600" dirty="0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491880" y="4797152"/>
            <a:ext cx="2496287" cy="936972"/>
            <a:chOff x="2251" y="1126"/>
            <a:chExt cx="1501" cy="339"/>
          </a:xfrm>
        </p:grpSpPr>
        <p:sp>
          <p:nvSpPr>
            <p:cNvPr id="74" name="AutoShape 16"/>
            <p:cNvSpPr>
              <a:spLocks noChangeArrowheads="1"/>
            </p:cNvSpPr>
            <p:nvPr/>
          </p:nvSpPr>
          <p:spPr bwMode="gray">
            <a:xfrm>
              <a:off x="2251" y="1126"/>
              <a:ext cx="1501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AEAEA">
                    <a:gamma/>
                    <a:shade val="36078"/>
                    <a:invGamma/>
                  </a:srgbClr>
                </a:gs>
                <a:gs pos="50000">
                  <a:srgbClr val="EAEAEA"/>
                </a:gs>
                <a:gs pos="100000">
                  <a:srgbClr val="EAEAEA">
                    <a:gamma/>
                    <a:shade val="36078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5" name="AutoShape 17"/>
            <p:cNvSpPr>
              <a:spLocks noChangeArrowheads="1"/>
            </p:cNvSpPr>
            <p:nvPr/>
          </p:nvSpPr>
          <p:spPr bwMode="gray">
            <a:xfrm>
              <a:off x="2269" y="1145"/>
              <a:ext cx="1465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>
                    <a:alpha val="89999"/>
                  </a:schemeClr>
                </a:gs>
                <a:gs pos="5000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>
                    <a:alpha val="89999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76" name="Rectangle 18"/>
          <p:cNvSpPr>
            <a:spLocks noChangeArrowheads="1"/>
          </p:cNvSpPr>
          <p:nvPr/>
        </p:nvSpPr>
        <p:spPr bwMode="gray">
          <a:xfrm>
            <a:off x="3851920" y="1124744"/>
            <a:ext cx="123662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uk-UA" sz="1600" b="1" dirty="0" smtClean="0">
                <a:solidFill>
                  <a:srgbClr val="1C1C1C"/>
                </a:solidFill>
                <a:latin typeface="Arial" charset="0"/>
              </a:rPr>
              <a:t>Рефлексія</a:t>
            </a:r>
          </a:p>
        </p:txBody>
      </p: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6444208" y="4509120"/>
            <a:ext cx="2488895" cy="864964"/>
            <a:chOff x="3969" y="1126"/>
            <a:chExt cx="1502" cy="339"/>
          </a:xfrm>
        </p:grpSpPr>
        <p:sp>
          <p:nvSpPr>
            <p:cNvPr id="78" name="AutoShape 20"/>
            <p:cNvSpPr>
              <a:spLocks noChangeArrowheads="1"/>
            </p:cNvSpPr>
            <p:nvPr/>
          </p:nvSpPr>
          <p:spPr bwMode="gray">
            <a:xfrm>
              <a:off x="3969" y="1126"/>
              <a:ext cx="1502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AEAEA">
                    <a:gamma/>
                    <a:shade val="36078"/>
                    <a:invGamma/>
                  </a:srgbClr>
                </a:gs>
                <a:gs pos="50000">
                  <a:srgbClr val="EAEAEA"/>
                </a:gs>
                <a:gs pos="100000">
                  <a:srgbClr val="EAEAEA">
                    <a:gamma/>
                    <a:shade val="36078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9" name="AutoShape 21"/>
            <p:cNvSpPr>
              <a:spLocks noChangeArrowheads="1"/>
            </p:cNvSpPr>
            <p:nvPr/>
          </p:nvSpPr>
          <p:spPr bwMode="gray">
            <a:xfrm>
              <a:off x="3988" y="1145"/>
              <a:ext cx="1464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alpha val="89999"/>
                  </a:schemeClr>
                </a:gs>
                <a:gs pos="50000">
                  <a:schemeClr val="folHlink">
                    <a:gamma/>
                    <a:tint val="33725"/>
                    <a:invGamma/>
                  </a:schemeClr>
                </a:gs>
                <a:gs pos="100000">
                  <a:schemeClr val="folHlink">
                    <a:alpha val="89999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323528" y="4365104"/>
            <a:ext cx="2757802" cy="936972"/>
            <a:chOff x="555" y="1126"/>
            <a:chExt cx="1502" cy="339"/>
          </a:xfrm>
        </p:grpSpPr>
        <p:sp>
          <p:nvSpPr>
            <p:cNvPr id="82" name="AutoShape 24"/>
            <p:cNvSpPr>
              <a:spLocks noChangeArrowheads="1"/>
            </p:cNvSpPr>
            <p:nvPr/>
          </p:nvSpPr>
          <p:spPr bwMode="gray">
            <a:xfrm>
              <a:off x="555" y="1126"/>
              <a:ext cx="1502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gamma/>
                    <a:shade val="36078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36078"/>
                    <a:invGamma/>
                  </a:scheme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3" name="AutoShape 25"/>
            <p:cNvSpPr>
              <a:spLocks noChangeArrowheads="1"/>
            </p:cNvSpPr>
            <p:nvPr/>
          </p:nvSpPr>
          <p:spPr bwMode="gray">
            <a:xfrm>
              <a:off x="574" y="1145"/>
              <a:ext cx="1464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alpha val="89999"/>
                  </a:schemeClr>
                </a:gs>
                <a:gs pos="5000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89999"/>
                  </a:scheme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84" name="Rectangle 26"/>
          <p:cNvSpPr>
            <a:spLocks noChangeArrowheads="1"/>
          </p:cNvSpPr>
          <p:nvPr/>
        </p:nvSpPr>
        <p:spPr bwMode="gray">
          <a:xfrm>
            <a:off x="899592" y="1124744"/>
            <a:ext cx="1499257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rgbClr val="1C1C1C"/>
                </a:solidFill>
              </a:rPr>
              <a:t>Інтерактивна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827584" y="260648"/>
            <a:ext cx="8064896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ІНТЕРАКТИВНІ ВПРАВИ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4067944" y="5085184"/>
            <a:ext cx="17543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i="1" dirty="0" smtClean="0"/>
              <a:t>«Візитки» 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539552" y="4653136"/>
            <a:ext cx="22974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Monotype Corsiva" pitchFamily="66" charset="0"/>
              </a:rPr>
              <a:t>Навчаючись-навчаю сам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34" name="Рисунок 33" descr="1.jpg"/>
          <p:cNvPicPr>
            <a:picLocks noChangeAspect="1"/>
          </p:cNvPicPr>
          <p:nvPr/>
        </p:nvPicPr>
        <p:blipFill>
          <a:blip r:embed="rId2" cstate="print"/>
          <a:srcRect l="11566" b="22589"/>
          <a:stretch>
            <a:fillRect/>
          </a:stretch>
        </p:blipFill>
        <p:spPr>
          <a:xfrm>
            <a:off x="323528" y="2276872"/>
            <a:ext cx="3024336" cy="1980957"/>
          </a:xfrm>
          <a:prstGeom prst="rect">
            <a:avLst/>
          </a:prstGeom>
        </p:spPr>
      </p:pic>
      <p:pic>
        <p:nvPicPr>
          <p:cNvPr id="35" name="Рисунок 34" descr="-5391320869139241712_121.jpg"/>
          <p:cNvPicPr>
            <a:picLocks noChangeAspect="1"/>
          </p:cNvPicPr>
          <p:nvPr/>
        </p:nvPicPr>
        <p:blipFill>
          <a:blip r:embed="rId3" cstate="print"/>
          <a:srcRect t="13418"/>
          <a:stretch>
            <a:fillRect/>
          </a:stretch>
        </p:blipFill>
        <p:spPr>
          <a:xfrm>
            <a:off x="3563888" y="1844824"/>
            <a:ext cx="2495033" cy="2880320"/>
          </a:xfrm>
          <a:prstGeom prst="rect">
            <a:avLst/>
          </a:prstGeom>
        </p:spPr>
      </p:pic>
      <p:sp>
        <p:nvSpPr>
          <p:cNvPr id="36" name="Прямоугольник 35"/>
          <p:cNvSpPr/>
          <p:nvPr/>
        </p:nvSpPr>
        <p:spPr>
          <a:xfrm>
            <a:off x="6948264" y="4725144"/>
            <a:ext cx="15103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Monotype Corsiva" pitchFamily="66" charset="0"/>
              </a:rPr>
              <a:t>Робота в парах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37" name="Рисунок 36" descr="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1772816"/>
            <a:ext cx="2654424" cy="26544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7637" y="1844824"/>
            <a:ext cx="6565237" cy="477991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1268760"/>
            <a:ext cx="7416824" cy="4176464"/>
          </a:xfrm>
        </p:spPr>
        <p:txBody>
          <a:bodyPr anchor="t">
            <a:normAutofit/>
          </a:bodyPr>
          <a:lstStyle/>
          <a:p>
            <a:pPr indent="457200">
              <a:lnSpc>
                <a:spcPct val="130000"/>
              </a:lnSpc>
              <a:spcAft>
                <a:spcPts val="0"/>
              </a:spcAft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uk-UA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45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60648"/>
            <a:ext cx="1080120" cy="16575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475656" y="260648"/>
            <a:ext cx="7488832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ЗДОРОВ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ЯЗБЕРІГАЮЧІ  ТЕХНОЛОГІЇ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Керівник гуртка </a:t>
            </a:r>
            <a:r>
              <a:rPr lang="uk-UA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акройги</a:t>
            </a:r>
            <a:r>
              <a:rPr lang="uk-UA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Петраченко</a:t>
            </a:r>
            <a:r>
              <a:rPr lang="uk-UA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О.В.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Screenshot_20240202_173441_Zoo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908720"/>
            <a:ext cx="2386493" cy="5303319"/>
          </a:xfrm>
        </p:spPr>
      </p:pic>
      <p:pic>
        <p:nvPicPr>
          <p:cNvPr id="4" name="Рисунок 3" descr="IMG_45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1080120" cy="16575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6" name="Рисунок 5" descr="Screenshot_20240202_173513_Zoo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3928" y="836712"/>
            <a:ext cx="2515158" cy="5589240"/>
          </a:xfrm>
          <a:prstGeom prst="rect">
            <a:avLst/>
          </a:prstGeom>
        </p:spPr>
      </p:pic>
      <p:pic>
        <p:nvPicPr>
          <p:cNvPr id="8" name="Рисунок 7" descr="Screenshot_20240202_173626_Zoom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44208" y="1052736"/>
            <a:ext cx="2320736" cy="515719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923928" y="6093296"/>
            <a:ext cx="2520280" cy="548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/>
              <a:t>Вправа</a:t>
            </a:r>
            <a:r>
              <a:rPr lang="ru-RU" b="1" dirty="0" smtClean="0"/>
              <a:t> «</a:t>
            </a:r>
            <a:r>
              <a:rPr lang="ru-RU" b="1" dirty="0" err="1" smtClean="0"/>
              <a:t>Вухо</a:t>
            </a:r>
            <a:r>
              <a:rPr lang="ru-RU" b="1" dirty="0" smtClean="0"/>
              <a:t> — </a:t>
            </a:r>
            <a:r>
              <a:rPr lang="ru-RU" b="1" dirty="0" err="1" smtClean="0"/>
              <a:t>ніс</a:t>
            </a:r>
            <a:r>
              <a:rPr lang="ru-RU" b="1" dirty="0" smtClean="0"/>
              <a:t>»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444208" y="5877272"/>
            <a:ext cx="2304256" cy="6926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/>
              <a:t>Вправа</a:t>
            </a:r>
            <a:r>
              <a:rPr lang="ru-RU" b="1" dirty="0" smtClean="0"/>
              <a:t> «</a:t>
            </a:r>
            <a:r>
              <a:rPr lang="ru-RU" b="1" dirty="0" err="1" smtClean="0"/>
              <a:t>Клас-окей</a:t>
            </a:r>
            <a:r>
              <a:rPr lang="ru-RU" b="1" dirty="0" smtClean="0"/>
              <a:t>»</a:t>
            </a:r>
            <a:endParaRPr lang="ru-RU" dirty="0" smtClean="0"/>
          </a:p>
        </p:txBody>
      </p:sp>
      <p:sp>
        <p:nvSpPr>
          <p:cNvPr id="11" name="Прямоугольник 10"/>
          <p:cNvSpPr/>
          <p:nvPr/>
        </p:nvSpPr>
        <p:spPr>
          <a:xfrm>
            <a:off x="1475656" y="5949280"/>
            <a:ext cx="2520280" cy="548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/>
          </a:p>
          <a:p>
            <a:pPr algn="ctr"/>
            <a:r>
              <a:rPr lang="ru-RU" b="1" dirty="0" err="1" smtClean="0"/>
              <a:t>Вправа</a:t>
            </a:r>
            <a:endParaRPr lang="ru-RU" b="1" dirty="0" smtClean="0"/>
          </a:p>
          <a:p>
            <a:pPr algn="ctr"/>
            <a:r>
              <a:rPr lang="ru-RU" b="1" dirty="0" smtClean="0"/>
              <a:t> «Кулак</a:t>
            </a:r>
            <a:r>
              <a:rPr lang="uk-UA" b="1" dirty="0" smtClean="0"/>
              <a:t>-р</a:t>
            </a:r>
            <a:r>
              <a:rPr lang="ru-RU" b="1" dirty="0" err="1" smtClean="0"/>
              <a:t>ебро</a:t>
            </a:r>
            <a:r>
              <a:rPr lang="ru-RU" b="1" dirty="0" smtClean="0"/>
              <a:t>»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403648" y="0"/>
            <a:ext cx="7941568" cy="1143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ЗДОРОВ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ЯЗБЕРІГАЮЧІ  ТЕХНОЛОГІЇ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200" b="1" dirty="0" smtClean="0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</a:t>
            </a:r>
            <a:r>
              <a:rPr lang="uk-UA" sz="2200" b="1" dirty="0" err="1" smtClean="0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нейрогімнастика</a:t>
            </a:r>
            <a:r>
              <a:rPr lang="uk-UA" sz="2200" b="1" dirty="0" smtClean="0">
                <a:solidFill>
                  <a:srgbClr val="FFFF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</a:t>
            </a:r>
            <a:r>
              <a:rPr lang="ru-RU" sz="2200" b="1" dirty="0" err="1" smtClean="0">
                <a:latin typeface="Times New Roman"/>
                <a:ea typeface="Times New Roman"/>
              </a:rPr>
              <a:t>комплекси</a:t>
            </a:r>
            <a:r>
              <a:rPr lang="ru-RU" sz="2200" b="1" dirty="0" smtClean="0">
                <a:latin typeface="Times New Roman"/>
                <a:ea typeface="Times New Roman"/>
              </a:rPr>
              <a:t> </a:t>
            </a:r>
            <a:r>
              <a:rPr lang="ru-RU" sz="2200" b="1" dirty="0" err="1" smtClean="0">
                <a:latin typeface="Times New Roman"/>
                <a:ea typeface="Times New Roman"/>
              </a:rPr>
              <a:t>дихальної</a:t>
            </a:r>
            <a:r>
              <a:rPr lang="ru-RU" sz="2200" b="1" dirty="0" smtClean="0">
                <a:latin typeface="Times New Roman"/>
                <a:ea typeface="Times New Roman"/>
              </a:rPr>
              <a:t> та </a:t>
            </a:r>
            <a:r>
              <a:rPr lang="ru-RU" sz="2200" b="1" dirty="0" err="1" smtClean="0">
                <a:latin typeface="Times New Roman"/>
                <a:ea typeface="Times New Roman"/>
              </a:rPr>
              <a:t>коригуючої</a:t>
            </a:r>
            <a:r>
              <a:rPr lang="ru-RU" sz="2200" b="1" dirty="0" smtClean="0">
                <a:latin typeface="Times New Roman"/>
                <a:ea typeface="Times New Roman"/>
              </a:rPr>
              <a:t> , </a:t>
            </a:r>
            <a:r>
              <a:rPr lang="ru-RU" sz="2200" b="1" dirty="0" err="1" smtClean="0">
                <a:latin typeface="Times New Roman"/>
                <a:ea typeface="Times New Roman"/>
              </a:rPr>
              <a:t>пальчикової</a:t>
            </a:r>
            <a:r>
              <a:rPr lang="ru-RU" sz="2200" b="1" dirty="0" smtClean="0">
                <a:latin typeface="Times New Roman"/>
                <a:ea typeface="Times New Roman"/>
              </a:rPr>
              <a:t> </a:t>
            </a:r>
            <a:r>
              <a:rPr lang="ru-RU" sz="2200" b="1" dirty="0" err="1" smtClean="0">
                <a:latin typeface="Times New Roman"/>
                <a:ea typeface="Times New Roman"/>
              </a:rPr>
              <a:t>гімнастики</a:t>
            </a:r>
            <a:r>
              <a:rPr lang="ru-RU" sz="2200" b="1" dirty="0" smtClean="0">
                <a:latin typeface="Times New Roman"/>
                <a:ea typeface="Times New Roman"/>
              </a:rPr>
              <a:t>, </a:t>
            </a:r>
            <a:r>
              <a:rPr lang="ru-RU" sz="2200" b="1" dirty="0" err="1" smtClean="0">
                <a:latin typeface="Times New Roman"/>
                <a:ea typeface="Times New Roman"/>
              </a:rPr>
              <a:t>вправи</a:t>
            </a:r>
            <a:r>
              <a:rPr lang="ru-RU" sz="2200" b="1" dirty="0" smtClean="0">
                <a:latin typeface="Times New Roman"/>
                <a:ea typeface="Times New Roman"/>
              </a:rPr>
              <a:t> на </a:t>
            </a:r>
            <a:r>
              <a:rPr lang="ru-RU" sz="2200" b="1" dirty="0" err="1" smtClean="0">
                <a:latin typeface="Times New Roman"/>
                <a:ea typeface="Times New Roman"/>
              </a:rPr>
              <a:t>корекцію</a:t>
            </a:r>
            <a:r>
              <a:rPr lang="ru-RU" sz="2200" b="1" spc="200" dirty="0" smtClean="0">
                <a:latin typeface="Times New Roman"/>
                <a:ea typeface="Times New Roman"/>
              </a:rPr>
              <a:t> </a:t>
            </a:r>
            <a:r>
              <a:rPr lang="ru-RU" sz="2200" b="1" dirty="0" err="1" smtClean="0">
                <a:latin typeface="Times New Roman"/>
                <a:ea typeface="Times New Roman"/>
              </a:rPr>
              <a:t>зору</a:t>
            </a:r>
            <a:r>
              <a:rPr lang="ru-RU" sz="2200" b="1" dirty="0" smtClean="0">
                <a:latin typeface="Times New Roman"/>
                <a:ea typeface="Times New Roman"/>
              </a:rPr>
              <a:t> )</a:t>
            </a:r>
            <a:endParaRPr lang="uk-UA" sz="22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45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1080120" cy="16575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7" name="Рисунок 6" descr="тимч.jpg"/>
          <p:cNvPicPr>
            <a:picLocks noChangeAspect="1"/>
          </p:cNvPicPr>
          <p:nvPr/>
        </p:nvPicPr>
        <p:blipFill>
          <a:blip r:embed="rId3" cstate="print"/>
          <a:srcRect r="34593"/>
          <a:stretch>
            <a:fillRect/>
          </a:stretch>
        </p:blipFill>
        <p:spPr>
          <a:xfrm>
            <a:off x="5868144" y="1988840"/>
            <a:ext cx="3024336" cy="461211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8" name="Рисунок 7" descr="тимченко.jpg"/>
          <p:cNvPicPr>
            <a:picLocks noChangeAspect="1"/>
          </p:cNvPicPr>
          <p:nvPr/>
        </p:nvPicPr>
        <p:blipFill>
          <a:blip r:embed="rId4" cstate="print"/>
          <a:srcRect l="15500" b="11231"/>
          <a:stretch>
            <a:fillRect/>
          </a:stretch>
        </p:blipFill>
        <p:spPr>
          <a:xfrm>
            <a:off x="611560" y="4149080"/>
            <a:ext cx="1706675" cy="2390364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9" name="Содержимое 4" descr="армс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1772816"/>
            <a:ext cx="1998222" cy="2664296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10" name="Рисунок 9" descr="армсс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27784" y="4483740"/>
            <a:ext cx="3138305" cy="2083629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13" name="Рисунок 12" descr="Тімченко Володимир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1916832"/>
            <a:ext cx="2993808" cy="1998991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812360" cy="1143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ТЕХНОЛОГІЯ ГРОМАДЯНСЬКОГО ВИХОВАННЯ </a:t>
            </a:r>
          </a:p>
          <a:p>
            <a:pPr algn="ctr"/>
            <a:r>
              <a:rPr lang="uk-UA" sz="2400" b="1" dirty="0" smtClean="0"/>
              <a:t>(спортивні заходи  для розвитку національно-патріотичного виховання)</a:t>
            </a:r>
            <a:endParaRPr lang="uk-UA" sz="24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утб пат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2636912"/>
            <a:ext cx="4392488" cy="2140688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980728"/>
            <a:ext cx="7416824" cy="4464496"/>
          </a:xfrm>
        </p:spPr>
        <p:txBody>
          <a:bodyPr anchor="t">
            <a:normAutofit/>
          </a:bodyPr>
          <a:lstStyle/>
          <a:p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45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1080120" cy="16575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547664" y="188640"/>
            <a:ext cx="7200800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Спортивно-масові заходи  для розвитку національно-патріотичного виховання вихованців ЦСДЮМ </a:t>
            </a:r>
            <a:r>
              <a:rPr lang="uk-UA" sz="2800" b="1" dirty="0" err="1" smtClean="0"/>
              <a:t>“Олімп”</a:t>
            </a:r>
            <a:endParaRPr lang="uk-UA" sz="2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4653136"/>
            <a:ext cx="3312368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Змагання з футболу </a:t>
            </a:r>
          </a:p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на Кубок  ЗСУ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Штамбу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2204864"/>
            <a:ext cx="3168352" cy="2376264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pic>
        <p:nvPicPr>
          <p:cNvPr id="9" name="Рисунок 8" descr="футбб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16" y="4581128"/>
            <a:ext cx="4248472" cy="1959608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4067944" y="2132856"/>
            <a:ext cx="4464496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Чемпіонат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м.Кривого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Рогу  з футболу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980728"/>
            <a:ext cx="7416824" cy="4464496"/>
          </a:xfrm>
        </p:spPr>
        <p:txBody>
          <a:bodyPr anchor="t">
            <a:normAutofit/>
          </a:bodyPr>
          <a:lstStyle/>
          <a:p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45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1080120" cy="16575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547664" y="188640"/>
            <a:ext cx="720080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Волонтерська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діяльність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uk-UA" sz="2400" b="1" dirty="0" smtClean="0">
                <a:solidFill>
                  <a:schemeClr val="bg1"/>
                </a:solidFill>
              </a:rPr>
              <a:t>вихованців ЦСДЮМ </a:t>
            </a:r>
            <a:r>
              <a:rPr lang="uk-UA" sz="2400" b="1" dirty="0" err="1" smtClean="0">
                <a:solidFill>
                  <a:schemeClr val="bg1"/>
                </a:solidFill>
              </a:rPr>
              <a:t>“Олімп”</a:t>
            </a:r>
            <a:r>
              <a:rPr lang="uk-UA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до Дня святого </a:t>
            </a:r>
            <a:r>
              <a:rPr lang="ru-RU" sz="2400" b="1" dirty="0" err="1" smtClean="0">
                <a:solidFill>
                  <a:schemeClr val="bg1"/>
                </a:solidFill>
              </a:rPr>
              <a:t>Миколая</a:t>
            </a:r>
            <a:r>
              <a:rPr lang="ru-RU" sz="2400" b="1" dirty="0" smtClean="0">
                <a:solidFill>
                  <a:schemeClr val="bg1"/>
                </a:solidFill>
              </a:rPr>
              <a:t> та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 Дня </a:t>
            </a:r>
            <a:r>
              <a:rPr lang="ru-RU" sz="2400" b="1" dirty="0" err="1" smtClean="0">
                <a:solidFill>
                  <a:schemeClr val="bg1"/>
                </a:solidFill>
              </a:rPr>
              <a:t>Збройних</a:t>
            </a:r>
            <a:r>
              <a:rPr lang="ru-RU" sz="2400" b="1" dirty="0" smtClean="0">
                <a:solidFill>
                  <a:schemeClr val="bg1"/>
                </a:solidFill>
              </a:rPr>
              <a:t> Сил </a:t>
            </a:r>
            <a:r>
              <a:rPr lang="ru-RU" sz="2400" b="1" dirty="0" err="1" smtClean="0">
                <a:solidFill>
                  <a:schemeClr val="bg1"/>
                </a:solidFill>
              </a:rPr>
              <a:t>України</a:t>
            </a:r>
            <a:endParaRPr lang="uk-UA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чу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3647" y="4212142"/>
            <a:ext cx="2455711" cy="2448272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  <p:pic>
        <p:nvPicPr>
          <p:cNvPr id="8" name="Рисунок 7" descr="футбол.jpg"/>
          <p:cNvPicPr>
            <a:picLocks noChangeAspect="1"/>
          </p:cNvPicPr>
          <p:nvPr/>
        </p:nvPicPr>
        <p:blipFill>
          <a:blip r:embed="rId4" cstate="print"/>
          <a:srcRect l="5253" t="3801" r="4259" b="4851"/>
          <a:stretch>
            <a:fillRect/>
          </a:stretch>
        </p:blipFill>
        <p:spPr>
          <a:xfrm>
            <a:off x="251521" y="1916832"/>
            <a:ext cx="2476388" cy="2232248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  <p:pic>
        <p:nvPicPr>
          <p:cNvPr id="10" name="Рисунок 9" descr="вологтер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0152" y="1772816"/>
            <a:ext cx="2976331" cy="1977134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  <p:pic>
        <p:nvPicPr>
          <p:cNvPr id="11" name="Рисунок 10" descr="волонтер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68144" y="3933056"/>
            <a:ext cx="3024336" cy="2678697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  <p:pic>
        <p:nvPicPr>
          <p:cNvPr id="12" name="Рисунок 11" descr="інна.jpg"/>
          <p:cNvPicPr>
            <a:picLocks noChangeAspect="1"/>
          </p:cNvPicPr>
          <p:nvPr/>
        </p:nvPicPr>
        <p:blipFill>
          <a:blip r:embed="rId7" cstate="print"/>
          <a:srcRect l="3687" t="8001" r="3687"/>
          <a:stretch>
            <a:fillRect/>
          </a:stretch>
        </p:blipFill>
        <p:spPr>
          <a:xfrm>
            <a:off x="2843808" y="2708920"/>
            <a:ext cx="2892821" cy="288032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карате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509120"/>
            <a:ext cx="3085490" cy="208823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7" name="Содержимое 6" descr="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372201" y="1988840"/>
            <a:ext cx="2268252" cy="3024336"/>
          </a:xfr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4" name="Рисунок 3" descr="IMG_45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88640"/>
            <a:ext cx="1080120" cy="16575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547664" y="188640"/>
            <a:ext cx="7380312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r>
              <a:rPr lang="uk-UA" sz="2800" b="1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Участь колективу, вихованців та їх батьків </a:t>
            </a:r>
            <a:br>
              <a:rPr lang="uk-UA" sz="2800" b="1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</a:br>
            <a:r>
              <a:rPr lang="uk-UA" sz="2800" b="1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у Мистецькому марафоні  #</a:t>
            </a:r>
            <a:r>
              <a:rPr lang="uk-UA" sz="2800" b="1" dirty="0" err="1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ЄднаймосяЗарадиПеремогиКР</a:t>
            </a:r>
            <a:r>
              <a:rPr lang="uk-UA" sz="2800" b="1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</a:br>
            <a:endParaRPr lang="uk-UA" sz="2800" b="1" dirty="0" smtClean="0">
              <a:solidFill>
                <a:schemeClr val="bg1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8" name="Рисунок 7" descr="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1" y="2204864"/>
            <a:ext cx="2952327" cy="2214245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10" name="Рисунок 9" descr="1706780480164.jpg"/>
          <p:cNvPicPr>
            <a:picLocks noChangeAspect="1"/>
          </p:cNvPicPr>
          <p:nvPr/>
        </p:nvPicPr>
        <p:blipFill>
          <a:blip r:embed="rId6" cstate="print"/>
          <a:srcRect l="5064" t="26900" r="2924" b="10101"/>
          <a:stretch>
            <a:fillRect/>
          </a:stretch>
        </p:blipFill>
        <p:spPr>
          <a:xfrm>
            <a:off x="3707904" y="2780928"/>
            <a:ext cx="2232248" cy="311476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11" name="Рисунок 10" descr="1706780480170.jpg"/>
          <p:cNvPicPr>
            <a:picLocks noChangeAspect="1"/>
          </p:cNvPicPr>
          <p:nvPr/>
        </p:nvPicPr>
        <p:blipFill>
          <a:blip r:embed="rId7" cstate="print"/>
          <a:srcRect t="26900" b="30050"/>
          <a:stretch>
            <a:fillRect/>
          </a:stretch>
        </p:blipFill>
        <p:spPr>
          <a:xfrm>
            <a:off x="6444208" y="4509120"/>
            <a:ext cx="2258122" cy="216024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1781</TotalTime>
  <Words>368</Words>
  <Application>Microsoft Office PowerPoint</Application>
  <PresentationFormat>Экран (4:3)</PresentationFormat>
  <Paragraphs>117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 1.Технологія розвивального навчання  2. Технологія   створення ситуації успіху  3. Здоров’язберігаючі технології  4. Технологія  комплексного групового навчання  5. Ігрові технології навчання  6. Технологія  громадянського виховання вихованців      </vt:lpstr>
      <vt:lpstr>   Керівник гуртка фітнес-аеробіки  Манойло І.В. </vt:lpstr>
      <vt:lpstr> ТЕХНОЛОГІЯ  СТВОРЕННЯ СИТУАЦІЇ УСПІХУ Керівник гуртка карате Панчуков О.Г. </vt:lpstr>
      <vt:lpstr>   СХОДИНКИ УСПІХУ  ГУРТОК КІОКУШИН КАРАТЕ  Керівник гуртка Панчуков О.Г.   . </vt:lpstr>
      <vt:lpstr>  </vt:lpstr>
      <vt:lpstr>Слайд 6</vt:lpstr>
      <vt:lpstr>  Керівник гуртка  фітнес-аеробіки Чудновська  О.С.</vt:lpstr>
      <vt:lpstr> </vt:lpstr>
      <vt:lpstr>Слайд 9</vt:lpstr>
      <vt:lpstr>Структура заняття з застосуванням інтерактивних технологій</vt:lpstr>
      <vt:lpstr>Слайд 11</vt:lpstr>
      <vt:lpstr>Слайд 12</vt:lpstr>
      <vt:lpstr>      </vt:lpstr>
      <vt:lpstr>ЗДОРОВ’ЯЗБЕРІГАЮЧІ  ТЕХНОЛОГІЇ  (нейрогімнастика: комплекси дихальної та коригуючої , пальчикової гімнастики, вправи на корекцію зору )</vt:lpstr>
      <vt:lpstr>ТЕХНОЛОГІЯ ГРОМАДЯНСЬКОГО ВИХОВАННЯ  (спортивні заходи  для розвитку національно-патріотичного виховання)</vt:lpstr>
      <vt:lpstr> </vt:lpstr>
      <vt:lpstr> </vt:lpstr>
      <vt:lpstr>Участь колективу, вихованців та їх батьків  у Мистецькому марафоні  #ЄднаймосяЗарадиПеремогиКР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 ПРОЕКТНА ТЕХНОЛОГІЯ</dc:title>
  <dc:creator>PC</dc:creator>
  <cp:lastModifiedBy>PC</cp:lastModifiedBy>
  <cp:revision>182</cp:revision>
  <dcterms:created xsi:type="dcterms:W3CDTF">2024-01-30T07:45:42Z</dcterms:created>
  <dcterms:modified xsi:type="dcterms:W3CDTF">2024-05-09T09:50:56Z</dcterms:modified>
</cp:coreProperties>
</file>