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4630400" cy="8229600"/>
  <p:notesSz cx="8229600" cy="146304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Open Sans" panose="020B0606030504020204" pitchFamily="34" charset="0"/>
      <p:regular r:id="rId15"/>
      <p:bold r:id="rId16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1" d="100"/>
          <a:sy n="71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6315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475303"/>
            <a:ext cx="7556421" cy="28351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Чому важливо розвивати дрібну моторику рук у ранньому віці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650581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Це питання хвилює багатьох батьків, адже розвиток дитини — це процес, який вимагає розуміння та уваги. Сьогодні ми розглянемо важливість дрібної моторики рук у ранньому віці та дізнаємося, як її розвивати.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793790" y="6374249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0610" y="3976316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Визначення дрібної моторики та її роль у розвитку дитини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944397" y="56584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Дрібна моторика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80755" y="6277346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Це здатність контролювати дрібні рухи рук і пальців.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886640" y="56584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Важливість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599521" y="6277346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Вона тісно пов'язана з розвитком мозку, мови, координації, навчання та самообслуговування.</a:t>
            </a:r>
            <a:endParaRPr lang="en-US" sz="175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E65E82C-F9F7-46F7-AE1D-80EFA6690F8B}"/>
              </a:ext>
            </a:extLst>
          </p:cNvPr>
          <p:cNvSpPr/>
          <p:nvPr/>
        </p:nvSpPr>
        <p:spPr>
          <a:xfrm>
            <a:off x="12737054" y="7691718"/>
            <a:ext cx="1796527" cy="4410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940C7A8-6817-45C1-BEF2-40EE6E4D5C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2866" y="0"/>
            <a:ext cx="6605196" cy="398707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5685" y="562332"/>
            <a:ext cx="13199031" cy="12780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000"/>
              </a:lnSpc>
              <a:buNone/>
            </a:pPr>
            <a:r>
              <a:rPr lang="en-US" sz="40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Етапи розвитку дрібної моторики від народження до 5 років</a:t>
            </a:r>
            <a:endParaRPr lang="en-US" sz="4000" dirty="0"/>
          </a:p>
        </p:txBody>
      </p:sp>
      <p:sp>
        <p:nvSpPr>
          <p:cNvPr id="3" name="Shape 1"/>
          <p:cNvSpPr/>
          <p:nvPr/>
        </p:nvSpPr>
        <p:spPr>
          <a:xfrm>
            <a:off x="7303770" y="2249210"/>
            <a:ext cx="22860" cy="5418415"/>
          </a:xfrm>
          <a:prstGeom prst="roundRect">
            <a:avLst>
              <a:gd name="adj" fmla="val 375696"/>
            </a:avLst>
          </a:prstGeom>
          <a:solidFill>
            <a:srgbClr val="E5BEB2"/>
          </a:solidFill>
          <a:ln/>
        </p:spPr>
      </p:sp>
      <p:sp>
        <p:nvSpPr>
          <p:cNvPr id="4" name="Shape 2"/>
          <p:cNvSpPr/>
          <p:nvPr/>
        </p:nvSpPr>
        <p:spPr>
          <a:xfrm>
            <a:off x="6392347" y="2697837"/>
            <a:ext cx="715685" cy="22860"/>
          </a:xfrm>
          <a:prstGeom prst="roundRect">
            <a:avLst>
              <a:gd name="adj" fmla="val 375696"/>
            </a:avLst>
          </a:prstGeom>
          <a:solidFill>
            <a:srgbClr val="E5BEB2"/>
          </a:solidFill>
          <a:ln/>
        </p:spPr>
      </p:sp>
      <p:sp>
        <p:nvSpPr>
          <p:cNvPr id="5" name="Shape 3"/>
          <p:cNvSpPr/>
          <p:nvPr/>
        </p:nvSpPr>
        <p:spPr>
          <a:xfrm>
            <a:off x="7085171" y="2479238"/>
            <a:ext cx="460058" cy="460057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244953" y="2555915"/>
            <a:ext cx="140494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1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3634502" y="2453640"/>
            <a:ext cx="2556034" cy="319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Новонароджений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715685" y="2895719"/>
            <a:ext cx="5474851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50"/>
              </a:lnSpc>
              <a:buNone/>
            </a:pPr>
            <a:r>
              <a:rPr lang="en-US" sz="160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Хапання, стискання, дотик.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7522369" y="3720108"/>
            <a:ext cx="715685" cy="22860"/>
          </a:xfrm>
          <a:prstGeom prst="roundRect">
            <a:avLst>
              <a:gd name="adj" fmla="val 375696"/>
            </a:avLst>
          </a:prstGeom>
          <a:solidFill>
            <a:srgbClr val="E5BEB2"/>
          </a:solidFill>
          <a:ln/>
        </p:spPr>
      </p:sp>
      <p:sp>
        <p:nvSpPr>
          <p:cNvPr id="10" name="Shape 8"/>
          <p:cNvSpPr/>
          <p:nvPr/>
        </p:nvSpPr>
        <p:spPr>
          <a:xfrm>
            <a:off x="7085171" y="3501509"/>
            <a:ext cx="460058" cy="460057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222331" y="3578185"/>
            <a:ext cx="185618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2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8439864" y="3475911"/>
            <a:ext cx="2556034" cy="319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6-12 місяців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8439864" y="3917990"/>
            <a:ext cx="5474851" cy="65412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Перекладання іграшок з руки в руку, вміння брати дрібні предмети.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6392347" y="4640223"/>
            <a:ext cx="715685" cy="22860"/>
          </a:xfrm>
          <a:prstGeom prst="roundRect">
            <a:avLst>
              <a:gd name="adj" fmla="val 375696"/>
            </a:avLst>
          </a:prstGeom>
          <a:solidFill>
            <a:srgbClr val="E5BEB2"/>
          </a:solidFill>
          <a:ln/>
        </p:spPr>
      </p:sp>
      <p:sp>
        <p:nvSpPr>
          <p:cNvPr id="15" name="Shape 13"/>
          <p:cNvSpPr/>
          <p:nvPr/>
        </p:nvSpPr>
        <p:spPr>
          <a:xfrm>
            <a:off x="7085171" y="4421624"/>
            <a:ext cx="460058" cy="460057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228284" y="4498300"/>
            <a:ext cx="173712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3</a:t>
            </a:r>
            <a:endParaRPr lang="en-US" sz="2400" dirty="0"/>
          </a:p>
        </p:txBody>
      </p:sp>
      <p:sp>
        <p:nvSpPr>
          <p:cNvPr id="17" name="Text 15"/>
          <p:cNvSpPr/>
          <p:nvPr/>
        </p:nvSpPr>
        <p:spPr>
          <a:xfrm>
            <a:off x="3634502" y="4396026"/>
            <a:ext cx="2556034" cy="319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1-2 роки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715685" y="4838105"/>
            <a:ext cx="5474851" cy="65412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550"/>
              </a:lnSpc>
              <a:buNone/>
            </a:pPr>
            <a:r>
              <a:rPr lang="en-US" sz="160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Малювання, малювання пальцями, будівництво з кубиків.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7522369" y="5560338"/>
            <a:ext cx="715685" cy="22860"/>
          </a:xfrm>
          <a:prstGeom prst="roundRect">
            <a:avLst>
              <a:gd name="adj" fmla="val 375696"/>
            </a:avLst>
          </a:prstGeom>
          <a:solidFill>
            <a:srgbClr val="E5BEB2"/>
          </a:solidFill>
          <a:ln/>
        </p:spPr>
      </p:sp>
      <p:sp>
        <p:nvSpPr>
          <p:cNvPr id="20" name="Shape 18"/>
          <p:cNvSpPr/>
          <p:nvPr/>
        </p:nvSpPr>
        <p:spPr>
          <a:xfrm>
            <a:off x="7085171" y="5341739"/>
            <a:ext cx="460058" cy="460057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213759" y="5418415"/>
            <a:ext cx="202763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4</a:t>
            </a:r>
            <a:endParaRPr lang="en-US" sz="2400" dirty="0"/>
          </a:p>
        </p:txBody>
      </p:sp>
      <p:sp>
        <p:nvSpPr>
          <p:cNvPr id="22" name="Text 20"/>
          <p:cNvSpPr/>
          <p:nvPr/>
        </p:nvSpPr>
        <p:spPr>
          <a:xfrm>
            <a:off x="8439864" y="5316141"/>
            <a:ext cx="2556034" cy="319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3-4 роки</a:t>
            </a:r>
            <a:endParaRPr lang="en-US" sz="2000" dirty="0"/>
          </a:p>
        </p:txBody>
      </p:sp>
      <p:sp>
        <p:nvSpPr>
          <p:cNvPr id="23" name="Text 21"/>
          <p:cNvSpPr/>
          <p:nvPr/>
        </p:nvSpPr>
        <p:spPr>
          <a:xfrm>
            <a:off x="8439864" y="5758220"/>
            <a:ext cx="5474851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Застібання гудзиків, використання ножиць, в'язання.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6392347" y="6480453"/>
            <a:ext cx="715685" cy="22860"/>
          </a:xfrm>
          <a:prstGeom prst="roundRect">
            <a:avLst>
              <a:gd name="adj" fmla="val 375696"/>
            </a:avLst>
          </a:prstGeom>
          <a:solidFill>
            <a:srgbClr val="E5BEB2"/>
          </a:solidFill>
          <a:ln/>
        </p:spPr>
      </p:sp>
      <p:sp>
        <p:nvSpPr>
          <p:cNvPr id="25" name="Shape 23"/>
          <p:cNvSpPr/>
          <p:nvPr/>
        </p:nvSpPr>
        <p:spPr>
          <a:xfrm>
            <a:off x="7085171" y="6261854"/>
            <a:ext cx="460058" cy="460057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221260" y="6338530"/>
            <a:ext cx="187762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5</a:t>
            </a:r>
            <a:endParaRPr lang="en-US" sz="2400" dirty="0"/>
          </a:p>
        </p:txBody>
      </p:sp>
      <p:sp>
        <p:nvSpPr>
          <p:cNvPr id="27" name="Text 25"/>
          <p:cNvSpPr/>
          <p:nvPr/>
        </p:nvSpPr>
        <p:spPr>
          <a:xfrm>
            <a:off x="3634502" y="6236256"/>
            <a:ext cx="2556034" cy="319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4-5 років</a:t>
            </a:r>
            <a:endParaRPr lang="en-US" sz="2000" dirty="0"/>
          </a:p>
        </p:txBody>
      </p:sp>
      <p:sp>
        <p:nvSpPr>
          <p:cNvPr id="28" name="Text 26"/>
          <p:cNvSpPr/>
          <p:nvPr/>
        </p:nvSpPr>
        <p:spPr>
          <a:xfrm>
            <a:off x="715685" y="6678335"/>
            <a:ext cx="5474851" cy="65412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ts val="2550"/>
              </a:lnSpc>
              <a:buNone/>
            </a:pPr>
            <a:r>
              <a:rPr lang="en-US" sz="160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Письмо, дрібні завдання з використанням дрібної моторики.</a:t>
            </a:r>
            <a:endParaRPr lang="en-US" sz="1600" dirty="0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A834EE1F-84A0-4E04-8063-0BFCD5A63F90}"/>
              </a:ext>
            </a:extLst>
          </p:cNvPr>
          <p:cNvSpPr/>
          <p:nvPr/>
        </p:nvSpPr>
        <p:spPr>
          <a:xfrm>
            <a:off x="12468113" y="7476565"/>
            <a:ext cx="2093707" cy="654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72213" y="619601"/>
            <a:ext cx="7572375" cy="28065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Навички, що формуються завдяки розвитку дрібної моторики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6272213" y="4015383"/>
            <a:ext cx="505182" cy="505182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447592" y="4099560"/>
            <a:ext cx="154305" cy="3368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7001828" y="4015383"/>
            <a:ext cx="2806660" cy="350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Мовні навички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001828" y="4500801"/>
            <a:ext cx="2944416" cy="14368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Розвиток моторики рук стимулює розвиток мовленнєвих центрів мозку.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10170676" y="4015383"/>
            <a:ext cx="505182" cy="505182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0321409" y="4099560"/>
            <a:ext cx="203716" cy="3368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10900291" y="4015383"/>
            <a:ext cx="2944416" cy="7015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Пізнавальні навички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10900291" y="4851559"/>
            <a:ext cx="2944416" cy="14368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Дрібна моторика допомагає розвивати логічне мислення, пам'ять та увагу.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6272213" y="6765369"/>
            <a:ext cx="505182" cy="505182"/>
          </a:xfrm>
          <a:prstGeom prst="roundRect">
            <a:avLst>
              <a:gd name="adj" fmla="val 18668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6429494" y="6849547"/>
            <a:ext cx="190619" cy="3368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7001828" y="6765369"/>
            <a:ext cx="2806660" cy="350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Креативність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7001828" y="7250787"/>
            <a:ext cx="6842760" cy="3592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Вона сприяє розвитку творчого потенціалу та уяви дитини.</a:t>
            </a:r>
            <a:endParaRPr lang="en-US" sz="1750" dirty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01FDED1F-1D2B-4EAC-928C-B3D808D56818}"/>
              </a:ext>
            </a:extLst>
          </p:cNvPr>
          <p:cNvSpPr/>
          <p:nvPr/>
        </p:nvSpPr>
        <p:spPr>
          <a:xfrm>
            <a:off x="12683266" y="7744659"/>
            <a:ext cx="1947134" cy="4849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17471" y="725091"/>
            <a:ext cx="7709059" cy="19216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000"/>
              </a:lnSpc>
              <a:buNone/>
            </a:pPr>
            <a:r>
              <a:rPr lang="en-US" sz="40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Вправи та ігри для розвитку дрібної моторики рук</a:t>
            </a:r>
            <a:endParaRPr lang="en-US" sz="4000" dirty="0"/>
          </a:p>
        </p:txBody>
      </p:sp>
      <p:sp>
        <p:nvSpPr>
          <p:cNvPr id="4" name="Shape 1"/>
          <p:cNvSpPr/>
          <p:nvPr/>
        </p:nvSpPr>
        <p:spPr>
          <a:xfrm>
            <a:off x="717471" y="2954179"/>
            <a:ext cx="3752136" cy="2172653"/>
          </a:xfrm>
          <a:prstGeom prst="roundRect">
            <a:avLst>
              <a:gd name="adj" fmla="val 3963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29997" y="3166705"/>
            <a:ext cx="3162181" cy="320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Ліплення з пластиліну</a:t>
            </a:r>
            <a:endParaRPr lang="en-US" sz="2000" dirty="0"/>
          </a:p>
        </p:txBody>
      </p:sp>
      <p:sp>
        <p:nvSpPr>
          <p:cNvPr id="6" name="Text 3"/>
          <p:cNvSpPr/>
          <p:nvPr/>
        </p:nvSpPr>
        <p:spPr>
          <a:xfrm>
            <a:off x="929997" y="3609975"/>
            <a:ext cx="3327083" cy="6560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n-US" sz="160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Стимулює розвиток дрібних м'язів рук та пальців.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4674513" y="2954179"/>
            <a:ext cx="3752136" cy="2172653"/>
          </a:xfrm>
          <a:prstGeom prst="roundRect">
            <a:avLst>
              <a:gd name="adj" fmla="val 3963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887039" y="3166705"/>
            <a:ext cx="3327083" cy="6405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Сортування дрібних предметів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4887039" y="3930253"/>
            <a:ext cx="3327083" cy="9840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n-US" sz="160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Розвиває концентрацію уваги, дрібну моторику та координацію.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717471" y="5331738"/>
            <a:ext cx="3752136" cy="2172653"/>
          </a:xfrm>
          <a:prstGeom prst="roundRect">
            <a:avLst>
              <a:gd name="adj" fmla="val 3963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29997" y="5544264"/>
            <a:ext cx="3327083" cy="6405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Малювання та розфарбовування</a:t>
            </a:r>
            <a:endParaRPr lang="en-US" sz="2000" dirty="0"/>
          </a:p>
        </p:txBody>
      </p:sp>
      <p:sp>
        <p:nvSpPr>
          <p:cNvPr id="12" name="Text 9"/>
          <p:cNvSpPr/>
          <p:nvPr/>
        </p:nvSpPr>
        <p:spPr>
          <a:xfrm>
            <a:off x="929997" y="6307812"/>
            <a:ext cx="3327083" cy="9840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n-US" sz="160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Допомагає покращити координацію рухів та розвинути творчий потенціал.</a:t>
            </a:r>
            <a:endParaRPr lang="en-US" sz="1600" dirty="0"/>
          </a:p>
        </p:txBody>
      </p:sp>
      <p:sp>
        <p:nvSpPr>
          <p:cNvPr id="13" name="Shape 10"/>
          <p:cNvSpPr/>
          <p:nvPr/>
        </p:nvSpPr>
        <p:spPr>
          <a:xfrm>
            <a:off x="4674513" y="5331738"/>
            <a:ext cx="3752136" cy="2172653"/>
          </a:xfrm>
          <a:prstGeom prst="roundRect">
            <a:avLst>
              <a:gd name="adj" fmla="val 3963"/>
            </a:avLst>
          </a:prstGeom>
          <a:solidFill>
            <a:srgbClr val="FFD8CC"/>
          </a:solidFill>
          <a:ln w="7620">
            <a:solidFill>
              <a:srgbClr val="E5BEB2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4887039" y="5544264"/>
            <a:ext cx="2562463" cy="320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Ігри з мозаїкою</a:t>
            </a:r>
            <a:endParaRPr lang="en-US" sz="2000" dirty="0"/>
          </a:p>
        </p:txBody>
      </p:sp>
      <p:sp>
        <p:nvSpPr>
          <p:cNvPr id="15" name="Text 12"/>
          <p:cNvSpPr/>
          <p:nvPr/>
        </p:nvSpPr>
        <p:spPr>
          <a:xfrm>
            <a:off x="4887039" y="5987534"/>
            <a:ext cx="3327083" cy="6560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r>
              <a:rPr lang="en-US" sz="160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Сприяє розвитку логічного мислення та дрібної моторики.</a:t>
            </a:r>
            <a:endParaRPr lang="en-US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62794" y="744855"/>
            <a:ext cx="7791212" cy="18116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750"/>
              </a:lnSpc>
              <a:buNone/>
            </a:pPr>
            <a:r>
              <a:rPr lang="en-US" sz="38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Взаємозв'язок дрібної моторики з пізнавальним і мовленнєвим розвитком</a:t>
            </a:r>
            <a:endParaRPr lang="en-US" sz="38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2794" y="2846308"/>
            <a:ext cx="966311" cy="154614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418903" y="3039547"/>
            <a:ext cx="2415897" cy="3019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Мозок</a:t>
            </a:r>
            <a:endParaRPr lang="en-US" sz="1900" dirty="0"/>
          </a:p>
        </p:txBody>
      </p:sp>
      <p:sp>
        <p:nvSpPr>
          <p:cNvPr id="6" name="Text 2"/>
          <p:cNvSpPr/>
          <p:nvPr/>
        </p:nvSpPr>
        <p:spPr>
          <a:xfrm>
            <a:off x="7418903" y="3457337"/>
            <a:ext cx="6535103" cy="3090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Дрібна моторика активує різні ділянки мозку.</a:t>
            </a:r>
            <a:endParaRPr lang="en-US" sz="15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2794" y="4392454"/>
            <a:ext cx="966311" cy="154614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418903" y="4585692"/>
            <a:ext cx="2415897" cy="3019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Пізнання</a:t>
            </a:r>
            <a:endParaRPr lang="en-US" sz="1900" dirty="0"/>
          </a:p>
        </p:txBody>
      </p:sp>
      <p:sp>
        <p:nvSpPr>
          <p:cNvPr id="9" name="Text 4"/>
          <p:cNvSpPr/>
          <p:nvPr/>
        </p:nvSpPr>
        <p:spPr>
          <a:xfrm>
            <a:off x="7418903" y="5003483"/>
            <a:ext cx="6535103" cy="3090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Розвиток дрібної моторики покращує пам'ять, увагу та мислення.</a:t>
            </a:r>
            <a:endParaRPr lang="en-US" sz="15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62794" y="5938599"/>
            <a:ext cx="966311" cy="154614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7418903" y="6131838"/>
            <a:ext cx="2415897" cy="3019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9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Мова</a:t>
            </a:r>
            <a:endParaRPr lang="en-US" sz="1900" dirty="0"/>
          </a:p>
        </p:txBody>
      </p:sp>
      <p:sp>
        <p:nvSpPr>
          <p:cNvPr id="12" name="Text 6"/>
          <p:cNvSpPr/>
          <p:nvPr/>
        </p:nvSpPr>
        <p:spPr>
          <a:xfrm>
            <a:off x="7418903" y="6549628"/>
            <a:ext cx="6535103" cy="3090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Вона сприяє розвитку мовленнєвих центрів та формуванню мови.</a:t>
            </a:r>
            <a:endParaRPr lang="en-US" sz="1500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3DA4F588-01D5-46AE-849A-2486E2CDC0FD}"/>
              </a:ext>
            </a:extLst>
          </p:cNvPr>
          <p:cNvSpPr/>
          <p:nvPr/>
        </p:nvSpPr>
        <p:spPr>
          <a:xfrm>
            <a:off x="12640235" y="7584141"/>
            <a:ext cx="1904104" cy="5116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71950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61405" y="3493651"/>
            <a:ext cx="13107591" cy="13596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350"/>
              </a:lnSpc>
              <a:buNone/>
            </a:pPr>
            <a:r>
              <a:rPr lang="en-US" sz="42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Поради батькам щодо розвитку дрібної моторики у повсякденному житті</a:t>
            </a:r>
            <a:endParaRPr lang="en-US" sz="42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405" y="5179576"/>
            <a:ext cx="543878" cy="54387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61405" y="5940981"/>
            <a:ext cx="2719507" cy="339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Грайте разом</a:t>
            </a:r>
            <a:endParaRPr lang="en-US" sz="2100" dirty="0"/>
          </a:p>
        </p:txBody>
      </p:sp>
      <p:sp>
        <p:nvSpPr>
          <p:cNvPr id="6" name="Text 2"/>
          <p:cNvSpPr/>
          <p:nvPr/>
        </p:nvSpPr>
        <p:spPr>
          <a:xfrm>
            <a:off x="761405" y="6411397"/>
            <a:ext cx="4151709" cy="10440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Спільні ігри та завдання розвивають дрібну моторику та зміцнюють сімейні зв'язки.</a:t>
            </a:r>
            <a:endParaRPr lang="en-US" sz="17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9345" y="5179576"/>
            <a:ext cx="543878" cy="54387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239345" y="5940981"/>
            <a:ext cx="2719507" cy="339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Надайте завдання</a:t>
            </a:r>
            <a:endParaRPr lang="en-US" sz="2100" dirty="0"/>
          </a:p>
        </p:txBody>
      </p:sp>
      <p:sp>
        <p:nvSpPr>
          <p:cNvPr id="9" name="Text 4"/>
          <p:cNvSpPr/>
          <p:nvPr/>
        </p:nvSpPr>
        <p:spPr>
          <a:xfrm>
            <a:off x="5239345" y="6411397"/>
            <a:ext cx="4151709" cy="10440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Застібання гудзиків, зашнуровування взуття та інші побутові завдання допомагають розвивати моторику.</a:t>
            </a:r>
            <a:endParaRPr lang="en-US" sz="17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7286" y="5179576"/>
            <a:ext cx="543878" cy="54387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9717286" y="5940981"/>
            <a:ext cx="2719507" cy="339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Читайте</a:t>
            </a:r>
            <a:endParaRPr lang="en-US" sz="2100" dirty="0"/>
          </a:p>
        </p:txBody>
      </p:sp>
      <p:sp>
        <p:nvSpPr>
          <p:cNvPr id="12" name="Text 6"/>
          <p:cNvSpPr/>
          <p:nvPr/>
        </p:nvSpPr>
        <p:spPr>
          <a:xfrm>
            <a:off x="9717286" y="6411397"/>
            <a:ext cx="4151709" cy="10440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Читання книг, розглядання картинок та переказів допомагають розвивати мову та уяву.</a:t>
            </a:r>
            <a:endParaRPr lang="en-US" sz="1700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8F08925B-3A1A-4099-A290-EEC5A269F5E1}"/>
              </a:ext>
            </a:extLst>
          </p:cNvPr>
          <p:cNvSpPr/>
          <p:nvPr/>
        </p:nvSpPr>
        <p:spPr>
          <a:xfrm>
            <a:off x="12801600" y="7594899"/>
            <a:ext cx="1828800" cy="5593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974294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ru-RU" sz="44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Р</a:t>
            </a:r>
            <a:r>
              <a:rPr lang="en-US" sz="4450" b="1" dirty="0" err="1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екомендації</a:t>
            </a:r>
            <a:r>
              <a:rPr lang="en-US" sz="4450" b="1" dirty="0">
                <a:solidFill>
                  <a:srgbClr val="403C4E"/>
                </a:solidFill>
                <a:latin typeface="Merriweather Bold" pitchFamily="34" charset="0"/>
                <a:ea typeface="Merriweather Bold" pitchFamily="34" charset="-122"/>
                <a:cs typeface="Merriweather Bold" pitchFamily="34" charset="-120"/>
              </a:rPr>
              <a:t> для батьків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4440793"/>
            <a:ext cx="7556421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3C4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Дрібна моторика — це важливий фактор розвитку дитини. Регулярні вправи та ігри сприяють покращенню мовленнєвих, пізнавальних та творчих здібностей. Пам'ятайте, що спільні заняття з дитиною не лише корисні, а й приносять багато радості та щастя.</a:t>
            </a:r>
            <a:endParaRPr lang="en-US" sz="175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9A2AB09-3F3D-434D-8FDC-1404B4F45028}"/>
              </a:ext>
            </a:extLst>
          </p:cNvPr>
          <p:cNvSpPr/>
          <p:nvPr/>
        </p:nvSpPr>
        <p:spPr>
          <a:xfrm>
            <a:off x="11704320" y="7422776"/>
            <a:ext cx="2926080" cy="8068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389</Words>
  <Application>Microsoft Office PowerPoint</Application>
  <PresentationFormat>Произвольный</PresentationFormat>
  <Paragraphs>66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Open Sans</vt:lpstr>
      <vt:lpstr>Arial</vt:lpstr>
      <vt:lpstr>Merriweather Bold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Lenovo</cp:lastModifiedBy>
  <cp:revision>5</cp:revision>
  <dcterms:created xsi:type="dcterms:W3CDTF">2024-12-19T18:27:19Z</dcterms:created>
  <dcterms:modified xsi:type="dcterms:W3CDTF">2024-12-22T20:09:55Z</dcterms:modified>
</cp:coreProperties>
</file>