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69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7.png"/><Relationship Id="rId18" Type="http://schemas.openxmlformats.org/officeDocument/2006/relationships/image" Target="../media/image17.svg"/><Relationship Id="rId26" Type="http://schemas.openxmlformats.org/officeDocument/2006/relationships/image" Target="../media/image25.svg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11.svg"/><Relationship Id="rId17" Type="http://schemas.openxmlformats.org/officeDocument/2006/relationships/image" Target="../media/image9.png"/><Relationship Id="rId25" Type="http://schemas.openxmlformats.org/officeDocument/2006/relationships/image" Target="../media/image13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29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6.pn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23" Type="http://schemas.openxmlformats.org/officeDocument/2006/relationships/image" Target="../media/image12.png"/><Relationship Id="rId28" Type="http://schemas.openxmlformats.org/officeDocument/2006/relationships/image" Target="../media/image27.svg"/><Relationship Id="rId10" Type="http://schemas.openxmlformats.org/officeDocument/2006/relationships/image" Target="../media/image9.svg"/><Relationship Id="rId19" Type="http://schemas.openxmlformats.org/officeDocument/2006/relationships/image" Target="../media/image10.png"/><Relationship Id="rId31" Type="http://schemas.openxmlformats.org/officeDocument/2006/relationships/image" Target="../media/image16.png"/><Relationship Id="rId4" Type="http://schemas.openxmlformats.org/officeDocument/2006/relationships/image" Target="../media/image3.svg"/><Relationship Id="rId9" Type="http://schemas.openxmlformats.org/officeDocument/2006/relationships/image" Target="../media/image5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Relationship Id="rId27" Type="http://schemas.openxmlformats.org/officeDocument/2006/relationships/image" Target="../media/image14.png"/><Relationship Id="rId30" Type="http://schemas.openxmlformats.org/officeDocument/2006/relationships/image" Target="../media/image29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svg"/><Relationship Id="rId5" Type="http://schemas.openxmlformats.org/officeDocument/2006/relationships/image" Target="../media/image18.png"/><Relationship Id="rId4" Type="http://schemas.openxmlformats.org/officeDocument/2006/relationships/image" Target="../media/image69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13" Type="http://schemas.openxmlformats.org/officeDocument/2006/relationships/image" Target="../media/image26.png"/><Relationship Id="rId18" Type="http://schemas.openxmlformats.org/officeDocument/2006/relationships/image" Target="../media/image47.svg"/><Relationship Id="rId26" Type="http://schemas.openxmlformats.org/officeDocument/2006/relationships/image" Target="../media/image55.svg"/><Relationship Id="rId3" Type="http://schemas.openxmlformats.org/officeDocument/2006/relationships/image" Target="../media/image20.png"/><Relationship Id="rId21" Type="http://schemas.openxmlformats.org/officeDocument/2006/relationships/image" Target="../media/image29.png"/><Relationship Id="rId7" Type="http://schemas.openxmlformats.org/officeDocument/2006/relationships/image" Target="../media/image22.png"/><Relationship Id="rId12" Type="http://schemas.openxmlformats.org/officeDocument/2006/relationships/image" Target="../media/image25.png"/><Relationship Id="rId25" Type="http://schemas.openxmlformats.org/officeDocument/2006/relationships/image" Target="../media/image31.png"/><Relationship Id="rId2" Type="http://schemas.openxmlformats.org/officeDocument/2006/relationships/image" Target="../media/image1.jpeg"/><Relationship Id="rId20" Type="http://schemas.openxmlformats.org/officeDocument/2006/relationships/image" Target="../media/image49.svg"/><Relationship Id="rId29" Type="http://schemas.openxmlformats.org/officeDocument/2006/relationships/image" Target="../media/image5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11" Type="http://schemas.openxmlformats.org/officeDocument/2006/relationships/image" Target="../media/image24.gif"/><Relationship Id="rId24" Type="http://schemas.openxmlformats.org/officeDocument/2006/relationships/image" Target="../media/image53.svg"/><Relationship Id="rId5" Type="http://schemas.openxmlformats.org/officeDocument/2006/relationships/image" Target="../media/image21.png"/><Relationship Id="rId15" Type="http://schemas.openxmlformats.org/officeDocument/2006/relationships/image" Target="../media/image27.png"/><Relationship Id="rId23" Type="http://schemas.openxmlformats.org/officeDocument/2006/relationships/image" Target="../media/image30.png"/><Relationship Id="rId28" Type="http://schemas.openxmlformats.org/officeDocument/2006/relationships/image" Target="../media/image33.png"/><Relationship Id="rId10" Type="http://schemas.openxmlformats.org/officeDocument/2006/relationships/image" Target="../media/image39.svg"/><Relationship Id="rId19" Type="http://schemas.openxmlformats.org/officeDocument/2006/relationships/image" Target="../media/image28.png"/><Relationship Id="rId31" Type="http://schemas.openxmlformats.org/officeDocument/2006/relationships/image" Target="../media/image35.jpeg"/><Relationship Id="rId4" Type="http://schemas.openxmlformats.org/officeDocument/2006/relationships/image" Target="../media/image33.svg"/><Relationship Id="rId9" Type="http://schemas.openxmlformats.org/officeDocument/2006/relationships/image" Target="../media/image23.png"/><Relationship Id="rId14" Type="http://schemas.openxmlformats.org/officeDocument/2006/relationships/image" Target="../media/image43.svg"/><Relationship Id="rId22" Type="http://schemas.openxmlformats.org/officeDocument/2006/relationships/image" Target="../media/image51.svg"/><Relationship Id="rId27" Type="http://schemas.openxmlformats.org/officeDocument/2006/relationships/image" Target="../media/image32.png"/><Relationship Id="rId30" Type="http://schemas.openxmlformats.org/officeDocument/2006/relationships/image" Target="../media/image3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13" Type="http://schemas.openxmlformats.org/officeDocument/2006/relationships/image" Target="../media/image26.png"/><Relationship Id="rId18" Type="http://schemas.openxmlformats.org/officeDocument/2006/relationships/image" Target="../media/image47.svg"/><Relationship Id="rId26" Type="http://schemas.openxmlformats.org/officeDocument/2006/relationships/image" Target="../media/image33.png"/><Relationship Id="rId3" Type="http://schemas.openxmlformats.org/officeDocument/2006/relationships/image" Target="../media/image20.png"/><Relationship Id="rId21" Type="http://schemas.openxmlformats.org/officeDocument/2006/relationships/image" Target="../media/image29.png"/><Relationship Id="rId7" Type="http://schemas.openxmlformats.org/officeDocument/2006/relationships/image" Target="../media/image22.png"/><Relationship Id="rId12" Type="http://schemas.openxmlformats.org/officeDocument/2006/relationships/image" Target="../media/image25.png"/><Relationship Id="rId25" Type="http://schemas.openxmlformats.org/officeDocument/2006/relationships/image" Target="../media/image32.png"/><Relationship Id="rId2" Type="http://schemas.openxmlformats.org/officeDocument/2006/relationships/image" Target="../media/image1.jpeg"/><Relationship Id="rId20" Type="http://schemas.openxmlformats.org/officeDocument/2006/relationships/image" Target="../media/image49.svg"/><Relationship Id="rId29" Type="http://schemas.openxmlformats.org/officeDocument/2006/relationships/image" Target="../media/image5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11" Type="http://schemas.openxmlformats.org/officeDocument/2006/relationships/image" Target="../media/image24.gif"/><Relationship Id="rId24" Type="http://schemas.openxmlformats.org/officeDocument/2006/relationships/image" Target="../media/image53.svg"/><Relationship Id="rId5" Type="http://schemas.openxmlformats.org/officeDocument/2006/relationships/image" Target="../media/image21.png"/><Relationship Id="rId15" Type="http://schemas.openxmlformats.org/officeDocument/2006/relationships/image" Target="../media/image27.png"/><Relationship Id="rId23" Type="http://schemas.openxmlformats.org/officeDocument/2006/relationships/image" Target="../media/image30.png"/><Relationship Id="rId10" Type="http://schemas.openxmlformats.org/officeDocument/2006/relationships/image" Target="../media/image39.svg"/><Relationship Id="rId19" Type="http://schemas.openxmlformats.org/officeDocument/2006/relationships/image" Target="../media/image28.png"/><Relationship Id="rId4" Type="http://schemas.openxmlformats.org/officeDocument/2006/relationships/image" Target="../media/image33.svg"/><Relationship Id="rId9" Type="http://schemas.openxmlformats.org/officeDocument/2006/relationships/image" Target="../media/image23.png"/><Relationship Id="rId14" Type="http://schemas.openxmlformats.org/officeDocument/2006/relationships/image" Target="../media/image43.svg"/><Relationship Id="rId22" Type="http://schemas.openxmlformats.org/officeDocument/2006/relationships/image" Target="../media/image51.svg"/><Relationship Id="rId30" Type="http://schemas.openxmlformats.org/officeDocument/2006/relationships/image" Target="../media/image3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26" Type="http://schemas.openxmlformats.org/officeDocument/2006/relationships/image" Target="../media/image55.svg"/><Relationship Id="rId18" Type="http://schemas.openxmlformats.org/officeDocument/2006/relationships/image" Target="../media/image47.svg"/><Relationship Id="rId3" Type="http://schemas.openxmlformats.org/officeDocument/2006/relationships/image" Target="../media/image20.png"/><Relationship Id="rId21" Type="http://schemas.openxmlformats.org/officeDocument/2006/relationships/image" Target="../media/image29.png"/><Relationship Id="rId34" Type="http://schemas.openxmlformats.org/officeDocument/2006/relationships/image" Target="../media/image30.png"/><Relationship Id="rId7" Type="http://schemas.openxmlformats.org/officeDocument/2006/relationships/image" Target="../media/image22.png"/><Relationship Id="rId33" Type="http://schemas.openxmlformats.org/officeDocument/2006/relationships/image" Target="../media/image32.png"/><Relationship Id="rId2" Type="http://schemas.openxmlformats.org/officeDocument/2006/relationships/image" Target="../media/image1.jpeg"/><Relationship Id="rId20" Type="http://schemas.openxmlformats.org/officeDocument/2006/relationships/image" Target="../media/image49.svg"/><Relationship Id="rId29" Type="http://schemas.openxmlformats.org/officeDocument/2006/relationships/image" Target="../media/image5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11" Type="http://schemas.openxmlformats.org/officeDocument/2006/relationships/image" Target="../media/image28.png"/><Relationship Id="rId32" Type="http://schemas.openxmlformats.org/officeDocument/2006/relationships/image" Target="../media/image27.png"/><Relationship Id="rId24" Type="http://schemas.openxmlformats.org/officeDocument/2006/relationships/image" Target="../media/image53.svg"/><Relationship Id="rId5" Type="http://schemas.openxmlformats.org/officeDocument/2006/relationships/image" Target="../media/image21.png"/><Relationship Id="rId23" Type="http://schemas.openxmlformats.org/officeDocument/2006/relationships/image" Target="../media/image33.png"/><Relationship Id="rId10" Type="http://schemas.openxmlformats.org/officeDocument/2006/relationships/image" Target="../media/image39.svg"/><Relationship Id="rId31" Type="http://schemas.openxmlformats.org/officeDocument/2006/relationships/image" Target="../media/image31.png"/><Relationship Id="rId4" Type="http://schemas.openxmlformats.org/officeDocument/2006/relationships/image" Target="../media/image33.svg"/><Relationship Id="rId9" Type="http://schemas.openxmlformats.org/officeDocument/2006/relationships/image" Target="../media/image23.png"/><Relationship Id="rId22" Type="http://schemas.openxmlformats.org/officeDocument/2006/relationships/image" Target="../media/image51.svg"/><Relationship Id="rId30" Type="http://schemas.openxmlformats.org/officeDocument/2006/relationships/image" Target="../media/image35.jpeg"/><Relationship Id="rId35" Type="http://schemas.openxmlformats.org/officeDocument/2006/relationships/image" Target="../media/image26.png"/><Relationship Id="rId14" Type="http://schemas.openxmlformats.org/officeDocument/2006/relationships/image" Target="../media/image4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svg"/><Relationship Id="rId5" Type="http://schemas.openxmlformats.org/officeDocument/2006/relationships/image" Target="../media/image13.png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2.png"/><Relationship Id="rId7" Type="http://schemas.openxmlformats.org/officeDocument/2006/relationships/image" Target="../media/image3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svg"/><Relationship Id="rId5" Type="http://schemas.openxmlformats.org/officeDocument/2006/relationships/image" Target="../media/image13.pn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41.png"/><Relationship Id="rId3" Type="http://schemas.openxmlformats.org/officeDocument/2006/relationships/image" Target="../media/image39.png"/><Relationship Id="rId7" Type="http://schemas.openxmlformats.org/officeDocument/2006/relationships/image" Target="../media/image4.png"/><Relationship Id="rId12" Type="http://schemas.openxmlformats.org/officeDocument/2006/relationships/image" Target="../media/image66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svg"/><Relationship Id="rId11" Type="http://schemas.openxmlformats.org/officeDocument/2006/relationships/image" Target="../media/image40.png"/><Relationship Id="rId10" Type="http://schemas.openxmlformats.org/officeDocument/2006/relationships/image" Target="../media/image15.sv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39.png"/><Relationship Id="rId7" Type="http://schemas.openxmlformats.org/officeDocument/2006/relationships/image" Target="../media/image8.png"/><Relationship Id="rId12" Type="http://schemas.openxmlformats.org/officeDocument/2006/relationships/image" Target="../media/image4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hyperlink" Target="https://quickdraw.withgoogle.com/?locale=en_US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66.svg"/><Relationship Id="rId4" Type="http://schemas.openxmlformats.org/officeDocument/2006/relationships/image" Target="../media/image64.svg"/><Relationship Id="rId9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7.png"/><Relationship Id="rId18" Type="http://schemas.openxmlformats.org/officeDocument/2006/relationships/image" Target="../media/image17.svg"/><Relationship Id="rId26" Type="http://schemas.openxmlformats.org/officeDocument/2006/relationships/image" Target="../media/image25.svg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11.svg"/><Relationship Id="rId17" Type="http://schemas.openxmlformats.org/officeDocument/2006/relationships/image" Target="../media/image9.png"/><Relationship Id="rId25" Type="http://schemas.openxmlformats.org/officeDocument/2006/relationships/image" Target="../media/image13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29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6.pn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23" Type="http://schemas.openxmlformats.org/officeDocument/2006/relationships/image" Target="../media/image12.png"/><Relationship Id="rId28" Type="http://schemas.openxmlformats.org/officeDocument/2006/relationships/image" Target="../media/image27.svg"/><Relationship Id="rId10" Type="http://schemas.openxmlformats.org/officeDocument/2006/relationships/image" Target="../media/image9.svg"/><Relationship Id="rId19" Type="http://schemas.openxmlformats.org/officeDocument/2006/relationships/image" Target="../media/image10.png"/><Relationship Id="rId31" Type="http://schemas.openxmlformats.org/officeDocument/2006/relationships/image" Target="../media/image16.png"/><Relationship Id="rId4" Type="http://schemas.openxmlformats.org/officeDocument/2006/relationships/image" Target="../media/image3.svg"/><Relationship Id="rId9" Type="http://schemas.openxmlformats.org/officeDocument/2006/relationships/image" Target="../media/image5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Relationship Id="rId27" Type="http://schemas.openxmlformats.org/officeDocument/2006/relationships/image" Target="../media/image14.png"/><Relationship Id="rId30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1257287" y="5774216"/>
            <a:ext cx="2138784" cy="1985829"/>
          </a:xfrm>
          <a:custGeom>
            <a:avLst/>
            <a:gdLst/>
            <a:ahLst/>
            <a:cxnLst/>
            <a:rect l="l" t="t" r="r" b="b"/>
            <a:pathLst>
              <a:path w="4277568" h="2978743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8548453" y="2616797"/>
            <a:ext cx="1427279" cy="1971132"/>
          </a:xfrm>
          <a:custGeom>
            <a:avLst/>
            <a:gdLst/>
            <a:ahLst/>
            <a:cxnLst/>
            <a:rect l="l" t="t" r="r" b="b"/>
            <a:pathLst>
              <a:path w="2854557" h="2956698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568248" y="5485746"/>
            <a:ext cx="1528641" cy="1834369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206506" y="4930221"/>
            <a:ext cx="2269526" cy="3206780"/>
          </a:xfrm>
          <a:custGeom>
            <a:avLst/>
            <a:gdLst/>
            <a:ahLst/>
            <a:cxnLst/>
            <a:rect l="l" t="t" r="r" b="b"/>
            <a:pathLst>
              <a:path w="4539051" h="4810170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514848" y="3108160"/>
            <a:ext cx="1029198" cy="2226385"/>
          </a:xfrm>
          <a:custGeom>
            <a:avLst/>
            <a:gdLst/>
            <a:ahLst/>
            <a:cxnLst/>
            <a:rect l="l" t="t" r="r" b="b"/>
            <a:pathLst>
              <a:path w="2058395" h="3339578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>
            <a:off x="3713132" y="5898109"/>
            <a:ext cx="1453245" cy="2238892"/>
          </a:xfrm>
          <a:custGeom>
            <a:avLst/>
            <a:gdLst/>
            <a:ahLst/>
            <a:cxnLst/>
            <a:rect l="l" t="t" r="r" b="b"/>
            <a:pathLst>
              <a:path w="2906489" h="3358338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8548453" y="685800"/>
            <a:ext cx="1443073" cy="1682710"/>
          </a:xfrm>
          <a:custGeom>
            <a:avLst/>
            <a:gdLst/>
            <a:ahLst/>
            <a:cxnLst/>
            <a:rect l="l" t="t" r="r" b="b"/>
            <a:pathLst>
              <a:path w="2886146" h="2524065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0800000">
            <a:off x="5348336" y="6174143"/>
            <a:ext cx="2676211" cy="1686823"/>
          </a:xfrm>
          <a:custGeom>
            <a:avLst/>
            <a:gdLst/>
            <a:ahLst/>
            <a:cxnLst/>
            <a:rect l="l" t="t" r="r" b="b"/>
            <a:pathLst>
              <a:path w="5352421" h="2530235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 cstate="print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208557" y="-1111565"/>
            <a:ext cx="1238989" cy="2384754"/>
          </a:xfrm>
          <a:custGeom>
            <a:avLst/>
            <a:gdLst/>
            <a:ahLst/>
            <a:cxnLst/>
            <a:rect l="l" t="t" r="r" b="b"/>
            <a:pathLst>
              <a:path w="2477977" h="3577131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 cstate="print">
              <a:extLs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>
            <a:off x="1030432" y="-1111565"/>
            <a:ext cx="1503353" cy="1844113"/>
          </a:xfrm>
          <a:custGeom>
            <a:avLst/>
            <a:gdLst/>
            <a:ahLst/>
            <a:cxnLst/>
            <a:rect l="l" t="t" r="r" b="b"/>
            <a:pathLst>
              <a:path w="3006706" h="2766169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 cstate="print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4182716">
            <a:off x="2571789" y="-1394096"/>
            <a:ext cx="2166045" cy="2003349"/>
          </a:xfrm>
          <a:custGeom>
            <a:avLst/>
            <a:gdLst/>
            <a:ahLst/>
            <a:cxnLst/>
            <a:rect l="l" t="t" r="r" b="b"/>
            <a:pathLst>
              <a:path w="3249068" h="400669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 cstate="print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090698" y="-2190391"/>
            <a:ext cx="2429574" cy="3127525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 cstate="print">
              <a:extLst>
                <a:ext uri="{96DAC541-7B7A-43D3-8B79-37D633B846F1}">
                  <asvg:svgBlip xmlns=""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400000">
            <a:off x="5153427" y="-918140"/>
            <a:ext cx="1508639" cy="1863214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 cstate="print">
              <a:extLst>
                <a:ext uri="{96DAC541-7B7A-43D3-8B79-37D633B846F1}">
                  <asvg:svgBlip xmlns=""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-486330" y="1440335"/>
            <a:ext cx="1000680" cy="1500679"/>
          </a:xfrm>
          <a:custGeom>
            <a:avLst/>
            <a:gdLst/>
            <a:ahLst/>
            <a:cxnLst/>
            <a:rect l="l" t="t" r="r" b="b"/>
            <a:pathLst>
              <a:path w="2001360" h="2251018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 cstate="print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TextBox 17"/>
          <p:cNvSpPr txBox="1"/>
          <p:nvPr/>
        </p:nvSpPr>
        <p:spPr>
          <a:xfrm>
            <a:off x="755576" y="260648"/>
            <a:ext cx="7776864" cy="60914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81"/>
              </a:lnSpc>
            </a:pP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Відомий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лінгвіст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Девід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Уілкінс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сказав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: «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Без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граматики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ще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можна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передати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хоч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щось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,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без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лексики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ж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не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можна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передати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3131"/>
                </a:solidFill>
                <a:latin typeface="Fibre"/>
              </a:rPr>
              <a:t>нічого</a:t>
            </a:r>
            <a:r>
              <a:rPr lang="en-US" sz="2800" b="1" spc="-56" dirty="0">
                <a:solidFill>
                  <a:srgbClr val="FF3131"/>
                </a:solidFill>
                <a:latin typeface="Fibre"/>
              </a:rPr>
              <a:t>».</a:t>
            </a:r>
          </a:p>
          <a:p>
            <a:pPr algn="ctr">
              <a:lnSpc>
                <a:spcPts val="2681"/>
              </a:lnSpc>
            </a:pPr>
            <a:endParaRPr dirty="0"/>
          </a:p>
          <a:p>
            <a:pPr algn="ctr">
              <a:lnSpc>
                <a:spcPts val="2681"/>
              </a:lnSpc>
            </a:pPr>
            <a:r>
              <a:rPr lang="en-US" sz="2800" spc="-56" dirty="0">
                <a:solidFill>
                  <a:srgbClr val="2B2B2B"/>
                </a:solidFill>
                <a:latin typeface="Fibre"/>
              </a:rPr>
              <a:t> </a:t>
            </a:r>
            <a:r>
              <a:rPr lang="uk-UA" sz="2800" b="1" spc="-56" dirty="0" err="1" smtClean="0">
                <a:solidFill>
                  <a:srgbClr val="0070C0"/>
                </a:solidFill>
                <a:latin typeface="Fibre"/>
              </a:rPr>
              <a:t>М</a:t>
            </a:r>
            <a:r>
              <a:rPr lang="en-US" sz="2800" b="1" spc="-56" dirty="0" smtClean="0">
                <a:solidFill>
                  <a:srgbClr val="0070C0"/>
                </a:solidFill>
                <a:latin typeface="Fibre"/>
              </a:rPr>
              <a:t>и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спостерігаємо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найбільший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прогрес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у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наших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учнів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,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коли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вони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вивчають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нові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слова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та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вирази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, а </a:t>
            </a:r>
            <a:r>
              <a:rPr lang="en-US" sz="2800" b="1" spc="-56" dirty="0" err="1">
                <a:solidFill>
                  <a:srgbClr val="0070C0"/>
                </a:solidFill>
                <a:latin typeface="Fibre"/>
              </a:rPr>
              <a:t>не</a:t>
            </a:r>
            <a:r>
              <a:rPr lang="en-US" sz="2800" b="1" spc="-56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800" b="1" spc="-56" dirty="0" err="1" smtClean="0">
                <a:solidFill>
                  <a:srgbClr val="0070C0"/>
                </a:solidFill>
                <a:latin typeface="Fibre"/>
              </a:rPr>
              <a:t>граматику</a:t>
            </a:r>
            <a:r>
              <a:rPr lang="en-US" sz="2800" b="1" spc="-56" dirty="0" smtClean="0">
                <a:solidFill>
                  <a:srgbClr val="0070C0"/>
                </a:solidFill>
                <a:latin typeface="Fibre"/>
              </a:rPr>
              <a:t>.</a:t>
            </a:r>
            <a:endParaRPr lang="en-US" sz="2800" b="1" spc="-56" dirty="0">
              <a:solidFill>
                <a:srgbClr val="0070C0"/>
              </a:solidFill>
              <a:latin typeface="Fibre"/>
            </a:endParaRPr>
          </a:p>
          <a:p>
            <a:pPr algn="ctr">
              <a:lnSpc>
                <a:spcPts val="2681"/>
              </a:lnSpc>
            </a:pPr>
            <a:endParaRPr dirty="0"/>
          </a:p>
          <a:p>
            <a:pPr algn="ctr">
              <a:lnSpc>
                <a:spcPts val="2681"/>
              </a:lnSpc>
            </a:pP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Вивчення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нової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лексики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—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це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завжди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виклик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для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будь-якого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мовця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,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адже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необхідно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запам’ятовувати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не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тільки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зміст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,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форму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та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вимову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самого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слова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, а й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нові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словосполучення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,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словотвір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і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граматичну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 </a:t>
            </a:r>
            <a:r>
              <a:rPr lang="en-US" sz="2800" b="1" spc="-56" dirty="0" err="1">
                <a:solidFill>
                  <a:srgbClr val="FF0000"/>
                </a:solidFill>
                <a:latin typeface="Fibre"/>
              </a:rPr>
              <a:t>функцію</a:t>
            </a:r>
            <a:r>
              <a:rPr lang="en-US" sz="2800" b="1" spc="-56" dirty="0">
                <a:solidFill>
                  <a:srgbClr val="FF0000"/>
                </a:solidFill>
                <a:latin typeface="Fibre"/>
              </a:rPr>
              <a:t>.</a:t>
            </a:r>
          </a:p>
          <a:p>
            <a:pPr algn="ctr">
              <a:lnSpc>
                <a:spcPts val="2681"/>
              </a:lnSpc>
            </a:pPr>
            <a:endParaRPr dirty="0"/>
          </a:p>
          <a:p>
            <a:pPr algn="ctr">
              <a:lnSpc>
                <a:spcPts val="2299"/>
              </a:lnSpc>
            </a:pP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Найбільш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ефективні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способи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запам’ятати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все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це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 —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повторення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,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використання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,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візуалізація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та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 </a:t>
            </a:r>
            <a:r>
              <a:rPr lang="en-US" sz="2400" b="1" spc="-48" dirty="0" err="1">
                <a:solidFill>
                  <a:srgbClr val="0070C0"/>
                </a:solidFill>
                <a:latin typeface="Fibre"/>
              </a:rPr>
              <a:t>персоналізація</a:t>
            </a:r>
            <a:r>
              <a:rPr lang="en-US" sz="2400" b="1" spc="-48" dirty="0">
                <a:solidFill>
                  <a:srgbClr val="0070C0"/>
                </a:solidFill>
                <a:latin typeface="Fibre"/>
              </a:rPr>
              <a:t>. </a:t>
            </a:r>
          </a:p>
          <a:p>
            <a:pPr algn="ctr">
              <a:lnSpc>
                <a:spcPts val="65"/>
              </a:lnSpc>
            </a:pPr>
            <a:endParaRPr dirty="0"/>
          </a:p>
        </p:txBody>
      </p:sp>
      <p:sp>
        <p:nvSpPr>
          <p:cNvPr id="18" name="Freeform 18"/>
          <p:cNvSpPr/>
          <p:nvPr/>
        </p:nvSpPr>
        <p:spPr>
          <a:xfrm>
            <a:off x="451186" y="2526912"/>
            <a:ext cx="509207" cy="13716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 cstate="print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10800000">
            <a:off x="8293849" y="2526912"/>
            <a:ext cx="509207" cy="13716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 cstate="print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378905" y="5154918"/>
            <a:ext cx="2335130" cy="2168133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6714426" y="-1755576"/>
            <a:ext cx="2429574" cy="3127525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51520" y="980728"/>
            <a:ext cx="3727527" cy="4205893"/>
          </a:xfrm>
          <a:custGeom>
            <a:avLst/>
            <a:gdLst/>
            <a:ahLst/>
            <a:cxnLst/>
            <a:rect l="l" t="t" r="r" b="b"/>
            <a:pathLst>
              <a:path w="7455054" h="6308839">
                <a:moveTo>
                  <a:pt x="0" y="0"/>
                </a:moveTo>
                <a:lnTo>
                  <a:pt x="7455053" y="0"/>
                </a:lnTo>
                <a:lnTo>
                  <a:pt x="7455053" y="6308840"/>
                </a:lnTo>
                <a:lnTo>
                  <a:pt x="0" y="6308840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211960" y="2636912"/>
            <a:ext cx="4536504" cy="31842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494"/>
              </a:lnSpc>
              <a:spcBef>
                <a:spcPct val="0"/>
              </a:spcBef>
            </a:pP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У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цій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грі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діти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ходять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навколо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стільців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під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музику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, а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коли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музика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зупиняється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вони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повинні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швидко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сісти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на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доступний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стілець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і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назвати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слово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яке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лежить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на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стільці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.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Під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час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гри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можна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називати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іноземні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слова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або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фрази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щоб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діти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почули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їх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у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контексті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та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2000" b="1" spc="57" dirty="0" err="1">
                <a:solidFill>
                  <a:srgbClr val="2B2B2B"/>
                </a:solidFill>
                <a:latin typeface="Quicksand Semi-Bold"/>
              </a:rPr>
              <a:t>повторили</a:t>
            </a:r>
            <a:r>
              <a:rPr lang="en-US" sz="2000" b="1" spc="57" dirty="0">
                <a:solidFill>
                  <a:srgbClr val="2B2B2B"/>
                </a:solidFill>
                <a:latin typeface="Quicksand Semi-Bold"/>
              </a:rPr>
              <a:t>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283968" y="1268760"/>
            <a:ext cx="4149801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59"/>
              </a:lnSpc>
            </a:pPr>
            <a:r>
              <a:rPr lang="en-US" sz="4500" b="1" spc="-90" dirty="0">
                <a:solidFill>
                  <a:srgbClr val="2B2B2B"/>
                </a:solidFill>
                <a:latin typeface="Fibre Bold"/>
              </a:rPr>
              <a:t>Game</a:t>
            </a:r>
            <a:r>
              <a:rPr lang="en-US" sz="4500" b="1" spc="-90" dirty="0" smtClean="0">
                <a:solidFill>
                  <a:srgbClr val="2B2B2B"/>
                </a:solidFill>
                <a:latin typeface="Fibre Bold"/>
              </a:rPr>
              <a:t>: Musical </a:t>
            </a:r>
            <a:r>
              <a:rPr lang="en-US" sz="4500" b="1" spc="-90" dirty="0">
                <a:solidFill>
                  <a:srgbClr val="2B2B2B"/>
                </a:solidFill>
                <a:latin typeface="Fibre Bold"/>
              </a:rPr>
              <a:t>Chairs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140042" y="5574406"/>
            <a:ext cx="1875639" cy="1741503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251520" y="5229200"/>
            <a:ext cx="1528641" cy="1834369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7380312" y="-171400"/>
            <a:ext cx="1599371" cy="1864963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5487285" y="-438612"/>
            <a:ext cx="1661100" cy="2051509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7" name="Table 7"/>
          <p:cNvGraphicFramePr>
            <a:graphicFrameLocks noGrp="1"/>
          </p:cNvGraphicFramePr>
          <p:nvPr/>
        </p:nvGraphicFramePr>
        <p:xfrm>
          <a:off x="4852014" y="1617152"/>
          <a:ext cx="3945375" cy="5013950"/>
        </p:xfrm>
        <a:graphic>
          <a:graphicData uri="http://schemas.openxmlformats.org/drawingml/2006/table">
            <a:tbl>
              <a:tblPr/>
              <a:tblGrid>
                <a:gridCol w="1218735"/>
                <a:gridCol w="1218735"/>
                <a:gridCol w="1507905"/>
              </a:tblGrid>
              <a:tr h="1407577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3373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2581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419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Picture 8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>
          <a:xfrm>
            <a:off x="5027444" y="1763539"/>
            <a:ext cx="898693" cy="1120371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>
            <a:off x="6286500" y="1617152"/>
            <a:ext cx="814175" cy="1378497"/>
          </a:xfrm>
          <a:custGeom>
            <a:avLst/>
            <a:gdLst/>
            <a:ahLst/>
            <a:cxnLst/>
            <a:rect l="l" t="t" r="r" b="b"/>
            <a:pathLst>
              <a:path w="1628350" h="2067745">
                <a:moveTo>
                  <a:pt x="0" y="0"/>
                </a:moveTo>
                <a:lnTo>
                  <a:pt x="1628349" y="0"/>
                </a:lnTo>
                <a:lnTo>
                  <a:pt x="1628349" y="2067745"/>
                </a:lnTo>
                <a:lnTo>
                  <a:pt x="0" y="2067745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7558341" y="2995648"/>
            <a:ext cx="1071310" cy="1236226"/>
          </a:xfrm>
          <a:custGeom>
            <a:avLst/>
            <a:gdLst/>
            <a:ahLst/>
            <a:cxnLst/>
            <a:rect l="l" t="t" r="r" b="b"/>
            <a:pathLst>
              <a:path w="2142619" h="1854339">
                <a:moveTo>
                  <a:pt x="0" y="0"/>
                </a:moveTo>
                <a:lnTo>
                  <a:pt x="2142619" y="0"/>
                </a:lnTo>
                <a:lnTo>
                  <a:pt x="2142619" y="1854340"/>
                </a:lnTo>
                <a:lnTo>
                  <a:pt x="0" y="1854340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6228184" y="5373216"/>
            <a:ext cx="1094155" cy="1023864"/>
          </a:xfrm>
          <a:custGeom>
            <a:avLst/>
            <a:gdLst/>
            <a:ahLst/>
            <a:cxnLst/>
            <a:rect l="l" t="t" r="r" b="b"/>
            <a:pathLst>
              <a:path w="2188310" h="1535796">
                <a:moveTo>
                  <a:pt x="0" y="0"/>
                </a:moveTo>
                <a:lnTo>
                  <a:pt x="2188310" y="0"/>
                </a:lnTo>
                <a:lnTo>
                  <a:pt x="2188310" y="1535795"/>
                </a:lnTo>
                <a:lnTo>
                  <a:pt x="0" y="1535795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943488" y="2982006"/>
            <a:ext cx="1066604" cy="1186839"/>
          </a:xfrm>
          <a:custGeom>
            <a:avLst/>
            <a:gdLst/>
            <a:ahLst/>
            <a:cxnLst/>
            <a:rect l="l" t="t" r="r" b="b"/>
            <a:pathLst>
              <a:path w="2133207" h="1780258">
                <a:moveTo>
                  <a:pt x="0" y="0"/>
                </a:moveTo>
                <a:lnTo>
                  <a:pt x="2133207" y="0"/>
                </a:lnTo>
                <a:lnTo>
                  <a:pt x="2133207" y="1780258"/>
                </a:lnTo>
                <a:lnTo>
                  <a:pt x="0" y="1780258"/>
                </a:lnTo>
                <a:lnTo>
                  <a:pt x="0" y="0"/>
                </a:lnTo>
                <a:close/>
              </a:path>
            </a:pathLst>
          </a:custGeom>
          <a:blipFill>
            <a:blip r:embed="rId19" cstate="print">
              <a:extLs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5180370" y="4168845"/>
            <a:ext cx="592840" cy="1131681"/>
          </a:xfrm>
          <a:custGeom>
            <a:avLst/>
            <a:gdLst/>
            <a:ahLst/>
            <a:cxnLst/>
            <a:rect l="l" t="t" r="r" b="b"/>
            <a:pathLst>
              <a:path w="1185680" h="1697521">
                <a:moveTo>
                  <a:pt x="0" y="0"/>
                </a:moveTo>
                <a:lnTo>
                  <a:pt x="1185679" y="0"/>
                </a:lnTo>
                <a:lnTo>
                  <a:pt x="1185679" y="1697521"/>
                </a:lnTo>
                <a:lnTo>
                  <a:pt x="0" y="1697521"/>
                </a:lnTo>
                <a:lnTo>
                  <a:pt x="0" y="0"/>
                </a:lnTo>
                <a:close/>
              </a:path>
            </a:pathLst>
          </a:custGeom>
          <a:blipFill>
            <a:blip r:embed="rId21" cstate="print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422313" y="4077331"/>
            <a:ext cx="1207337" cy="1249777"/>
          </a:xfrm>
          <a:custGeom>
            <a:avLst/>
            <a:gdLst/>
            <a:ahLst/>
            <a:cxnLst/>
            <a:rect l="l" t="t" r="r" b="b"/>
            <a:pathLst>
              <a:path w="2414674" h="1874665">
                <a:moveTo>
                  <a:pt x="0" y="0"/>
                </a:moveTo>
                <a:lnTo>
                  <a:pt x="2414674" y="0"/>
                </a:lnTo>
                <a:lnTo>
                  <a:pt x="2414674" y="1874665"/>
                </a:lnTo>
                <a:lnTo>
                  <a:pt x="0" y="1874665"/>
                </a:lnTo>
                <a:lnTo>
                  <a:pt x="0" y="0"/>
                </a:lnTo>
                <a:close/>
              </a:path>
            </a:pathLst>
          </a:custGeom>
          <a:blipFill>
            <a:blip r:embed="rId23" cstate="print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6156176" y="4149080"/>
            <a:ext cx="1089787" cy="1135622"/>
          </a:xfrm>
          <a:custGeom>
            <a:avLst/>
            <a:gdLst/>
            <a:ahLst/>
            <a:cxnLst/>
            <a:rect l="l" t="t" r="r" b="b"/>
            <a:pathLst>
              <a:path w="2314768" h="1954008">
                <a:moveTo>
                  <a:pt x="0" y="0"/>
                </a:moveTo>
                <a:lnTo>
                  <a:pt x="2314768" y="0"/>
                </a:lnTo>
                <a:lnTo>
                  <a:pt x="2314768" y="1954008"/>
                </a:lnTo>
                <a:lnTo>
                  <a:pt x="0" y="1954008"/>
                </a:lnTo>
                <a:lnTo>
                  <a:pt x="0" y="0"/>
                </a:lnTo>
                <a:close/>
              </a:path>
            </a:pathLst>
          </a:custGeom>
          <a:blipFill>
            <a:blip r:embed="rId25" cstate="print">
              <a:extLst>
                <a:ext uri="{96DAC541-7B7A-43D3-8B79-37D633B846F1}">
                  <asvg:svgBlip xmlns=""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675368" y="5293544"/>
            <a:ext cx="746741" cy="1280583"/>
          </a:xfrm>
          <a:custGeom>
            <a:avLst/>
            <a:gdLst/>
            <a:ahLst/>
            <a:cxnLst/>
            <a:rect l="l" t="t" r="r" b="b"/>
            <a:pathLst>
              <a:path w="1493481" h="1920875">
                <a:moveTo>
                  <a:pt x="0" y="0"/>
                </a:moveTo>
                <a:lnTo>
                  <a:pt x="1493481" y="0"/>
                </a:lnTo>
                <a:lnTo>
                  <a:pt x="1493481" y="1920876"/>
                </a:lnTo>
                <a:lnTo>
                  <a:pt x="0" y="1920876"/>
                </a:lnTo>
                <a:lnTo>
                  <a:pt x="0" y="0"/>
                </a:lnTo>
                <a:close/>
              </a:path>
            </a:pathLst>
          </a:custGeom>
          <a:blipFill>
            <a:blip r:embed="rId27" cstate="print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4767149" y="5214187"/>
            <a:ext cx="1374990" cy="1359941"/>
          </a:xfrm>
          <a:custGeom>
            <a:avLst/>
            <a:gdLst/>
            <a:ahLst/>
            <a:cxnLst/>
            <a:rect l="l" t="t" r="r" b="b"/>
            <a:pathLst>
              <a:path w="2749980" h="2039911">
                <a:moveTo>
                  <a:pt x="0" y="0"/>
                </a:moveTo>
                <a:lnTo>
                  <a:pt x="2749981" y="0"/>
                </a:lnTo>
                <a:lnTo>
                  <a:pt x="2749981" y="2039911"/>
                </a:lnTo>
                <a:lnTo>
                  <a:pt x="0" y="2039911"/>
                </a:lnTo>
                <a:lnTo>
                  <a:pt x="0" y="0"/>
                </a:lnTo>
                <a:close/>
              </a:path>
            </a:pathLst>
          </a:custGeom>
          <a:blipFill>
            <a:blip r:embed="rId28" cstate="print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611560" y="548680"/>
            <a:ext cx="4539560" cy="11285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74"/>
              </a:lnSpc>
            </a:pPr>
            <a:r>
              <a:rPr lang="en-US" sz="4200" b="1" spc="-84" dirty="0">
                <a:solidFill>
                  <a:srgbClr val="2B2B2B"/>
                </a:solidFill>
                <a:latin typeface="Fibre"/>
              </a:rPr>
              <a:t>Game: Invisible words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03890" y="1853234"/>
            <a:ext cx="4440117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Учитель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прикріплює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картки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з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малюнками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слів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до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дошки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та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малює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навколо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них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сітку.Учитель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вказує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на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картку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яку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учні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називають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.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Поступово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учитель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знімає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картки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але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учні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продовжують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називати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слово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та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показувати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на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сітку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де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була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картка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.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Учні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повинні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продовжувати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так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ніби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картки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все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ще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є.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Перемагає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той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учень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який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називає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всі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слова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вилучені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з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дошки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.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Як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ускладнений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варіант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можна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написати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слово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в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потрібному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місці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на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sz="1600" b="1" spc="50" dirty="0" err="1">
                <a:solidFill>
                  <a:srgbClr val="2B2B2B"/>
                </a:solidFill>
                <a:latin typeface="Quicksand Semi-Bold"/>
              </a:rPr>
              <a:t>сітці</a:t>
            </a:r>
            <a:r>
              <a:rPr lang="en-US" sz="1600" b="1" spc="50" dirty="0">
                <a:solidFill>
                  <a:srgbClr val="2B2B2B"/>
                </a:solidFill>
                <a:latin typeface="Quicksand Semi-Bold"/>
              </a:rPr>
              <a:t>.</a:t>
            </a:r>
          </a:p>
        </p:txBody>
      </p:sp>
      <p:pic>
        <p:nvPicPr>
          <p:cNvPr id="21" name="Рисунок 20" descr="Jn0GDZgwwngmPL46i2IQUg.jpg"/>
          <p:cNvPicPr>
            <a:picLocks noChangeAspect="1"/>
          </p:cNvPicPr>
          <p:nvPr/>
        </p:nvPicPr>
        <p:blipFill>
          <a:blip r:embed="rId30" cstate="print"/>
          <a:srcRect l="2882" t="30132" r="2882" b="16378"/>
          <a:stretch>
            <a:fillRect/>
          </a:stretch>
        </p:blipFill>
        <p:spPr>
          <a:xfrm>
            <a:off x="7308304" y="1772816"/>
            <a:ext cx="1481308" cy="1080120"/>
          </a:xfrm>
          <a:prstGeom prst="rect">
            <a:avLst/>
          </a:prstGeom>
        </p:spPr>
      </p:pic>
      <p:pic>
        <p:nvPicPr>
          <p:cNvPr id="22" name="Рисунок 21" descr="gywnn.0eN1FJjgJ4EnpqGA.jpg"/>
          <p:cNvPicPr>
            <a:picLocks noChangeAspect="1"/>
          </p:cNvPicPr>
          <p:nvPr/>
        </p:nvPicPr>
        <p:blipFill>
          <a:blip r:embed="rId31" cstate="print"/>
          <a:srcRect l="2751" t="3525" r="8001" b="7398"/>
          <a:stretch>
            <a:fillRect/>
          </a:stretch>
        </p:blipFill>
        <p:spPr>
          <a:xfrm>
            <a:off x="6084168" y="3140968"/>
            <a:ext cx="1080120" cy="100811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304346" y="5430390"/>
            <a:ext cx="1875639" cy="1741503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-324544" y="0"/>
            <a:ext cx="1528641" cy="1834369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8629650" y="465487"/>
            <a:ext cx="1599371" cy="1864963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7573031" y="-949523"/>
            <a:ext cx="1661100" cy="2051509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7" name="Table 7"/>
          <p:cNvGraphicFramePr>
            <a:graphicFrameLocks noGrp="1"/>
          </p:cNvGraphicFramePr>
          <p:nvPr/>
        </p:nvGraphicFramePr>
        <p:xfrm>
          <a:off x="1691678" y="908720"/>
          <a:ext cx="4968553" cy="5186843"/>
        </p:xfrm>
        <a:graphic>
          <a:graphicData uri="http://schemas.openxmlformats.org/drawingml/2006/table">
            <a:tbl>
              <a:tblPr/>
              <a:tblGrid>
                <a:gridCol w="1534797"/>
                <a:gridCol w="1705565"/>
                <a:gridCol w="1728191"/>
              </a:tblGrid>
              <a:tr h="1407577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3373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5474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0419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Picture 8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>
          <a:xfrm>
            <a:off x="2195736" y="1052736"/>
            <a:ext cx="898693" cy="1120371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>
            <a:off x="3635896" y="980728"/>
            <a:ext cx="814175" cy="1378497"/>
          </a:xfrm>
          <a:custGeom>
            <a:avLst/>
            <a:gdLst/>
            <a:ahLst/>
            <a:cxnLst/>
            <a:rect l="l" t="t" r="r" b="b"/>
            <a:pathLst>
              <a:path w="1628350" h="2067745">
                <a:moveTo>
                  <a:pt x="0" y="0"/>
                </a:moveTo>
                <a:lnTo>
                  <a:pt x="1628349" y="0"/>
                </a:lnTo>
                <a:lnTo>
                  <a:pt x="1628349" y="2067745"/>
                </a:lnTo>
                <a:lnTo>
                  <a:pt x="0" y="2067745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148064" y="2420888"/>
            <a:ext cx="1071310" cy="1236226"/>
          </a:xfrm>
          <a:custGeom>
            <a:avLst/>
            <a:gdLst/>
            <a:ahLst/>
            <a:cxnLst/>
            <a:rect l="l" t="t" r="r" b="b"/>
            <a:pathLst>
              <a:path w="2142619" h="1854339">
                <a:moveTo>
                  <a:pt x="0" y="0"/>
                </a:moveTo>
                <a:lnTo>
                  <a:pt x="2142619" y="0"/>
                </a:lnTo>
                <a:lnTo>
                  <a:pt x="2142619" y="1854339"/>
                </a:lnTo>
                <a:lnTo>
                  <a:pt x="0" y="1854339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491880" y="4941168"/>
            <a:ext cx="1094155" cy="1023864"/>
          </a:xfrm>
          <a:custGeom>
            <a:avLst/>
            <a:gdLst/>
            <a:ahLst/>
            <a:cxnLst/>
            <a:rect l="l" t="t" r="r" b="b"/>
            <a:pathLst>
              <a:path w="2188310" h="1535796">
                <a:moveTo>
                  <a:pt x="0" y="0"/>
                </a:moveTo>
                <a:lnTo>
                  <a:pt x="2188310" y="0"/>
                </a:lnTo>
                <a:lnTo>
                  <a:pt x="2188310" y="1535795"/>
                </a:lnTo>
                <a:lnTo>
                  <a:pt x="0" y="1535795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907704" y="2348880"/>
            <a:ext cx="1066604" cy="1186839"/>
          </a:xfrm>
          <a:custGeom>
            <a:avLst/>
            <a:gdLst/>
            <a:ahLst/>
            <a:cxnLst/>
            <a:rect l="l" t="t" r="r" b="b"/>
            <a:pathLst>
              <a:path w="2133207" h="1780258">
                <a:moveTo>
                  <a:pt x="0" y="0"/>
                </a:moveTo>
                <a:lnTo>
                  <a:pt x="2133207" y="0"/>
                </a:lnTo>
                <a:lnTo>
                  <a:pt x="2133207" y="1780258"/>
                </a:lnTo>
                <a:lnTo>
                  <a:pt x="0" y="1780258"/>
                </a:lnTo>
                <a:lnTo>
                  <a:pt x="0" y="0"/>
                </a:lnTo>
                <a:close/>
              </a:path>
            </a:pathLst>
          </a:custGeom>
          <a:blipFill>
            <a:blip r:embed="rId19" cstate="print">
              <a:extLs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123728" y="3573016"/>
            <a:ext cx="592840" cy="1131681"/>
          </a:xfrm>
          <a:custGeom>
            <a:avLst/>
            <a:gdLst/>
            <a:ahLst/>
            <a:cxnLst/>
            <a:rect l="l" t="t" r="r" b="b"/>
            <a:pathLst>
              <a:path w="1185680" h="1697521">
                <a:moveTo>
                  <a:pt x="0" y="0"/>
                </a:moveTo>
                <a:lnTo>
                  <a:pt x="1185679" y="0"/>
                </a:lnTo>
                <a:lnTo>
                  <a:pt x="1185679" y="1697521"/>
                </a:lnTo>
                <a:lnTo>
                  <a:pt x="0" y="1697521"/>
                </a:lnTo>
                <a:lnTo>
                  <a:pt x="0" y="0"/>
                </a:lnTo>
                <a:close/>
              </a:path>
            </a:pathLst>
          </a:custGeom>
          <a:blipFill>
            <a:blip r:embed="rId21" cstate="print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5292080" y="3501008"/>
            <a:ext cx="1207337" cy="1249777"/>
          </a:xfrm>
          <a:custGeom>
            <a:avLst/>
            <a:gdLst/>
            <a:ahLst/>
            <a:cxnLst/>
            <a:rect l="l" t="t" r="r" b="b"/>
            <a:pathLst>
              <a:path w="2414674" h="1874665">
                <a:moveTo>
                  <a:pt x="0" y="0"/>
                </a:moveTo>
                <a:lnTo>
                  <a:pt x="2414674" y="0"/>
                </a:lnTo>
                <a:lnTo>
                  <a:pt x="2414674" y="1874665"/>
                </a:lnTo>
                <a:lnTo>
                  <a:pt x="0" y="1874665"/>
                </a:lnTo>
                <a:lnTo>
                  <a:pt x="0" y="0"/>
                </a:lnTo>
                <a:close/>
              </a:path>
            </a:pathLst>
          </a:custGeom>
          <a:blipFill>
            <a:blip r:embed="rId23" cstate="print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5508104" y="4797152"/>
            <a:ext cx="746741" cy="1280583"/>
          </a:xfrm>
          <a:custGeom>
            <a:avLst/>
            <a:gdLst/>
            <a:ahLst/>
            <a:cxnLst/>
            <a:rect l="l" t="t" r="r" b="b"/>
            <a:pathLst>
              <a:path w="1493481" h="1920875">
                <a:moveTo>
                  <a:pt x="0" y="0"/>
                </a:moveTo>
                <a:lnTo>
                  <a:pt x="1493481" y="0"/>
                </a:lnTo>
                <a:lnTo>
                  <a:pt x="1493481" y="1920876"/>
                </a:lnTo>
                <a:lnTo>
                  <a:pt x="0" y="1920876"/>
                </a:lnTo>
                <a:lnTo>
                  <a:pt x="0" y="0"/>
                </a:lnTo>
                <a:close/>
              </a:path>
            </a:pathLst>
          </a:custGeom>
          <a:blipFill>
            <a:blip r:embed="rId25" cstate="print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763688" y="4653136"/>
            <a:ext cx="1374990" cy="1359941"/>
          </a:xfrm>
          <a:custGeom>
            <a:avLst/>
            <a:gdLst/>
            <a:ahLst/>
            <a:cxnLst/>
            <a:rect l="l" t="t" r="r" b="b"/>
            <a:pathLst>
              <a:path w="2749980" h="2039911">
                <a:moveTo>
                  <a:pt x="0" y="0"/>
                </a:moveTo>
                <a:lnTo>
                  <a:pt x="2749981" y="0"/>
                </a:lnTo>
                <a:lnTo>
                  <a:pt x="2749981" y="2039911"/>
                </a:lnTo>
                <a:lnTo>
                  <a:pt x="0" y="2039911"/>
                </a:lnTo>
                <a:lnTo>
                  <a:pt x="0" y="0"/>
                </a:lnTo>
                <a:close/>
              </a:path>
            </a:pathLst>
          </a:custGeom>
          <a:blipFill>
            <a:blip r:embed="rId26" cstate="print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pic>
        <p:nvPicPr>
          <p:cNvPr id="23" name="Рисунок 22" descr="Jn0GDZgwwngmPL46i2IQUg.jpg"/>
          <p:cNvPicPr>
            <a:picLocks noChangeAspect="1"/>
          </p:cNvPicPr>
          <p:nvPr/>
        </p:nvPicPr>
        <p:blipFill>
          <a:blip r:embed="rId30" cstate="print"/>
          <a:srcRect l="2882" t="30132" r="2882" b="16378"/>
          <a:stretch>
            <a:fillRect/>
          </a:stretch>
        </p:blipFill>
        <p:spPr>
          <a:xfrm>
            <a:off x="5076056" y="1124744"/>
            <a:ext cx="1481308" cy="10801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304346" y="-402258"/>
            <a:ext cx="1875639" cy="1741503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-180528" y="4869160"/>
            <a:ext cx="1528641" cy="1834369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7544629" y="4993037"/>
            <a:ext cx="1599371" cy="1864963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7287696" y="-195204"/>
            <a:ext cx="1661100" cy="2051509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18" name="Table 18"/>
          <p:cNvGraphicFramePr>
            <a:graphicFrameLocks noGrp="1"/>
          </p:cNvGraphicFramePr>
          <p:nvPr/>
        </p:nvGraphicFramePr>
        <p:xfrm>
          <a:off x="1619672" y="620688"/>
          <a:ext cx="5544615" cy="5770581"/>
        </p:xfrm>
        <a:graphic>
          <a:graphicData uri="http://schemas.openxmlformats.org/drawingml/2006/table">
            <a:tbl>
              <a:tblPr/>
              <a:tblGrid>
                <a:gridCol w="1732327"/>
                <a:gridCol w="1732327"/>
                <a:gridCol w="2079961"/>
              </a:tblGrid>
              <a:tr h="1728192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  <a:p>
                      <a:pPr algn="ctr">
                        <a:lnSpc>
                          <a:spcPts val="2520"/>
                        </a:lnSpc>
                      </a:pPr>
                      <a:endParaRPr sz="1200" dirty="0"/>
                    </a:p>
                    <a:p>
                      <a:pPr algn="ctr">
                        <a:lnSpc>
                          <a:spcPts val="2520"/>
                        </a:lnSpc>
                      </a:pPr>
                      <a:endParaRPr sz="1200" dirty="0"/>
                    </a:p>
                    <a:p>
                      <a:pPr algn="ctr">
                        <a:lnSpc>
                          <a:spcPts val="2520"/>
                        </a:lnSpc>
                      </a:pPr>
                      <a:endParaRPr sz="1200" dirty="0"/>
                    </a:p>
                    <a:p>
                      <a:pPr algn="ctr">
                        <a:lnSpc>
                          <a:spcPts val="2520"/>
                        </a:lnSpc>
                      </a:pPr>
                      <a:endParaRPr sz="12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C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C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CD"/>
                    </a:solidFill>
                  </a:tcPr>
                </a:tc>
              </a:tr>
              <a:tr h="1255911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5335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7835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Freeform 13"/>
          <p:cNvSpPr/>
          <p:nvPr/>
        </p:nvSpPr>
        <p:spPr>
          <a:xfrm>
            <a:off x="1835696" y="2492896"/>
            <a:ext cx="1066604" cy="1186839"/>
          </a:xfrm>
          <a:custGeom>
            <a:avLst/>
            <a:gdLst/>
            <a:ahLst/>
            <a:cxnLst/>
            <a:rect l="l" t="t" r="r" b="b"/>
            <a:pathLst>
              <a:path w="2133207" h="1780258">
                <a:moveTo>
                  <a:pt x="0" y="0"/>
                </a:moveTo>
                <a:lnTo>
                  <a:pt x="2133207" y="0"/>
                </a:lnTo>
                <a:lnTo>
                  <a:pt x="2133207" y="1780258"/>
                </a:lnTo>
                <a:lnTo>
                  <a:pt x="0" y="1780258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14"/>
          <p:cNvSpPr/>
          <p:nvPr/>
        </p:nvSpPr>
        <p:spPr>
          <a:xfrm>
            <a:off x="1979712" y="3717032"/>
            <a:ext cx="592840" cy="1131681"/>
          </a:xfrm>
          <a:custGeom>
            <a:avLst/>
            <a:gdLst/>
            <a:ahLst/>
            <a:cxnLst/>
            <a:rect l="l" t="t" r="r" b="b"/>
            <a:pathLst>
              <a:path w="1185680" h="1697521">
                <a:moveTo>
                  <a:pt x="0" y="0"/>
                </a:moveTo>
                <a:lnTo>
                  <a:pt x="1185679" y="0"/>
                </a:lnTo>
                <a:lnTo>
                  <a:pt x="1185679" y="1697521"/>
                </a:lnTo>
                <a:lnTo>
                  <a:pt x="0" y="1697521"/>
                </a:lnTo>
                <a:lnTo>
                  <a:pt x="0" y="0"/>
                </a:lnTo>
                <a:close/>
              </a:path>
            </a:pathLst>
          </a:custGeom>
          <a:blipFill>
            <a:blip r:embed="rId21" cstate="print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18"/>
          <p:cNvSpPr/>
          <p:nvPr/>
        </p:nvSpPr>
        <p:spPr>
          <a:xfrm>
            <a:off x="1691680" y="4941168"/>
            <a:ext cx="1374990" cy="1359941"/>
          </a:xfrm>
          <a:custGeom>
            <a:avLst/>
            <a:gdLst/>
            <a:ahLst/>
            <a:cxnLst/>
            <a:rect l="l" t="t" r="r" b="b"/>
            <a:pathLst>
              <a:path w="2749980" h="2039911">
                <a:moveTo>
                  <a:pt x="0" y="0"/>
                </a:moveTo>
                <a:lnTo>
                  <a:pt x="2749981" y="0"/>
                </a:lnTo>
                <a:lnTo>
                  <a:pt x="2749981" y="2039911"/>
                </a:lnTo>
                <a:lnTo>
                  <a:pt x="0" y="2039911"/>
                </a:lnTo>
                <a:lnTo>
                  <a:pt x="0" y="0"/>
                </a:lnTo>
                <a:close/>
              </a:path>
            </a:pathLst>
          </a:custGeom>
          <a:blipFill>
            <a:blip r:embed="rId23" cstate="print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pic>
        <p:nvPicPr>
          <p:cNvPr id="25" name="Рисунок 24" descr="gywnn.0eN1FJjgJ4EnpqGA.jpg"/>
          <p:cNvPicPr>
            <a:picLocks noChangeAspect="1"/>
          </p:cNvPicPr>
          <p:nvPr/>
        </p:nvPicPr>
        <p:blipFill>
          <a:blip r:embed="rId30" cstate="print"/>
          <a:srcRect l="2751" t="3525" r="8001" b="7398"/>
          <a:stretch>
            <a:fillRect/>
          </a:stretch>
        </p:blipFill>
        <p:spPr>
          <a:xfrm>
            <a:off x="3635896" y="2564904"/>
            <a:ext cx="1080120" cy="1008112"/>
          </a:xfrm>
          <a:prstGeom prst="rect">
            <a:avLst/>
          </a:prstGeom>
        </p:spPr>
      </p:pic>
      <p:sp>
        <p:nvSpPr>
          <p:cNvPr id="26" name="Freeform 16"/>
          <p:cNvSpPr/>
          <p:nvPr/>
        </p:nvSpPr>
        <p:spPr>
          <a:xfrm>
            <a:off x="3707904" y="3717032"/>
            <a:ext cx="1089787" cy="1135622"/>
          </a:xfrm>
          <a:custGeom>
            <a:avLst/>
            <a:gdLst/>
            <a:ahLst/>
            <a:cxnLst/>
            <a:rect l="l" t="t" r="r" b="b"/>
            <a:pathLst>
              <a:path w="2314768" h="1954008">
                <a:moveTo>
                  <a:pt x="0" y="0"/>
                </a:moveTo>
                <a:lnTo>
                  <a:pt x="2314768" y="0"/>
                </a:lnTo>
                <a:lnTo>
                  <a:pt x="2314768" y="1954008"/>
                </a:lnTo>
                <a:lnTo>
                  <a:pt x="0" y="1954008"/>
                </a:lnTo>
                <a:lnTo>
                  <a:pt x="0" y="0"/>
                </a:lnTo>
                <a:close/>
              </a:path>
            </a:pathLst>
          </a:custGeom>
          <a:blipFill>
            <a:blip r:embed="rId31" cstate="print">
              <a:extLst>
                <a:ext uri="{96DAC541-7B7A-43D3-8B79-37D633B846F1}">
                  <asvg:svgBlip xmlns=""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12"/>
          <p:cNvSpPr/>
          <p:nvPr/>
        </p:nvSpPr>
        <p:spPr>
          <a:xfrm>
            <a:off x="3635896" y="5157192"/>
            <a:ext cx="1094155" cy="1023864"/>
          </a:xfrm>
          <a:custGeom>
            <a:avLst/>
            <a:gdLst/>
            <a:ahLst/>
            <a:cxnLst/>
            <a:rect l="l" t="t" r="r" b="b"/>
            <a:pathLst>
              <a:path w="2188310" h="1535796">
                <a:moveTo>
                  <a:pt x="0" y="0"/>
                </a:moveTo>
                <a:lnTo>
                  <a:pt x="2188310" y="0"/>
                </a:lnTo>
                <a:lnTo>
                  <a:pt x="2188310" y="1535795"/>
                </a:lnTo>
                <a:lnTo>
                  <a:pt x="0" y="1535795"/>
                </a:lnTo>
                <a:lnTo>
                  <a:pt x="0" y="0"/>
                </a:lnTo>
                <a:close/>
              </a:path>
            </a:pathLst>
          </a:custGeom>
          <a:blipFill>
            <a:blip r:embed="rId32" cstate="print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17"/>
          <p:cNvSpPr/>
          <p:nvPr/>
        </p:nvSpPr>
        <p:spPr>
          <a:xfrm>
            <a:off x="5724128" y="4941168"/>
            <a:ext cx="746741" cy="1280583"/>
          </a:xfrm>
          <a:custGeom>
            <a:avLst/>
            <a:gdLst/>
            <a:ahLst/>
            <a:cxnLst/>
            <a:rect l="l" t="t" r="r" b="b"/>
            <a:pathLst>
              <a:path w="1493481" h="1920875">
                <a:moveTo>
                  <a:pt x="0" y="0"/>
                </a:moveTo>
                <a:lnTo>
                  <a:pt x="1493481" y="0"/>
                </a:lnTo>
                <a:lnTo>
                  <a:pt x="1493481" y="1920876"/>
                </a:lnTo>
                <a:lnTo>
                  <a:pt x="0" y="1920876"/>
                </a:lnTo>
                <a:lnTo>
                  <a:pt x="0" y="0"/>
                </a:lnTo>
                <a:close/>
              </a:path>
            </a:pathLst>
          </a:custGeom>
          <a:blipFill>
            <a:blip r:embed="rId33" cstate="print"/>
            <a:stretch>
              <a:fillRect/>
            </a:stretch>
          </a:blipFill>
        </p:spPr>
      </p:sp>
      <p:sp>
        <p:nvSpPr>
          <p:cNvPr id="29" name="Freeform 15"/>
          <p:cNvSpPr/>
          <p:nvPr/>
        </p:nvSpPr>
        <p:spPr>
          <a:xfrm>
            <a:off x="5508104" y="3645024"/>
            <a:ext cx="1207337" cy="1249777"/>
          </a:xfrm>
          <a:custGeom>
            <a:avLst/>
            <a:gdLst/>
            <a:ahLst/>
            <a:cxnLst/>
            <a:rect l="l" t="t" r="r" b="b"/>
            <a:pathLst>
              <a:path w="2414674" h="1874665">
                <a:moveTo>
                  <a:pt x="0" y="0"/>
                </a:moveTo>
                <a:lnTo>
                  <a:pt x="2414674" y="0"/>
                </a:lnTo>
                <a:lnTo>
                  <a:pt x="2414674" y="1874665"/>
                </a:lnTo>
                <a:lnTo>
                  <a:pt x="0" y="1874665"/>
                </a:lnTo>
                <a:lnTo>
                  <a:pt x="0" y="0"/>
                </a:lnTo>
                <a:close/>
              </a:path>
            </a:pathLst>
          </a:custGeom>
          <a:blipFill>
            <a:blip r:embed="rId34" cstate="print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10"/>
          <p:cNvSpPr/>
          <p:nvPr/>
        </p:nvSpPr>
        <p:spPr>
          <a:xfrm>
            <a:off x="5580112" y="2492896"/>
            <a:ext cx="1071310" cy="1236226"/>
          </a:xfrm>
          <a:custGeom>
            <a:avLst/>
            <a:gdLst/>
            <a:ahLst/>
            <a:cxnLst/>
            <a:rect l="l" t="t" r="r" b="b"/>
            <a:pathLst>
              <a:path w="2142619" h="1854339">
                <a:moveTo>
                  <a:pt x="0" y="0"/>
                </a:moveTo>
                <a:lnTo>
                  <a:pt x="2142619" y="0"/>
                </a:lnTo>
                <a:lnTo>
                  <a:pt x="2142619" y="1854340"/>
                </a:lnTo>
                <a:lnTo>
                  <a:pt x="0" y="1854340"/>
                </a:lnTo>
                <a:lnTo>
                  <a:pt x="0" y="0"/>
                </a:lnTo>
                <a:close/>
              </a:path>
            </a:pathLst>
          </a:custGeom>
          <a:blipFill>
            <a:blip r:embed="rId35" cstate="print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378905" y="5154918"/>
            <a:ext cx="2335130" cy="2168133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6714426" y="-1755576"/>
            <a:ext cx="2429574" cy="3127525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06001" y="1816696"/>
            <a:ext cx="3966965" cy="3224608"/>
          </a:xfrm>
          <a:custGeom>
            <a:avLst/>
            <a:gdLst/>
            <a:ahLst/>
            <a:cxnLst/>
            <a:rect l="l" t="t" r="r" b="b"/>
            <a:pathLst>
              <a:path w="7933930" h="4836912">
                <a:moveTo>
                  <a:pt x="0" y="0"/>
                </a:moveTo>
                <a:lnTo>
                  <a:pt x="7933930" y="0"/>
                </a:lnTo>
                <a:lnTo>
                  <a:pt x="7933930" y="4836912"/>
                </a:lnTo>
                <a:lnTo>
                  <a:pt x="0" y="4836912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 l="-4191" r="-4191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499992" y="2420888"/>
            <a:ext cx="4536504" cy="30008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570"/>
              </a:lnSpc>
            </a:pP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Учні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працюють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у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групах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,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їх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завдання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придумати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слова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на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однакову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букву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за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певними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темами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,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наприклад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, </a:t>
            </a:r>
          </a:p>
          <a:p>
            <a:pPr algn="just">
              <a:lnSpc>
                <a:spcPts val="2570"/>
              </a:lnSpc>
              <a:spcBef>
                <a:spcPct val="0"/>
              </a:spcBef>
            </a:pP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animals –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colours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– food – clothes – countries –  (tiger – turquoise – tuna – trousers – Tunisia),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хто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швидше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здогадався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,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має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вигукнути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 </a:t>
            </a:r>
            <a:r>
              <a:rPr lang="en-US" sz="2000" b="1" spc="59" dirty="0" err="1">
                <a:solidFill>
                  <a:srgbClr val="2B2B2B"/>
                </a:solidFill>
                <a:latin typeface="Quicksand Bold"/>
              </a:rPr>
              <a:t>фразу</a:t>
            </a:r>
            <a:r>
              <a:rPr lang="en-US" sz="2000" b="1" spc="59" dirty="0">
                <a:solidFill>
                  <a:srgbClr val="2B2B2B"/>
                </a:solidFill>
                <a:latin typeface="Quicksand Bold"/>
              </a:rPr>
              <a:t>: “Stop the bus”.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716016" y="1196752"/>
            <a:ext cx="3660897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59"/>
              </a:lnSpc>
            </a:pPr>
            <a:r>
              <a:rPr lang="en-US" sz="4800" b="1" spc="-90" dirty="0">
                <a:solidFill>
                  <a:srgbClr val="2B2B2B"/>
                </a:solidFill>
                <a:latin typeface="Fibre"/>
              </a:rPr>
              <a:t>Game: Stop the bus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-89656" y="5226925"/>
            <a:ext cx="2335130" cy="2168133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7218982" y="-2359739"/>
            <a:ext cx="2429574" cy="3127525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5" name="Table 5"/>
          <p:cNvGraphicFramePr>
            <a:graphicFrameLocks noGrp="1"/>
          </p:cNvGraphicFramePr>
          <p:nvPr/>
        </p:nvGraphicFramePr>
        <p:xfrm>
          <a:off x="107504" y="332656"/>
          <a:ext cx="4320479" cy="2820654"/>
        </p:xfrm>
        <a:graphic>
          <a:graphicData uri="http://schemas.openxmlformats.org/drawingml/2006/table">
            <a:tbl>
              <a:tblPr/>
              <a:tblGrid>
                <a:gridCol w="1815884"/>
                <a:gridCol w="1361913"/>
                <a:gridCol w="1142682"/>
              </a:tblGrid>
              <a:tr h="1659467">
                <a:tc>
                  <a:txBody>
                    <a:bodyPr/>
                    <a:lstStyle/>
                    <a:p>
                      <a:pPr algn="ctr">
                        <a:lnSpc>
                          <a:spcPts val="8259"/>
                        </a:lnSpc>
                        <a:defRPr/>
                      </a:pP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Fibre Bold"/>
                        </a:rPr>
                        <a:t>Animals</a:t>
                      </a:r>
                      <a:endParaRPr lang="en-US" sz="400" b="1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9"/>
                        </a:lnSpc>
                        <a:defRPr/>
                      </a:pPr>
                      <a:r>
                        <a:rPr lang="en-US" sz="3200" b="1" dirty="0" smtClean="0"/>
                        <a:t>Sport</a:t>
                      </a:r>
                      <a:endParaRPr lang="en-US" sz="3200" b="1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139"/>
                        </a:lnSpc>
                        <a:defRPr/>
                      </a:pPr>
                      <a:r>
                        <a:rPr lang="en-US" sz="2800" b="1" dirty="0" smtClean="0">
                          <a:solidFill>
                            <a:srgbClr val="000000"/>
                          </a:solidFill>
                          <a:latin typeface="Fibre Bold"/>
                        </a:rPr>
                        <a:t>Food</a:t>
                      </a:r>
                      <a:endParaRPr lang="en-US" sz="500" b="1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99FF"/>
                    </a:solidFill>
                  </a:tcPr>
                </a:tc>
              </a:tr>
              <a:tr h="1161187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C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70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3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3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6"/>
          <p:cNvGraphicFramePr>
            <a:graphicFrameLocks noGrp="1"/>
          </p:cNvGraphicFramePr>
          <p:nvPr/>
        </p:nvGraphicFramePr>
        <p:xfrm>
          <a:off x="4427985" y="332656"/>
          <a:ext cx="4387267" cy="2808312"/>
        </p:xfrm>
        <a:graphic>
          <a:graphicData uri="http://schemas.openxmlformats.org/drawingml/2006/table">
            <a:tbl>
              <a:tblPr/>
              <a:tblGrid>
                <a:gridCol w="1584176"/>
                <a:gridCol w="1218625"/>
                <a:gridCol w="1584466"/>
              </a:tblGrid>
              <a:tr h="1696768">
                <a:tc>
                  <a:txBody>
                    <a:bodyPr/>
                    <a:lstStyle/>
                    <a:p>
                      <a:pPr algn="ctr">
                        <a:lnSpc>
                          <a:spcPts val="6999"/>
                        </a:lnSpc>
                        <a:defRPr/>
                      </a:pPr>
                      <a:r>
                        <a:rPr lang="en-US" sz="2800" b="1" dirty="0" smtClean="0">
                          <a:solidFill>
                            <a:srgbClr val="000000"/>
                          </a:solidFill>
                          <a:latin typeface="Fibre Bold"/>
                        </a:rPr>
                        <a:t>Clothes</a:t>
                      </a:r>
                      <a:endParaRPr lang="en-US" sz="500" b="1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279"/>
                        </a:lnSpc>
                        <a:defRPr/>
                      </a:pPr>
                      <a:r>
                        <a:rPr lang="en-US" sz="2400" b="1" dirty="0" smtClean="0">
                          <a:solidFill>
                            <a:srgbClr val="000000"/>
                          </a:solidFill>
                          <a:latin typeface="Fibre"/>
                        </a:rPr>
                        <a:t>Hobby</a:t>
                      </a:r>
                      <a:endParaRPr lang="en-US" sz="600" b="1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439"/>
                        </a:lnSpc>
                        <a:defRPr/>
                      </a:pPr>
                      <a:r>
                        <a:rPr lang="en-US" sz="2800" b="1" dirty="0" smtClean="0">
                          <a:solidFill>
                            <a:srgbClr val="000000"/>
                          </a:solidFill>
                          <a:latin typeface="Fibre Bold"/>
                        </a:rPr>
                        <a:t>Place</a:t>
                      </a:r>
                      <a:endParaRPr lang="en-US" sz="600" b="1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99FF"/>
                    </a:solidFill>
                  </a:tcPr>
                </a:tc>
              </a:tr>
              <a:tr h="1111544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C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3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700" dirty="0"/>
                    </a:p>
                  </a:txBody>
                  <a:tcPr marL="95250" marR="95250" marT="127000" marB="127000" anchor="ctr">
                    <a:lnL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BB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3FF"/>
                    </a:solidFill>
                  </a:tcPr>
                </a:tc>
              </a:tr>
            </a:tbl>
          </a:graphicData>
        </a:graphic>
      </p:graphicFrame>
      <p:sp>
        <p:nvSpPr>
          <p:cNvPr id="7" name="Freeform 7"/>
          <p:cNvSpPr/>
          <p:nvPr/>
        </p:nvSpPr>
        <p:spPr>
          <a:xfrm>
            <a:off x="2195736" y="3429000"/>
            <a:ext cx="4536504" cy="2473783"/>
          </a:xfrm>
          <a:custGeom>
            <a:avLst/>
            <a:gdLst/>
            <a:ahLst/>
            <a:cxnLst/>
            <a:rect l="l" t="t" r="r" b="b"/>
            <a:pathLst>
              <a:path w="7719438" h="3710674">
                <a:moveTo>
                  <a:pt x="0" y="0"/>
                </a:moveTo>
                <a:lnTo>
                  <a:pt x="7719439" y="0"/>
                </a:lnTo>
                <a:lnTo>
                  <a:pt x="7719439" y="3710674"/>
                </a:lnTo>
                <a:lnTo>
                  <a:pt x="0" y="3710674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 t="-1578"/>
            </a:stretch>
          </a:blipFill>
        </p:spPr>
      </p:sp>
      <p:pic>
        <p:nvPicPr>
          <p:cNvPr id="1026" name="Picture 2" descr="Cartoon Style Letters Upper and Lower Case-upper case letter P cartoon  alphabe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3933056"/>
            <a:ext cx="1915955" cy="193661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7092280" y="3717032"/>
            <a:ext cx="1800200" cy="2304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25589" y="2118907"/>
            <a:ext cx="4923277" cy="33675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192"/>
              </a:lnSpc>
              <a:spcBef>
                <a:spcPct val="0"/>
              </a:spcBef>
            </a:pPr>
            <a:r>
              <a:rPr lang="en-US" b="1" spc="50" dirty="0" err="1" smtClean="0">
                <a:solidFill>
                  <a:srgbClr val="2B2B2B"/>
                </a:solidFill>
                <a:latin typeface="Quicksand Semi-Bold"/>
              </a:rPr>
              <a:t>Всі</a:t>
            </a:r>
            <a:r>
              <a:rPr lang="en-US" b="1" spc="50" dirty="0" smtClean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гравці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одночасно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вистукують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ритм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на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1,2,3,4.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Перший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гравець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говорить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під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ритм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“The minister’s cat is a (fat) cat”,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або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підставляє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будь-який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прикметник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.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Наступний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гравець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має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придумати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прикметник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який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починається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з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останньої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літери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попереднього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прикметника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(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наприклад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, “The minister’s cat is a (terrible) cat”.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Гра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триває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доти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,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доки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гравці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зможуть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підставляти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нові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прикметники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не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зупиняючись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.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Як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довго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зможете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протриматися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 </a:t>
            </a:r>
            <a:r>
              <a:rPr lang="en-US" b="1" spc="50" dirty="0" err="1">
                <a:solidFill>
                  <a:srgbClr val="2B2B2B"/>
                </a:solidFill>
                <a:latin typeface="Quicksand Semi-Bold"/>
              </a:rPr>
              <a:t>ви</a:t>
            </a:r>
            <a:r>
              <a:rPr lang="en-US" b="1" spc="50" dirty="0">
                <a:solidFill>
                  <a:srgbClr val="2B2B2B"/>
                </a:solidFill>
                <a:latin typeface="Quicksand Semi-Bold"/>
              </a:rPr>
              <a:t>? </a:t>
            </a:r>
          </a:p>
        </p:txBody>
      </p:sp>
      <p:sp>
        <p:nvSpPr>
          <p:cNvPr id="4" name="Freeform 4"/>
          <p:cNvSpPr/>
          <p:nvPr/>
        </p:nvSpPr>
        <p:spPr>
          <a:xfrm rot="1737559">
            <a:off x="1275946" y="5574406"/>
            <a:ext cx="1875639" cy="1741503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 flipH="1">
            <a:off x="-396552" y="5301208"/>
            <a:ext cx="1528641" cy="1834369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7544629" y="620688"/>
            <a:ext cx="1599371" cy="1864963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Freeform 7"/>
          <p:cNvSpPr/>
          <p:nvPr/>
        </p:nvSpPr>
        <p:spPr>
          <a:xfrm rot="5400000">
            <a:off x="6495397" y="-510620"/>
            <a:ext cx="1661100" cy="2051509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796136" y="2492896"/>
            <a:ext cx="2653161" cy="3480971"/>
          </a:xfrm>
          <a:custGeom>
            <a:avLst/>
            <a:gdLst/>
            <a:ahLst/>
            <a:cxnLst/>
            <a:rect l="l" t="t" r="r" b="b"/>
            <a:pathLst>
              <a:path w="5480652" h="5626803">
                <a:moveTo>
                  <a:pt x="0" y="0"/>
                </a:moveTo>
                <a:lnTo>
                  <a:pt x="5480652" y="0"/>
                </a:lnTo>
                <a:lnTo>
                  <a:pt x="5480652" y="5626803"/>
                </a:lnTo>
                <a:lnTo>
                  <a:pt x="0" y="5626803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539552" y="620688"/>
            <a:ext cx="5115669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59"/>
              </a:lnSpc>
            </a:pPr>
            <a:r>
              <a:rPr lang="en-US" sz="4800" b="1" spc="-90" dirty="0">
                <a:solidFill>
                  <a:srgbClr val="2B2B2B"/>
                </a:solidFill>
                <a:latin typeface="Fibre Bold"/>
              </a:rPr>
              <a:t>Game</a:t>
            </a:r>
            <a:r>
              <a:rPr lang="en-US" sz="4800" b="1" spc="-90" dirty="0" smtClean="0">
                <a:solidFill>
                  <a:srgbClr val="2B2B2B"/>
                </a:solidFill>
                <a:latin typeface="Fibre Bold"/>
              </a:rPr>
              <a:t>: The </a:t>
            </a:r>
            <a:r>
              <a:rPr lang="en-US" sz="4800" b="1" spc="-90" dirty="0">
                <a:solidFill>
                  <a:srgbClr val="2B2B2B"/>
                </a:solidFill>
                <a:latin typeface="Fibre Bold"/>
              </a:rPr>
              <a:t>Minister’s Cat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304346" y="5430390"/>
            <a:ext cx="1875639" cy="1741503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0" y="188640"/>
            <a:ext cx="1528641" cy="1834369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7380312" y="4993037"/>
            <a:ext cx="1599371" cy="1864963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7287697" y="-195204"/>
            <a:ext cx="1661100" cy="2051509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6"/>
          <p:cNvSpPr txBox="1"/>
          <p:nvPr/>
        </p:nvSpPr>
        <p:spPr>
          <a:xfrm>
            <a:off x="2483768" y="5661248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11"/>
              </a:rPr>
              <a:t>https://quickdraw.withgoogle.com/?locale=en_US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12" cstate="print"/>
          <a:srcRect l="25688" t="18500" r="27063" b="16401"/>
          <a:stretch>
            <a:fillRect/>
          </a:stretch>
        </p:blipFill>
        <p:spPr bwMode="auto">
          <a:xfrm>
            <a:off x="1619672" y="1052736"/>
            <a:ext cx="576064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1293655" y="5366832"/>
            <a:ext cx="2138784" cy="1985829"/>
          </a:xfrm>
          <a:custGeom>
            <a:avLst/>
            <a:gdLst/>
            <a:ahLst/>
            <a:cxnLst/>
            <a:rect l="l" t="t" r="r" b="b"/>
            <a:pathLst>
              <a:path w="4277568" h="2978743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8001000" y="2413000"/>
            <a:ext cx="1427279" cy="1971132"/>
          </a:xfrm>
          <a:custGeom>
            <a:avLst/>
            <a:gdLst/>
            <a:ahLst/>
            <a:cxnLst/>
            <a:rect l="l" t="t" r="r" b="b"/>
            <a:pathLst>
              <a:path w="2854557" h="2956698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568248" y="5485746"/>
            <a:ext cx="1528641" cy="1834369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886700" y="4546600"/>
            <a:ext cx="2269526" cy="3206780"/>
          </a:xfrm>
          <a:custGeom>
            <a:avLst/>
            <a:gdLst/>
            <a:ahLst/>
            <a:cxnLst/>
            <a:rect l="l" t="t" r="r" b="b"/>
            <a:pathLst>
              <a:path w="4539051" h="4810170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90500" y="3124200"/>
            <a:ext cx="1029198" cy="2226385"/>
          </a:xfrm>
          <a:custGeom>
            <a:avLst/>
            <a:gdLst/>
            <a:ahLst/>
            <a:cxnLst/>
            <a:rect l="l" t="t" r="r" b="b"/>
            <a:pathLst>
              <a:path w="2058395" h="3339578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>
            <a:off x="3771900" y="5308600"/>
            <a:ext cx="1453245" cy="2238892"/>
          </a:xfrm>
          <a:custGeom>
            <a:avLst/>
            <a:gdLst/>
            <a:ahLst/>
            <a:cxnLst/>
            <a:rect l="l" t="t" r="r" b="b"/>
            <a:pathLst>
              <a:path w="2906489" h="3358338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8548453" y="685800"/>
            <a:ext cx="1443073" cy="1682710"/>
          </a:xfrm>
          <a:custGeom>
            <a:avLst/>
            <a:gdLst/>
            <a:ahLst/>
            <a:cxnLst/>
            <a:rect l="l" t="t" r="r" b="b"/>
            <a:pathLst>
              <a:path w="2886146" h="2524065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0800000">
            <a:off x="5295900" y="5613401"/>
            <a:ext cx="2676211" cy="1686823"/>
          </a:xfrm>
          <a:custGeom>
            <a:avLst/>
            <a:gdLst/>
            <a:ahLst/>
            <a:cxnLst/>
            <a:rect l="l" t="t" r="r" b="b"/>
            <a:pathLst>
              <a:path w="5352421" h="2530235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 cstate="print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208557" y="-1111565"/>
            <a:ext cx="1238989" cy="2384754"/>
          </a:xfrm>
          <a:custGeom>
            <a:avLst/>
            <a:gdLst/>
            <a:ahLst/>
            <a:cxnLst/>
            <a:rect l="l" t="t" r="r" b="b"/>
            <a:pathLst>
              <a:path w="2477977" h="3577131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 cstate="print">
              <a:extLs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>
            <a:off x="876300" y="-482600"/>
            <a:ext cx="1503353" cy="1844113"/>
          </a:xfrm>
          <a:custGeom>
            <a:avLst/>
            <a:gdLst/>
            <a:ahLst/>
            <a:cxnLst/>
            <a:rect l="l" t="t" r="r" b="b"/>
            <a:pathLst>
              <a:path w="3006706" h="2766169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 cstate="print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4182716">
            <a:off x="2614655" y="-1001675"/>
            <a:ext cx="2166045" cy="2003349"/>
          </a:xfrm>
          <a:custGeom>
            <a:avLst/>
            <a:gdLst/>
            <a:ahLst/>
            <a:cxnLst/>
            <a:rect l="l" t="t" r="r" b="b"/>
            <a:pathLst>
              <a:path w="3249068" h="400669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 cstate="print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6714426" y="-1752600"/>
            <a:ext cx="2429574" cy="3127525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 cstate="print">
              <a:extLst>
                <a:ext uri="{96DAC541-7B7A-43D3-8B79-37D633B846F1}">
                  <asvg:svgBlip xmlns=""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400000">
            <a:off x="5054088" y="-405887"/>
            <a:ext cx="1508639" cy="1863214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 cstate="print">
              <a:extLst>
                <a:ext uri="{96DAC541-7B7A-43D3-8B79-37D633B846F1}">
                  <asvg:svgBlip xmlns=""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52400" y="1346200"/>
            <a:ext cx="1000680" cy="1500679"/>
          </a:xfrm>
          <a:custGeom>
            <a:avLst/>
            <a:gdLst/>
            <a:ahLst/>
            <a:cxnLst/>
            <a:rect l="l" t="t" r="r" b="b"/>
            <a:pathLst>
              <a:path w="2001360" h="2251018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 cstate="print">
              <a:extLst>
                <a:ext uri="{96DAC541-7B7A-43D3-8B79-37D633B846F1}">
                  <asvg:svgBlip xmlns="" xmlns:asvg="http://schemas.microsoft.com/office/drawing/2016/SVG/main" r:embed="rId3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TextBox 17"/>
          <p:cNvSpPr txBox="1"/>
          <p:nvPr/>
        </p:nvSpPr>
        <p:spPr>
          <a:xfrm>
            <a:off x="2166956" y="2295143"/>
            <a:ext cx="4810089" cy="3398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61"/>
              </a:lnSpc>
            </a:pPr>
            <a:r>
              <a:rPr lang="en-US" sz="10100" spc="-201" dirty="0">
                <a:solidFill>
                  <a:srgbClr val="2B2B2B"/>
                </a:solidFill>
                <a:latin typeface="Fibre"/>
              </a:rPr>
              <a:t>Thank you very much </a:t>
            </a:r>
          </a:p>
        </p:txBody>
      </p:sp>
      <p:sp>
        <p:nvSpPr>
          <p:cNvPr id="18" name="Freeform 18"/>
          <p:cNvSpPr/>
          <p:nvPr/>
        </p:nvSpPr>
        <p:spPr>
          <a:xfrm>
            <a:off x="1380646" y="2743200"/>
            <a:ext cx="509207" cy="13716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 cstate="print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10800000">
            <a:off x="7254148" y="2743200"/>
            <a:ext cx="509207" cy="13716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 cstate="print">
              <a:extLst>
                <a:ext uri="{96DAC541-7B7A-43D3-8B79-37D633B846F1}">
                  <asvg:svgBlip xmlns=""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380</Words>
  <Application>Microsoft Office PowerPoint</Application>
  <PresentationFormat>Экран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2</cp:revision>
  <dcterms:created xsi:type="dcterms:W3CDTF">2024-04-24T09:49:21Z</dcterms:created>
  <dcterms:modified xsi:type="dcterms:W3CDTF">2024-04-30T10:56:11Z</dcterms:modified>
</cp:coreProperties>
</file>