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sldIdLst>
    <p:sldId id="256" r:id="rId2"/>
    <p:sldId id="257" r:id="rId3"/>
    <p:sldId id="283" r:id="rId4"/>
    <p:sldId id="258" r:id="rId5"/>
    <p:sldId id="259" r:id="rId6"/>
    <p:sldId id="302" r:id="rId7"/>
    <p:sldId id="301" r:id="rId8"/>
    <p:sldId id="300" r:id="rId9"/>
    <p:sldId id="306" r:id="rId10"/>
    <p:sldId id="304" r:id="rId11"/>
    <p:sldId id="303" r:id="rId12"/>
    <p:sldId id="263" r:id="rId13"/>
    <p:sldId id="262" r:id="rId14"/>
    <p:sldId id="284" r:id="rId15"/>
    <p:sldId id="285" r:id="rId16"/>
    <p:sldId id="286" r:id="rId17"/>
    <p:sldId id="287" r:id="rId18"/>
    <p:sldId id="288" r:id="rId19"/>
    <p:sldId id="307" r:id="rId20"/>
    <p:sldId id="266" r:id="rId21"/>
    <p:sldId id="310" r:id="rId22"/>
    <p:sldId id="268" r:id="rId23"/>
    <p:sldId id="309" r:id="rId24"/>
    <p:sldId id="308" r:id="rId25"/>
    <p:sldId id="311" r:id="rId26"/>
    <p:sldId id="272" r:id="rId27"/>
    <p:sldId id="312" r:id="rId28"/>
    <p:sldId id="313" r:id="rId29"/>
    <p:sldId id="299" r:id="rId30"/>
    <p:sldId id="273" r:id="rId31"/>
    <p:sldId id="274" r:id="rId32"/>
    <p:sldId id="317" r:id="rId33"/>
    <p:sldId id="278" r:id="rId34"/>
    <p:sldId id="314" r:id="rId35"/>
    <p:sldId id="315" r:id="rId36"/>
    <p:sldId id="279" r:id="rId37"/>
    <p:sldId id="280" r:id="rId38"/>
    <p:sldId id="281" r:id="rId39"/>
    <p:sldId id="318" r:id="rId40"/>
    <p:sldId id="316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8B8"/>
    <a:srgbClr val="33CC33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6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7188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787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094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172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2/8/2022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2259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9617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2/8/2022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0718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309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675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6476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564433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2344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592583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52155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8654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4485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417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E3F680-5992-4424-A71F-FBEF13D5F9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70843" y="692459"/>
            <a:ext cx="9533769" cy="1162974"/>
          </a:xfrm>
        </p:spPr>
        <p:txBody>
          <a:bodyPr>
            <a:normAutofit fontScale="90000"/>
          </a:bodyPr>
          <a:lstStyle/>
          <a:p>
            <a:pPr algn="ctr"/>
            <a:br>
              <a:rPr lang="ru-UA" sz="4000" dirty="0"/>
            </a:br>
            <a:endParaRPr lang="ru-UA" sz="40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4C4AEC4-9512-4747-9D69-7F7A5AA3F1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831" y="0"/>
            <a:ext cx="10741131" cy="3980370"/>
          </a:xfrm>
        </p:spPr>
        <p:txBody>
          <a:bodyPr>
            <a:normAutofit/>
          </a:bodyPr>
          <a:lstStyle/>
          <a:p>
            <a:pPr algn="ctr"/>
            <a:endParaRPr lang="uk-UA" sz="4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Майстер – клас</a:t>
            </a:r>
          </a:p>
          <a:p>
            <a:pPr algn="ctr"/>
            <a:r>
              <a:rPr lang="uk-UA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 </a:t>
            </a:r>
            <a:r>
              <a:rPr lang="ru-RU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endParaRPr lang="uk-UA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«Система роботи вчителів української мови та літератури при підготовці учнів до ЗНО: проблеми, шляхи їх подолання»</a:t>
            </a:r>
            <a:endParaRPr lang="ru-UA" sz="3200" b="1" i="1" dirty="0">
              <a:solidFill>
                <a:srgbClr val="FF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pic>
        <p:nvPicPr>
          <p:cNvPr id="1026" name="Рисунок 14" descr="l1">
            <a:extLst>
              <a:ext uri="{FF2B5EF4-FFF2-40B4-BE49-F238E27FC236}">
                <a16:creationId xmlns:a16="http://schemas.microsoft.com/office/drawing/2014/main" id="{B5715A01-6A76-4969-933E-8BCE65F3B39E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021" y="4218051"/>
            <a:ext cx="4227512" cy="260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9904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202155-78DE-4D70-993C-58539B42D93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432483" y="623888"/>
            <a:ext cx="9759518" cy="1281112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Мета: </a:t>
            </a:r>
            <a:endParaRPr lang="ru-UA" sz="4400" b="1" dirty="0">
              <a:solidFill>
                <a:srgbClr val="0070C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B86DB75-0BF2-4380-88EF-B9A813F49C8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556769" y="1597980"/>
            <a:ext cx="8620217" cy="4313869"/>
          </a:xfrm>
        </p:spPr>
        <p:txBody>
          <a:bodyPr>
            <a:normAutofit/>
          </a:bodyPr>
          <a:lstStyle/>
          <a:p>
            <a:pPr algn="just"/>
            <a:r>
              <a:rPr lang="uk-UA" sz="32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поширити і передати педагогічний досвід шляхом показу системи роботи вчителів української мови та літератури при підготовці учнів до ЗНО за допомогою інноваційних методів та прийомів; опрацювати запропоновану тему та в процесі співпраці знайти творче вирішення проблеми, поставленої перед учасниками</a:t>
            </a:r>
            <a:endParaRPr lang="ru-UA" sz="320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773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8114E77-4F87-4BC1-B4CC-8A77F4F0FEC5}"/>
              </a:ext>
            </a:extLst>
          </p:cNvPr>
          <p:cNvSpPr/>
          <p:nvPr/>
        </p:nvSpPr>
        <p:spPr>
          <a:xfrm>
            <a:off x="1109708" y="474348"/>
            <a:ext cx="10457896" cy="2496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50000"/>
              </a:lnSpc>
              <a:spcAft>
                <a:spcPts val="1000"/>
              </a:spcAft>
            </a:pPr>
            <a:r>
              <a:rPr lang="uk-UA" sz="36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Прийоми і методи, за допомогою яких сучасний педагог може сформувати у дитини вміння долати проблеми при підготовці до ЗНО</a:t>
            </a:r>
            <a:endParaRPr lang="ru-UA" sz="3600" i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21 травня розпочнеться основна сесія ЗНО">
            <a:extLst>
              <a:ext uri="{FF2B5EF4-FFF2-40B4-BE49-F238E27FC236}">
                <a16:creationId xmlns:a16="http://schemas.microsoft.com/office/drawing/2014/main" id="{FF1441C5-DE30-4488-AD3F-53FD5A9A78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50"/>
          <a:stretch/>
        </p:blipFill>
        <p:spPr bwMode="auto">
          <a:xfrm>
            <a:off x="3835155" y="3554458"/>
            <a:ext cx="4829452" cy="3202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447BEF-8CB4-4BE6-A426-3274A0E0C416}"/>
              </a:ext>
            </a:extLst>
          </p:cNvPr>
          <p:cNvSpPr txBox="1"/>
          <p:nvPr/>
        </p:nvSpPr>
        <p:spPr>
          <a:xfrm>
            <a:off x="3835154" y="4172504"/>
            <a:ext cx="887766" cy="24324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181255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AA5D973-ECC6-4B39-BB02-3466740B5533}"/>
              </a:ext>
            </a:extLst>
          </p:cNvPr>
          <p:cNvSpPr/>
          <p:nvPr/>
        </p:nvSpPr>
        <p:spPr>
          <a:xfrm>
            <a:off x="2246050" y="532660"/>
            <a:ext cx="9534618" cy="6459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3600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Мнемотехнічні прийоми</a:t>
            </a:r>
            <a:endParaRPr lang="uk-UA" sz="3600" i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Мета:</a:t>
            </a:r>
            <a:r>
              <a:rPr lang="uk-UA" sz="2400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</a:t>
            </a:r>
            <a:r>
              <a:rPr lang="uk-UA" sz="2400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елементів мнемотехніки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uk-UA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уроках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розвивати активне навчання та формувати необхідні навички ефективного засвоєння інформації.</a:t>
            </a:r>
          </a:p>
          <a:p>
            <a:pPr algn="just"/>
            <a:endParaRPr lang="ru-UA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мнемотехніки:</a:t>
            </a:r>
            <a:endParaRPr lang="ru-UA" sz="2400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стимулювання навчально-пізнавальної активності засобами виконання розумово-творчих операцій;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мотивації навчальної діяльності через використання образного та творчого мислення;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поповнення активного лексичного запасу;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позитивної мотивації навчання;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активізація спілкування між учнями та співпрацю з учителями в навчальному процесі.</a:t>
            </a:r>
            <a:endParaRPr lang="ru-UA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746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1295312-425C-4B02-953F-B3FC8232BAF9}"/>
              </a:ext>
            </a:extLst>
          </p:cNvPr>
          <p:cNvSpPr/>
          <p:nvPr/>
        </p:nvSpPr>
        <p:spPr>
          <a:xfrm>
            <a:off x="1512163" y="527480"/>
            <a:ext cx="8575829" cy="498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450215" algn="ctr">
              <a:lnSpc>
                <a:spcPct val="150000"/>
              </a:lnSpc>
              <a:spcAft>
                <a:spcPts val="0"/>
              </a:spcAft>
            </a:pPr>
            <a:endParaRPr lang="ru-UA" sz="2000" i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112481A-5465-490F-9DFC-AC2A543351CE}"/>
              </a:ext>
            </a:extLst>
          </p:cNvPr>
          <p:cNvSpPr/>
          <p:nvPr/>
        </p:nvSpPr>
        <p:spPr>
          <a:xfrm>
            <a:off x="2015231" y="1269507"/>
            <a:ext cx="9357064" cy="4481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450215"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i="1" u="sng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 «Перетворення» </a:t>
            </a:r>
            <a:r>
              <a:rPr lang="uk-UA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 метод первинної обробки інформації, який перетворює складну для сприймання інформацію в зручну для ефективного відтворювання. </a:t>
            </a:r>
          </a:p>
          <a:p>
            <a:pPr marL="450215" indent="450215" algn="just">
              <a:lnSpc>
                <a:spcPct val="150000"/>
              </a:lnSpc>
              <a:spcAft>
                <a:spcPts val="0"/>
              </a:spcAft>
            </a:pPr>
            <a:r>
              <a:rPr lang="uk-UA" sz="2400" i="1" u="sng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 складається з таких прийомів:</a:t>
            </a:r>
            <a:r>
              <a:rPr lang="uk-UA" sz="24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i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піктограми, стенографіст, </a:t>
            </a:r>
            <a:r>
              <a:rPr lang="uk-UA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цифрообраз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трансформація, фонетична асоціація, цифро-буквенний код, індивідуальна асоціація тощо.</a:t>
            </a:r>
          </a:p>
          <a:p>
            <a:endParaRPr lang="uk-UA" b="1" dirty="0"/>
          </a:p>
          <a:p>
            <a:pPr marL="450215" indent="450215" algn="just">
              <a:lnSpc>
                <a:spcPct val="150000"/>
              </a:lnSpc>
            </a:pPr>
            <a:endParaRPr lang="ru-UA" dirty="0"/>
          </a:p>
          <a:p>
            <a:pPr marL="450215" indent="450215" algn="just">
              <a:lnSpc>
                <a:spcPct val="150000"/>
              </a:lnSpc>
              <a:spcAft>
                <a:spcPts val="0"/>
              </a:spcAft>
            </a:pPr>
            <a:endParaRPr lang="ru-UA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20E53D6-F901-4CFC-8A58-D3BBD82C10DF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23898" y="5117976"/>
            <a:ext cx="2574525" cy="1580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B7FAA11-8465-44F1-B21E-4298D6D8F288}"/>
              </a:ext>
            </a:extLst>
          </p:cNvPr>
          <p:cNvSpPr/>
          <p:nvPr/>
        </p:nvSpPr>
        <p:spPr>
          <a:xfrm>
            <a:off x="3089429" y="575433"/>
            <a:ext cx="7590408" cy="579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 ТА ПРИЙОМИ МНЕМОТЕХНІКИ</a:t>
            </a:r>
            <a:endParaRPr lang="uk-UA" sz="2400" i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813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7DB017A-726C-4A98-82C8-AADE6E4BB5C2}"/>
              </a:ext>
            </a:extLst>
          </p:cNvPr>
          <p:cNvSpPr/>
          <p:nvPr/>
        </p:nvSpPr>
        <p:spPr>
          <a:xfrm>
            <a:off x="1979721" y="348421"/>
            <a:ext cx="9587883" cy="1189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5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ШІСТДЕСЯТНИКИ:</a:t>
            </a:r>
            <a:endParaRPr lang="uk-UA" sz="5400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4686781-5B13-4773-8FFA-AC5CF3DB1B96}"/>
              </a:ext>
            </a:extLst>
          </p:cNvPr>
          <p:cNvSpPr/>
          <p:nvPr/>
        </p:nvSpPr>
        <p:spPr>
          <a:xfrm>
            <a:off x="1716296" y="2075348"/>
            <a:ext cx="10114732" cy="3283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450215" algn="ctr">
              <a:lnSpc>
                <a:spcPct val="150000"/>
              </a:lnSpc>
            </a:pPr>
            <a:r>
              <a:rPr lang="uk-UA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Павло надавав стусанів Симону, хоча має лише кості, немає бороди, має тютюн та драчку.</a:t>
            </a:r>
          </a:p>
        </p:txBody>
      </p:sp>
    </p:spTree>
    <p:extLst>
      <p:ext uri="{BB962C8B-B14F-4D97-AF65-F5344CB8AC3E}">
        <p14:creationId xmlns:p14="http://schemas.microsoft.com/office/powerpoint/2010/main" val="588280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7DB017A-726C-4A98-82C8-AADE6E4BB5C2}"/>
              </a:ext>
            </a:extLst>
          </p:cNvPr>
          <p:cNvSpPr/>
          <p:nvPr/>
        </p:nvSpPr>
        <p:spPr>
          <a:xfrm>
            <a:off x="1935332" y="-201995"/>
            <a:ext cx="9587883" cy="1189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5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ШІСТДЕСЯТНИКИ:</a:t>
            </a:r>
            <a:endParaRPr lang="uk-UA" sz="5400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4686781-5B13-4773-8FFA-AC5CF3DB1B96}"/>
              </a:ext>
            </a:extLst>
          </p:cNvPr>
          <p:cNvSpPr/>
          <p:nvPr/>
        </p:nvSpPr>
        <p:spPr>
          <a:xfrm>
            <a:off x="1671908" y="1231969"/>
            <a:ext cx="5439105" cy="5174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450215">
              <a:lnSpc>
                <a:spcPct val="150000"/>
              </a:lnSpc>
            </a:pP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 Д. </a:t>
            </a:r>
            <a:r>
              <a:rPr lang="ru-RU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Павличко</a:t>
            </a: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450215" indent="450215">
              <a:lnSpc>
                <a:spcPct val="150000"/>
              </a:lnSpc>
            </a:pP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 В. </a:t>
            </a:r>
            <a:r>
              <a:rPr lang="ru-RU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Стус</a:t>
            </a: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450215" indent="450215">
              <a:lnSpc>
                <a:spcPct val="150000"/>
              </a:lnSpc>
            </a:pP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 В. Симоненко;</a:t>
            </a:r>
          </a:p>
          <a:p>
            <a:pPr marL="450215" indent="450215">
              <a:lnSpc>
                <a:spcPct val="150000"/>
              </a:lnSpc>
            </a:pP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 Л. Костенко; </a:t>
            </a:r>
          </a:p>
          <a:p>
            <a:pPr marL="450215" indent="450215">
              <a:lnSpc>
                <a:spcPct val="150000"/>
              </a:lnSpc>
            </a:pP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 В. </a:t>
            </a:r>
            <a:r>
              <a:rPr lang="ru-RU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Голобородько</a:t>
            </a: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		     </a:t>
            </a:r>
          </a:p>
          <a:p>
            <a:pPr marL="450215" indent="450215">
              <a:lnSpc>
                <a:spcPct val="150000"/>
              </a:lnSpc>
            </a:pP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 Г. </a:t>
            </a:r>
            <a:r>
              <a:rPr lang="ru-RU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Тютюнник</a:t>
            </a: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450215" indent="450215">
              <a:lnSpc>
                <a:spcPct val="150000"/>
              </a:lnSpc>
            </a:pP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 І. Драч.</a:t>
            </a:r>
            <a:endParaRPr lang="ru-RU" sz="4000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0523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7DB017A-726C-4A98-82C8-AADE6E4BB5C2}"/>
              </a:ext>
            </a:extLst>
          </p:cNvPr>
          <p:cNvSpPr/>
          <p:nvPr/>
        </p:nvSpPr>
        <p:spPr>
          <a:xfrm>
            <a:off x="1979721" y="348421"/>
            <a:ext cx="9587883" cy="1189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5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ШІСТДЕСЯТНИКИ:</a:t>
            </a:r>
            <a:endParaRPr lang="uk-UA" sz="5400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4686781-5B13-4773-8FFA-AC5CF3DB1B96}"/>
              </a:ext>
            </a:extLst>
          </p:cNvPr>
          <p:cNvSpPr/>
          <p:nvPr/>
        </p:nvSpPr>
        <p:spPr>
          <a:xfrm>
            <a:off x="1716296" y="2075348"/>
            <a:ext cx="10114732" cy="3283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450215" algn="ctr">
              <a:lnSpc>
                <a:spcPct val="150000"/>
              </a:lnSpc>
            </a:pPr>
            <a:r>
              <a:rPr lang="uk-UA" sz="4800" i="1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Павло</a:t>
            </a:r>
            <a:r>
              <a:rPr lang="uk-UA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надавав </a:t>
            </a:r>
            <a:r>
              <a:rPr lang="uk-UA" sz="4800" i="1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стусанів</a:t>
            </a:r>
            <a:r>
              <a:rPr lang="uk-UA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800" i="1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Симону</a:t>
            </a:r>
            <a:r>
              <a:rPr lang="uk-UA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хоча має лише </a:t>
            </a:r>
            <a:r>
              <a:rPr lang="uk-UA" sz="4800" i="1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кості</a:t>
            </a:r>
            <a:r>
              <a:rPr lang="uk-UA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немає </a:t>
            </a:r>
            <a:r>
              <a:rPr lang="uk-UA" sz="4800" i="1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бороди</a:t>
            </a:r>
            <a:r>
              <a:rPr lang="uk-UA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має </a:t>
            </a:r>
            <a:r>
              <a:rPr lang="uk-UA" sz="4800" i="1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тютюн</a:t>
            </a:r>
            <a:r>
              <a:rPr lang="uk-UA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4800" i="1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драчку</a:t>
            </a:r>
            <a:r>
              <a:rPr lang="uk-UA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313EEC3-7A5F-4292-9517-AC586B6F9FFA}"/>
              </a:ext>
            </a:extLst>
          </p:cNvPr>
          <p:cNvSpPr txBox="1"/>
          <p:nvPr/>
        </p:nvSpPr>
        <p:spPr>
          <a:xfrm>
            <a:off x="3391270" y="2075348"/>
            <a:ext cx="71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Arial Black" panose="020B0A04020102020204" pitchFamily="34" charset="0"/>
              </a:rPr>
              <a:t>1</a:t>
            </a:r>
            <a:endParaRPr lang="ru-UA" sz="2400" dirty="0">
              <a:latin typeface="Arial Black" panose="020B0A040201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4CF2C5-A0FB-4D7B-A23E-01D3F745630F}"/>
              </a:ext>
            </a:extLst>
          </p:cNvPr>
          <p:cNvSpPr txBox="1"/>
          <p:nvPr/>
        </p:nvSpPr>
        <p:spPr>
          <a:xfrm>
            <a:off x="7735412" y="2075348"/>
            <a:ext cx="71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Arial Black" panose="020B0A04020102020204" pitchFamily="34" charset="0"/>
              </a:rPr>
              <a:t>2</a:t>
            </a:r>
            <a:endParaRPr lang="ru-UA" sz="2400" dirty="0">
              <a:latin typeface="Arial Black" panose="020B0A040201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BF63A7-9AAC-47BD-8AD0-2EEC2885491A}"/>
              </a:ext>
            </a:extLst>
          </p:cNvPr>
          <p:cNvSpPr txBox="1"/>
          <p:nvPr/>
        </p:nvSpPr>
        <p:spPr>
          <a:xfrm>
            <a:off x="10120597" y="2075348"/>
            <a:ext cx="71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Arial Black" panose="020B0A04020102020204" pitchFamily="34" charset="0"/>
              </a:rPr>
              <a:t>3</a:t>
            </a:r>
            <a:endParaRPr lang="ru-UA" sz="2400" dirty="0">
              <a:latin typeface="Arial Black" panose="020B0A040201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2074DB-EEDF-4833-AE59-9AE1FD156B1B}"/>
              </a:ext>
            </a:extLst>
          </p:cNvPr>
          <p:cNvSpPr txBox="1"/>
          <p:nvPr/>
        </p:nvSpPr>
        <p:spPr>
          <a:xfrm>
            <a:off x="6615344" y="3255478"/>
            <a:ext cx="71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Arial Black" panose="020B0A04020102020204" pitchFamily="34" charset="0"/>
              </a:rPr>
              <a:t>4</a:t>
            </a:r>
            <a:endParaRPr lang="ru-UA" sz="2400" dirty="0">
              <a:latin typeface="Arial Black" panose="020B0A040201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59D780-C30F-4A66-B04F-D823AD18354B}"/>
              </a:ext>
            </a:extLst>
          </p:cNvPr>
          <p:cNvSpPr txBox="1"/>
          <p:nvPr/>
        </p:nvSpPr>
        <p:spPr>
          <a:xfrm>
            <a:off x="10326209" y="3255477"/>
            <a:ext cx="71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Arial Black" panose="020B0A04020102020204" pitchFamily="34" charset="0"/>
              </a:rPr>
              <a:t>5</a:t>
            </a:r>
            <a:endParaRPr lang="ru-UA" sz="2400" dirty="0">
              <a:latin typeface="Arial Black" panose="020B0A040201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72F12EF-57F0-4426-B78A-74058C7B33AB}"/>
              </a:ext>
            </a:extLst>
          </p:cNvPr>
          <p:cNvSpPr txBox="1"/>
          <p:nvPr/>
        </p:nvSpPr>
        <p:spPr>
          <a:xfrm>
            <a:off x="5647678" y="4331756"/>
            <a:ext cx="71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Arial Black" panose="020B0A04020102020204" pitchFamily="34" charset="0"/>
              </a:rPr>
              <a:t>6</a:t>
            </a:r>
            <a:endParaRPr lang="ru-UA" sz="2400" dirty="0">
              <a:latin typeface="Arial Black" panose="020B0A040201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5E7431-E642-45F7-AE2F-602F806D5867}"/>
              </a:ext>
            </a:extLst>
          </p:cNvPr>
          <p:cNvSpPr txBox="1"/>
          <p:nvPr/>
        </p:nvSpPr>
        <p:spPr>
          <a:xfrm>
            <a:off x="8577309" y="4331755"/>
            <a:ext cx="71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Arial Black" panose="020B0A04020102020204" pitchFamily="34" charset="0"/>
              </a:rPr>
              <a:t>7</a:t>
            </a:r>
            <a:endParaRPr lang="ru-UA" sz="2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9127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7DB017A-726C-4A98-82C8-AADE6E4BB5C2}"/>
              </a:ext>
            </a:extLst>
          </p:cNvPr>
          <p:cNvSpPr/>
          <p:nvPr/>
        </p:nvSpPr>
        <p:spPr>
          <a:xfrm>
            <a:off x="1979721" y="348421"/>
            <a:ext cx="9587883" cy="1189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5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Жанр: НОВЕЛИ: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4686781-5B13-4773-8FFA-AC5CF3DB1B96}"/>
              </a:ext>
            </a:extLst>
          </p:cNvPr>
          <p:cNvSpPr/>
          <p:nvPr/>
        </p:nvSpPr>
        <p:spPr>
          <a:xfrm>
            <a:off x="896644" y="1537914"/>
            <a:ext cx="11191836" cy="4391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450215" algn="ctr">
              <a:lnSpc>
                <a:spcPct val="150000"/>
              </a:lnSpc>
            </a:pP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характером я романтик, люблю </a:t>
            </a:r>
            <a:r>
              <a:rPr lang="ru-RU" sz="4800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слухати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кування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зозуль і </a:t>
            </a:r>
            <a:r>
              <a:rPr lang="ru-RU" sz="4800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мелодію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вальсу, але часто </a:t>
            </a:r>
            <a:r>
              <a:rPr lang="ru-RU" sz="4800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роблю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перерви і </a:t>
            </a:r>
            <a:r>
              <a:rPr lang="ru-RU" sz="4800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сиджу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біля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камінного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хреста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каменя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794245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7DB017A-726C-4A98-82C8-AADE6E4BB5C2}"/>
              </a:ext>
            </a:extLst>
          </p:cNvPr>
          <p:cNvSpPr/>
          <p:nvPr/>
        </p:nvSpPr>
        <p:spPr>
          <a:xfrm>
            <a:off x="2074388" y="0"/>
            <a:ext cx="9587883" cy="1189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5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Жанр: НОВЕЛИ: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4686781-5B13-4773-8FFA-AC5CF3DB1B96}"/>
              </a:ext>
            </a:extLst>
          </p:cNvPr>
          <p:cNvSpPr/>
          <p:nvPr/>
        </p:nvSpPr>
        <p:spPr>
          <a:xfrm>
            <a:off x="1565376" y="1445033"/>
            <a:ext cx="10392845" cy="4435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450215">
              <a:lnSpc>
                <a:spcPct val="150000"/>
              </a:lnSpc>
            </a:pP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 «Я (Романтика)»</a:t>
            </a:r>
          </a:p>
          <a:p>
            <a:pPr marL="450215" indent="450215">
              <a:lnSpc>
                <a:spcPct val="150000"/>
              </a:lnSpc>
            </a:pP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 «Три </a:t>
            </a:r>
            <a:r>
              <a:rPr lang="ru-RU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зозулі</a:t>
            </a: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поклоном». </a:t>
            </a:r>
          </a:p>
          <a:p>
            <a:pPr marL="450215" indent="450215">
              <a:lnSpc>
                <a:spcPct val="150000"/>
              </a:lnSpc>
            </a:pP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 «</a:t>
            </a:r>
            <a:r>
              <a:rPr lang="en-US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Valse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melancoligue</a:t>
            </a: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marL="450215" indent="450215">
              <a:lnSpc>
                <a:spcPct val="150000"/>
              </a:lnSpc>
            </a:pP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 «Intermezzo».        </a:t>
            </a:r>
            <a:endParaRPr lang="uk-UA" sz="3200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215" indent="450215">
              <a:lnSpc>
                <a:spcPct val="150000"/>
              </a:lnSpc>
            </a:pPr>
            <a:r>
              <a:rPr lang="en-US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 «</a:t>
            </a:r>
            <a:r>
              <a:rPr lang="ru-RU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Камінний</a:t>
            </a: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хрест</a:t>
            </a: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          </a:t>
            </a:r>
          </a:p>
          <a:p>
            <a:pPr marL="450215" indent="450215">
              <a:lnSpc>
                <a:spcPct val="150000"/>
              </a:lnSpc>
            </a:pP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 «</a:t>
            </a:r>
            <a:r>
              <a:rPr lang="ru-RU" sz="3200" b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Модри</a:t>
            </a:r>
            <a:r>
              <a:rPr lang="ru-RU" sz="3200" b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Камень».</a:t>
            </a:r>
            <a:endParaRPr lang="ru-RU" sz="4000" b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831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7DB017A-726C-4A98-82C8-AADE6E4BB5C2}"/>
              </a:ext>
            </a:extLst>
          </p:cNvPr>
          <p:cNvSpPr/>
          <p:nvPr/>
        </p:nvSpPr>
        <p:spPr>
          <a:xfrm>
            <a:off x="1979721" y="348421"/>
            <a:ext cx="9587883" cy="1189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5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Жанр: НОВЕЛИ: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4686781-5B13-4773-8FFA-AC5CF3DB1B96}"/>
              </a:ext>
            </a:extLst>
          </p:cNvPr>
          <p:cNvSpPr/>
          <p:nvPr/>
        </p:nvSpPr>
        <p:spPr>
          <a:xfrm>
            <a:off x="497149" y="1942183"/>
            <a:ext cx="11333878" cy="4391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450215" algn="ctr">
              <a:lnSpc>
                <a:spcPct val="150000"/>
              </a:lnSpc>
            </a:pP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характером я </a:t>
            </a:r>
            <a:r>
              <a:rPr lang="ru-RU" sz="4800" i="1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романтик,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люблю </a:t>
            </a:r>
            <a:r>
              <a:rPr lang="ru-RU" sz="4800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слухати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кування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i="1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зозуль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4800" i="1" u="sng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мелодію</a:t>
            </a:r>
            <a:r>
              <a:rPr lang="ru-RU" sz="4800" i="1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вальсу, 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 часто </a:t>
            </a:r>
            <a:r>
              <a:rPr lang="ru-RU" sz="4800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роблю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i="1" u="sng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перерви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4800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сиджу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біля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камінного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i="1" u="sng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хреста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i="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i="1" u="sng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каменя</a:t>
            </a:r>
            <a:r>
              <a:rPr lang="ru-RU" sz="48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313EEC3-7A5F-4292-9517-AC586B6F9FFA}"/>
              </a:ext>
            </a:extLst>
          </p:cNvPr>
          <p:cNvSpPr txBox="1"/>
          <p:nvPr/>
        </p:nvSpPr>
        <p:spPr>
          <a:xfrm>
            <a:off x="7119891" y="2075347"/>
            <a:ext cx="71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Arial Black" panose="020B0A04020102020204" pitchFamily="34" charset="0"/>
              </a:rPr>
              <a:t>1</a:t>
            </a:r>
            <a:endParaRPr lang="ru-UA" sz="2400" dirty="0">
              <a:latin typeface="Arial Black" panose="020B0A040201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4CF2C5-A0FB-4D7B-A23E-01D3F745630F}"/>
              </a:ext>
            </a:extLst>
          </p:cNvPr>
          <p:cNvSpPr txBox="1"/>
          <p:nvPr/>
        </p:nvSpPr>
        <p:spPr>
          <a:xfrm>
            <a:off x="6063449" y="3198167"/>
            <a:ext cx="71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Arial Black" panose="020B0A04020102020204" pitchFamily="34" charset="0"/>
              </a:rPr>
              <a:t>2</a:t>
            </a:r>
            <a:endParaRPr lang="ru-UA" sz="2400" dirty="0">
              <a:latin typeface="Arial Black" panose="020B0A040201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BF63A7-9AAC-47BD-8AD0-2EEC2885491A}"/>
              </a:ext>
            </a:extLst>
          </p:cNvPr>
          <p:cNvSpPr txBox="1"/>
          <p:nvPr/>
        </p:nvSpPr>
        <p:spPr>
          <a:xfrm>
            <a:off x="9470937" y="3253449"/>
            <a:ext cx="71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Arial Black" panose="020B0A04020102020204" pitchFamily="34" charset="0"/>
              </a:rPr>
              <a:t>3</a:t>
            </a:r>
            <a:endParaRPr lang="ru-UA" sz="2400" dirty="0">
              <a:latin typeface="Arial Black" panose="020B0A040201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2074DB-EEDF-4833-AE59-9AE1FD156B1B}"/>
              </a:ext>
            </a:extLst>
          </p:cNvPr>
          <p:cNvSpPr txBox="1"/>
          <p:nvPr/>
        </p:nvSpPr>
        <p:spPr>
          <a:xfrm>
            <a:off x="6757386" y="4344854"/>
            <a:ext cx="71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Arial Black" panose="020B0A04020102020204" pitchFamily="34" charset="0"/>
              </a:rPr>
              <a:t>4</a:t>
            </a:r>
            <a:endParaRPr lang="ru-UA" sz="2400" dirty="0">
              <a:latin typeface="Arial Black" panose="020B0A040201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59D780-C30F-4A66-B04F-D823AD18354B}"/>
              </a:ext>
            </a:extLst>
          </p:cNvPr>
          <p:cNvSpPr txBox="1"/>
          <p:nvPr/>
        </p:nvSpPr>
        <p:spPr>
          <a:xfrm>
            <a:off x="5808982" y="5465345"/>
            <a:ext cx="71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Arial Black" panose="020B0A04020102020204" pitchFamily="34" charset="0"/>
              </a:rPr>
              <a:t>5</a:t>
            </a:r>
            <a:endParaRPr lang="ru-UA" sz="2400" dirty="0">
              <a:latin typeface="Arial Black" panose="020B0A040201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72F12EF-57F0-4426-B78A-74058C7B33AB}"/>
              </a:ext>
            </a:extLst>
          </p:cNvPr>
          <p:cNvSpPr txBox="1"/>
          <p:nvPr/>
        </p:nvSpPr>
        <p:spPr>
          <a:xfrm>
            <a:off x="8760724" y="5425430"/>
            <a:ext cx="71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Arial Black" panose="020B0A04020102020204" pitchFamily="34" charset="0"/>
              </a:rPr>
              <a:t>6</a:t>
            </a:r>
            <a:endParaRPr lang="ru-UA" sz="2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7707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9B14DFF-01E5-4A22-A16B-8A20CE15EE24}"/>
              </a:ext>
            </a:extLst>
          </p:cNvPr>
          <p:cNvSpPr/>
          <p:nvPr/>
        </p:nvSpPr>
        <p:spPr>
          <a:xfrm>
            <a:off x="2015231" y="-168670"/>
            <a:ext cx="9614517" cy="1189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 fontAlgn="base">
              <a:lnSpc>
                <a:spcPct val="150000"/>
              </a:lnSpc>
              <a:spcAft>
                <a:spcPts val="0"/>
              </a:spcAft>
            </a:pPr>
            <a:r>
              <a:rPr lang="uk-UA" sz="5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Асоціативний колаж</a:t>
            </a:r>
            <a:endParaRPr lang="ru-UA" sz="5400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Изображение 61">
            <a:extLst>
              <a:ext uri="{FF2B5EF4-FFF2-40B4-BE49-F238E27FC236}">
                <a16:creationId xmlns:a16="http://schemas.microsoft.com/office/drawing/2014/main" id="{37157DD8-3684-41D6-8CCB-2C6A9FBDA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247" y="1242874"/>
            <a:ext cx="9880846" cy="5397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7994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DD0643E-96A9-4B23-B1C4-A23041F665D5}"/>
              </a:ext>
            </a:extLst>
          </p:cNvPr>
          <p:cNvSpPr/>
          <p:nvPr/>
        </p:nvSpPr>
        <p:spPr>
          <a:xfrm>
            <a:off x="1038687" y="144479"/>
            <a:ext cx="10830758" cy="6569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5400" b="1" u="sng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В.Підмогильний</a:t>
            </a:r>
            <a:r>
              <a:rPr lang="uk-UA" sz="5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«Місто»</a:t>
            </a:r>
          </a:p>
          <a:p>
            <a:pPr algn="ctr"/>
            <a:r>
              <a:rPr lang="uk-UA" sz="4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</a:p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Створити асоціативний колаж «Схема життя </a:t>
            </a:r>
          </a:p>
          <a:p>
            <a:pPr algn="ctr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 Радченка у місті», дібравши слова-асоціації</a:t>
            </a:r>
          </a:p>
          <a:p>
            <a:pPr algn="ctr"/>
            <a:endParaRPr lang="uk-UA" sz="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середині твору: 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МІСТО -</a:t>
            </a:r>
            <a:r>
              <a:rPr lang="uk-UA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uk-UA" sz="3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Наприкінці твору: 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МІСТО –</a:t>
            </a:r>
            <a:endParaRPr lang="uk-UA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4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 для довідки:</a:t>
            </a:r>
          </a:p>
          <a:p>
            <a:pPr>
              <a:lnSpc>
                <a:spcPct val="150000"/>
              </a:lnSpc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Місто, квартира, повість про людей, мрії про кохання до Рити, квартира</a:t>
            </a:r>
            <a:endParaRPr lang="ru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7193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50105F-AE32-4500-A432-B9B56DD68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1348" y="153593"/>
            <a:ext cx="10475650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6000" b="1" u="sng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В.Підмогильний</a:t>
            </a:r>
            <a:r>
              <a:rPr lang="uk-UA" sz="60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«Місто»</a:t>
            </a:r>
            <a:br>
              <a:rPr lang="uk-UA" sz="60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1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6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Перевірка:</a:t>
            </a:r>
            <a:br>
              <a:rPr lang="uk-UA" sz="6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середині твору: </a:t>
            </a:r>
            <a:br>
              <a:rPr lang="uk-UA" sz="4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МІСТО –КАР’ЄРА-КВАРТИРА</a:t>
            </a:r>
            <a:r>
              <a:rPr lang="uk-UA" sz="4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uk-UA" sz="4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4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Наприкінці твору:</a:t>
            </a:r>
            <a:br>
              <a:rPr lang="uk-UA" sz="4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МІСТО –ПОВІСТЬ ПРО ЛЮДЕЙ-МРІЇ ПРО КОХАННЯ</a:t>
            </a:r>
            <a:br>
              <a:rPr lang="uk-UA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674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8225CF-EDA1-4B2B-BCC7-8178E95BB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3492" y="624110"/>
            <a:ext cx="10431262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6000" b="1" u="sng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В.Підмогильний</a:t>
            </a:r>
            <a:r>
              <a:rPr lang="uk-UA" sz="60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«Місто»</a:t>
            </a:r>
            <a:br>
              <a:rPr lang="uk-UA" sz="60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  <a:br>
              <a:rPr lang="uk-UA" sz="4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Створити асоціативний колаж </a:t>
            </a:r>
            <a:b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Степана Радченка»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b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дібравши слова-асоціації</a:t>
            </a:r>
            <a:b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9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Надійка, Тамара Василівна Гніда, Зоська, Маргарита </a:t>
            </a:r>
            <a:b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UA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1288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22DCB5-5C84-4BDA-A468-ACF5EE7CC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7477" y="464313"/>
            <a:ext cx="9444992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5300" b="1" u="sng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В.Підмогильний</a:t>
            </a:r>
            <a:r>
              <a:rPr lang="uk-UA" sz="53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«Місто»</a:t>
            </a:r>
            <a:br>
              <a:rPr lang="uk-UA" sz="53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Асоціативний колаж </a:t>
            </a:r>
            <a:br>
              <a:rPr lang="uk-UA" sz="4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«Жінки в житті </a:t>
            </a:r>
            <a:r>
              <a:rPr lang="uk-UA" sz="4400" b="1" u="sng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С.Радченка</a:t>
            </a:r>
            <a:r>
              <a:rPr lang="uk-UA" sz="4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uk-UA" sz="4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4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9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Перевірка:</a:t>
            </a:r>
            <a:br>
              <a:rPr lang="uk-UA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UA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F53D441-0518-4E49-8596-6DCAF198C7B4}"/>
              </a:ext>
            </a:extLst>
          </p:cNvPr>
          <p:cNvSpPr/>
          <p:nvPr/>
        </p:nvSpPr>
        <p:spPr>
          <a:xfrm>
            <a:off x="1432263" y="4032681"/>
            <a:ext cx="1086626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Надійка</a:t>
            </a:r>
            <a:r>
              <a:rPr lang="uk-UA" sz="36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36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b="1" i="1" dirty="0">
                <a:solidFill>
                  <a:srgbClr val="33CC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минуле </a:t>
            </a:r>
            <a:br>
              <a:rPr lang="uk-UA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Тамара Василівна Гніда- </a:t>
            </a:r>
            <a:r>
              <a:rPr lang="uk-UA" sz="3600" b="1" i="1" dirty="0">
                <a:solidFill>
                  <a:srgbClr val="33CC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невлаштованість</a:t>
            </a:r>
            <a:br>
              <a:rPr lang="uk-UA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Зоська</a:t>
            </a:r>
            <a:r>
              <a:rPr lang="uk-UA" sz="36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3600" b="1" i="1" dirty="0">
                <a:solidFill>
                  <a:srgbClr val="33CC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міська дівчина як форма престижу</a:t>
            </a:r>
            <a:br>
              <a:rPr lang="uk-UA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Маргарита</a:t>
            </a:r>
            <a:r>
              <a:rPr lang="uk-UA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3600" b="1" i="1" dirty="0">
                <a:solidFill>
                  <a:srgbClr val="33CC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спроба підкорити недосяжну вершину</a:t>
            </a:r>
            <a:b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2469102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BAF9D7-D0CB-43AA-AEBF-955ECDB48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5433" y="100327"/>
            <a:ext cx="10271464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5300" b="1" u="sng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В.Підмогильний</a:t>
            </a:r>
            <a:r>
              <a:rPr lang="uk-UA" sz="53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«Місто»</a:t>
            </a:r>
            <a:br>
              <a:rPr lang="uk-UA" sz="53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53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Предметно-асоціативні диктанти</a:t>
            </a:r>
            <a:br>
              <a:rPr lang="uk-UA" dirty="0"/>
            </a:br>
            <a:br>
              <a:rPr lang="uk-UA" dirty="0"/>
            </a:br>
            <a:endParaRPr lang="ru-UA" sz="4000" b="1" i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A85BA2B-0649-437B-A09A-89EDB3A823AD}"/>
              </a:ext>
            </a:extLst>
          </p:cNvPr>
          <p:cNvSpPr/>
          <p:nvPr/>
        </p:nvSpPr>
        <p:spPr>
          <a:xfrm>
            <a:off x="1367162" y="1530917"/>
            <a:ext cx="1075973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  <a:br>
              <a:rPr lang="uk-UA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Подивіться на запропонований малюнок, напишіть, що зображено, та підберіть асоціації</a:t>
            </a:r>
            <a:endParaRPr lang="ru-UA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15663D7-AC9E-4B9C-BC61-29F558E8D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9094" y="5102161"/>
            <a:ext cx="2095500" cy="1400175"/>
          </a:xfrm>
          <a:prstGeom prst="rect">
            <a:avLst/>
          </a:prstGeom>
        </p:spPr>
      </p:pic>
      <p:pic>
        <p:nvPicPr>
          <p:cNvPr id="1026" name="Picture 2" descr="З чого зроблені кирзові чоботи? Що за матеріал — кирза? Сучасні аналоги.  Які моделі кирзових чобіт є сьогодні?">
            <a:extLst>
              <a:ext uri="{FF2B5EF4-FFF2-40B4-BE49-F238E27FC236}">
                <a16:creationId xmlns:a16="http://schemas.microsoft.com/office/drawing/2014/main" id="{118697CF-61A7-4070-9568-BF07A5A88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136" y="3429000"/>
            <a:ext cx="1423907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Опасная бритва &amp;#39;Чайка 64&amp;#39; 5/8″ СССР | Старая опасная бритва">
            <a:extLst>
              <a:ext uri="{FF2B5EF4-FFF2-40B4-BE49-F238E27FC236}">
                <a16:creationId xmlns:a16="http://schemas.microsoft.com/office/drawing/2014/main" id="{E89FFE2E-7D31-4206-B3F9-D4C09F74B1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162" y="3429000"/>
            <a:ext cx="1423907" cy="142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6F035F1-3350-4875-9973-FDEB84BA68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56389" y="3429000"/>
            <a:ext cx="2424783" cy="1616522"/>
          </a:xfrm>
          <a:prstGeom prst="rect">
            <a:avLst/>
          </a:prstGeom>
        </p:spPr>
      </p:pic>
      <p:pic>
        <p:nvPicPr>
          <p:cNvPr id="1030" name="Picture 6" descr="Почти всю мебель они сожгли в буржуйках» - Мослента">
            <a:extLst>
              <a:ext uri="{FF2B5EF4-FFF2-40B4-BE49-F238E27FC236}">
                <a16:creationId xmlns:a16="http://schemas.microsoft.com/office/drawing/2014/main" id="{7D51FC95-A550-4934-8D2C-645CB0A26B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0350" y="5180765"/>
            <a:ext cx="2210807" cy="1321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История мужской моды: эволюция костюма">
            <a:extLst>
              <a:ext uri="{FF2B5EF4-FFF2-40B4-BE49-F238E27FC236}">
                <a16:creationId xmlns:a16="http://schemas.microsoft.com/office/drawing/2014/main" id="{3323B689-172D-4134-B0B4-DFE6224DF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8338" y="3616772"/>
            <a:ext cx="1905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15908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DDFDA0-F141-4050-BFBC-7A5C5834E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6858" y="-103860"/>
            <a:ext cx="10422383" cy="1280890"/>
          </a:xfrm>
        </p:spPr>
        <p:txBody>
          <a:bodyPr>
            <a:noAutofit/>
          </a:bodyPr>
          <a:lstStyle/>
          <a:p>
            <a:pPr algn="ctr"/>
            <a:r>
              <a:rPr lang="uk-UA" sz="4800" b="1" u="sng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В.Підмогильний</a:t>
            </a:r>
            <a:r>
              <a:rPr lang="uk-UA" sz="48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«Місто»</a:t>
            </a:r>
            <a:br>
              <a:rPr lang="uk-UA" sz="48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8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Предметно-асоціативні диктанти</a:t>
            </a:r>
            <a:br>
              <a:rPr lang="uk-UA" sz="48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48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800" b="1" u="sng" dirty="0">
                <a:solidFill>
                  <a:srgbClr val="0088B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Перевірка:</a:t>
            </a:r>
            <a:br>
              <a:rPr lang="uk-UA" sz="4800" b="1" u="sng" dirty="0">
                <a:solidFill>
                  <a:srgbClr val="0088B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4800" dirty="0"/>
            </a:br>
            <a:endParaRPr lang="ru-UA" sz="4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691331F-760F-435C-91E1-5AC4FA9474F9}"/>
              </a:ext>
            </a:extLst>
          </p:cNvPr>
          <p:cNvSpPr/>
          <p:nvPr/>
        </p:nvSpPr>
        <p:spPr>
          <a:xfrm>
            <a:off x="1054961" y="3429000"/>
            <a:ext cx="114018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Пароплав – </a:t>
            </a:r>
            <a:r>
              <a:rPr lang="uk-UA" sz="32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шлях до міста</a:t>
            </a:r>
            <a:br>
              <a:rPr lang="uk-UA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Чоботи – </a:t>
            </a:r>
            <a:r>
              <a:rPr lang="uk-UA" sz="32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старе минуле</a:t>
            </a:r>
            <a:br>
              <a:rPr lang="uk-UA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«Бритва» - </a:t>
            </a:r>
            <a:r>
              <a:rPr lang="uk-UA" sz="32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перший успіх</a:t>
            </a:r>
            <a:br>
              <a:rPr lang="uk-UA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Квартира – </a:t>
            </a:r>
            <a:r>
              <a:rPr lang="uk-UA" sz="32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забезпеченість</a:t>
            </a:r>
            <a:br>
              <a:rPr lang="uk-UA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Харків – </a:t>
            </a:r>
            <a:r>
              <a:rPr lang="uk-UA" sz="32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місто, де навчається Рита</a:t>
            </a:r>
            <a:br>
              <a:rPr lang="uk-UA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Новий костюм – </a:t>
            </a:r>
            <a:r>
              <a:rPr lang="uk-UA" sz="32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відчуття рівності з міською інтелігенцією</a:t>
            </a:r>
            <a:br>
              <a:rPr lang="uk-UA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UA" sz="3200" dirty="0"/>
          </a:p>
        </p:txBody>
      </p:sp>
    </p:spTree>
    <p:extLst>
      <p:ext uri="{BB962C8B-B14F-4D97-AF65-F5344CB8AC3E}">
        <p14:creationId xmlns:p14="http://schemas.microsoft.com/office/powerpoint/2010/main" val="2929944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9B14DFF-01E5-4A22-A16B-8A20CE15EE24}"/>
              </a:ext>
            </a:extLst>
          </p:cNvPr>
          <p:cNvSpPr/>
          <p:nvPr/>
        </p:nvSpPr>
        <p:spPr>
          <a:xfrm>
            <a:off x="2015231" y="-168670"/>
            <a:ext cx="9614517" cy="1189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 fontAlgn="base">
              <a:lnSpc>
                <a:spcPct val="150000"/>
              </a:lnSpc>
              <a:spcAft>
                <a:spcPts val="0"/>
              </a:spcAft>
            </a:pPr>
            <a:r>
              <a:rPr lang="uk-UA" sz="5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Асоціативний колаж</a:t>
            </a:r>
            <a:endParaRPr lang="ru-UA" sz="5400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Изображение 61">
            <a:extLst>
              <a:ext uri="{FF2B5EF4-FFF2-40B4-BE49-F238E27FC236}">
                <a16:creationId xmlns:a16="http://schemas.microsoft.com/office/drawing/2014/main" id="{37157DD8-3684-41D6-8CCB-2C6A9FBDA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247" y="1242874"/>
            <a:ext cx="9880846" cy="5397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08922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BCA0CCE-7322-4A68-BD38-84527C2555BE}"/>
              </a:ext>
            </a:extLst>
          </p:cNvPr>
          <p:cNvSpPr/>
          <p:nvPr/>
        </p:nvSpPr>
        <p:spPr>
          <a:xfrm>
            <a:off x="2095130" y="514906"/>
            <a:ext cx="9259410" cy="1625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 fontAlgn="base">
              <a:lnSpc>
                <a:spcPct val="110000"/>
              </a:lnSpc>
              <a:spcAft>
                <a:spcPts val="0"/>
              </a:spcAft>
            </a:pPr>
            <a:r>
              <a:rPr lang="uk-UA" sz="4800" b="1" u="sng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Метод: «</a:t>
            </a:r>
            <a:r>
              <a:rPr lang="uk-UA" sz="4800" b="1" u="sng" dirty="0" err="1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Кубування</a:t>
            </a:r>
            <a:r>
              <a:rPr lang="uk-UA" sz="4800" b="1" u="sng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»</a:t>
            </a:r>
            <a:endParaRPr lang="ru-UA" sz="4800" b="1" u="sng" dirty="0">
              <a:solidFill>
                <a:srgbClr val="C0000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endParaRPr lang="ru-UA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215" indent="450215" algn="just">
              <a:lnSpc>
                <a:spcPct val="150000"/>
              </a:lnSpc>
              <a:spcAft>
                <a:spcPts val="0"/>
              </a:spcAft>
            </a:pPr>
            <a:endParaRPr lang="ru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C0F9AC6-347B-4CA3-8915-8CDC064B07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4662" y="1705207"/>
            <a:ext cx="6969503" cy="4637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6435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007B5AD-2657-4113-B9F6-4E64E9AE1464}"/>
              </a:ext>
            </a:extLst>
          </p:cNvPr>
          <p:cNvSpPr/>
          <p:nvPr/>
        </p:nvSpPr>
        <p:spPr>
          <a:xfrm>
            <a:off x="2050742" y="747251"/>
            <a:ext cx="933930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u="sng" dirty="0">
                <a:solidFill>
                  <a:srgbClr val="0088B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 граней куба:</a:t>
            </a:r>
          </a:p>
          <a:p>
            <a:r>
              <a:rPr lang="uk-UA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1. </a:t>
            </a:r>
            <a:r>
              <a:rPr lang="uk-UA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Опишіть це ...</a:t>
            </a:r>
          </a:p>
          <a:p>
            <a:endParaRPr lang="ru-UA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2. </a:t>
            </a:r>
            <a:r>
              <a:rPr lang="uk-UA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Засоціюйте</a:t>
            </a:r>
            <a:r>
              <a:rPr lang="uk-UA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це ...</a:t>
            </a:r>
          </a:p>
          <a:p>
            <a:endParaRPr lang="ru-UA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 Порівняйте це ...</a:t>
            </a:r>
          </a:p>
          <a:p>
            <a:endParaRPr lang="ru-UA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 Проаналізуйте це ...</a:t>
            </a:r>
          </a:p>
          <a:p>
            <a:endParaRPr lang="ru-UA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 Знайдіть аргументи «за» </a:t>
            </a:r>
          </a:p>
          <a:p>
            <a:endParaRPr lang="uk-UA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Знайдіть аргументи «проти»…</a:t>
            </a:r>
          </a:p>
        </p:txBody>
      </p:sp>
    </p:spTree>
    <p:extLst>
      <p:ext uri="{BB962C8B-B14F-4D97-AF65-F5344CB8AC3E}">
        <p14:creationId xmlns:p14="http://schemas.microsoft.com/office/powerpoint/2010/main" val="8869900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4B2E724-3B03-44E5-821A-B0617733612E}"/>
              </a:ext>
            </a:extLst>
          </p:cNvPr>
          <p:cNvSpPr/>
          <p:nvPr/>
        </p:nvSpPr>
        <p:spPr>
          <a:xfrm>
            <a:off x="658427" y="0"/>
            <a:ext cx="11533573" cy="6928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450215">
              <a:spcAft>
                <a:spcPts val="0"/>
              </a:spcAft>
            </a:pPr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Приклад </a:t>
            </a:r>
            <a:r>
              <a:rPr lang="uk-UA" sz="3600" b="1" u="sng" dirty="0" err="1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кубування</a:t>
            </a:r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на основі історичного роману</a:t>
            </a:r>
          </a:p>
          <a:p>
            <a:pPr marL="450215" indent="450215" algn="ctr">
              <a:spcAft>
                <a:spcPts val="0"/>
              </a:spcAft>
            </a:pPr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П. Куліша «Чорна рада»</a:t>
            </a:r>
          </a:p>
          <a:p>
            <a:pPr marL="450215" indent="450215" algn="ctr">
              <a:lnSpc>
                <a:spcPct val="150000"/>
              </a:lnSpc>
              <a:spcAft>
                <a:spcPts val="0"/>
              </a:spcAft>
            </a:pPr>
            <a:r>
              <a:rPr lang="uk-UA" sz="3600" b="1" u="sng" dirty="0">
                <a:solidFill>
                  <a:srgbClr val="0088B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</a:p>
          <a:p>
            <a:pPr marL="450215"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Учитель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підкидає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кубик. Та грань,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випала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вказує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тип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яке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слід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поставити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учням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тобто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вчителя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починатися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слова на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грані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Учень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учениця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відповідає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неповна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то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однокласники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доповнити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скоригувати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неточності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0202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0683728-5FBC-4592-B5D4-D4BF9F6F324A}"/>
              </a:ext>
            </a:extLst>
          </p:cNvPr>
          <p:cNvSpPr/>
          <p:nvPr/>
        </p:nvSpPr>
        <p:spPr>
          <a:xfrm>
            <a:off x="248575" y="101037"/>
            <a:ext cx="11943426" cy="2936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450215" algn="ctr">
              <a:spcAft>
                <a:spcPts val="0"/>
              </a:spcAft>
            </a:pPr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Приклад </a:t>
            </a:r>
            <a:r>
              <a:rPr lang="uk-UA" sz="3600" b="1" u="sng" dirty="0" err="1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кубування</a:t>
            </a:r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на основі історичного роману</a:t>
            </a:r>
          </a:p>
          <a:p>
            <a:pPr marL="450215" indent="450215" algn="ctr">
              <a:spcAft>
                <a:spcPts val="0"/>
              </a:spcAft>
            </a:pPr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П. Куліша «Чорна рада»</a:t>
            </a:r>
          </a:p>
          <a:p>
            <a:pPr marL="450215" indent="450215" algn="ctr">
              <a:lnSpc>
                <a:spcPct val="150000"/>
              </a:lnSpc>
              <a:spcAft>
                <a:spcPts val="0"/>
              </a:spcAft>
            </a:pPr>
            <a:r>
              <a:rPr lang="uk-UA" sz="4000" b="1" u="sng" dirty="0">
                <a:solidFill>
                  <a:srgbClr val="0088B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</a:p>
          <a:p>
            <a:pPr marL="450215" indent="450215" algn="ctr">
              <a:lnSpc>
                <a:spcPct val="150000"/>
              </a:lnSpc>
              <a:spcAft>
                <a:spcPts val="0"/>
              </a:spcAft>
            </a:pPr>
            <a:r>
              <a:rPr lang="uk-UA" sz="4000" b="1" u="sng" dirty="0">
                <a:solidFill>
                  <a:srgbClr val="33CC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КОЗАК</a:t>
            </a:r>
            <a:endParaRPr lang="uk-UA" sz="2400" b="1" u="sng" dirty="0">
              <a:solidFill>
                <a:srgbClr val="33CC33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Таємниці народження слова “козак” | То є Львів.">
            <a:extLst>
              <a:ext uri="{FF2B5EF4-FFF2-40B4-BE49-F238E27FC236}">
                <a16:creationId xmlns:a16="http://schemas.microsoft.com/office/drawing/2014/main" id="{E800B394-5ED7-433D-95E8-A48102AAC5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871" y="3293616"/>
            <a:ext cx="4161425" cy="2944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79529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AA533DA-0E07-4BDC-8D37-3043527AB740}"/>
              </a:ext>
            </a:extLst>
          </p:cNvPr>
          <p:cNvSpPr/>
          <p:nvPr/>
        </p:nvSpPr>
        <p:spPr>
          <a:xfrm>
            <a:off x="630315" y="1281665"/>
            <a:ext cx="11150353" cy="5766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algn="just">
              <a:lnSpc>
                <a:spcPct val="150000"/>
              </a:lnSpc>
              <a:spcAft>
                <a:spcPts val="0"/>
              </a:spcAft>
            </a:pPr>
            <a:r>
              <a:rPr lang="uk-UA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ОПИШІТЬ ЦЕ:</a:t>
            </a:r>
          </a:p>
          <a:p>
            <a:pPr marL="450215" algn="just">
              <a:lnSpc>
                <a:spcPct val="150000"/>
              </a:lnSpc>
              <a:spcAft>
                <a:spcPts val="0"/>
              </a:spcAft>
            </a:pPr>
            <a:r>
              <a:rPr lang="uk-UA" sz="1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Козаки – </a:t>
            </a:r>
            <a:r>
              <a:rPr lang="uk-UA" sz="1600" b="1" dirty="0">
                <a:solidFill>
                  <a:srgbClr val="33CC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воїни, які понад 300 років були охоронцями нашої землі.</a:t>
            </a:r>
          </a:p>
          <a:p>
            <a:pPr marL="450215" algn="just">
              <a:lnSpc>
                <a:spcPct val="150000"/>
              </a:lnSpc>
              <a:spcAft>
                <a:spcPts val="0"/>
              </a:spcAft>
            </a:pPr>
            <a:r>
              <a:rPr lang="uk-UA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ЗАСОЦІЮЙТЕ ЦЕ:</a:t>
            </a:r>
          </a:p>
          <a:p>
            <a:pPr marL="450215" algn="just">
              <a:lnSpc>
                <a:spcPct val="150000"/>
              </a:lnSpc>
              <a:spcAft>
                <a:spcPts val="0"/>
              </a:spcAft>
            </a:pPr>
            <a:r>
              <a:rPr lang="uk-UA" sz="1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Козаки – </a:t>
            </a:r>
            <a:r>
              <a:rPr lang="uk-UA" sz="1600" b="1" dirty="0">
                <a:solidFill>
                  <a:srgbClr val="33CC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музика </a:t>
            </a:r>
            <a:r>
              <a:rPr lang="uk-UA" sz="1600" b="1" dirty="0" err="1">
                <a:solidFill>
                  <a:srgbClr val="33CC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литаврів</a:t>
            </a:r>
            <a:r>
              <a:rPr lang="uk-UA" sz="1600" b="1" dirty="0">
                <a:solidFill>
                  <a:srgbClr val="33CC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гамір, сміх, галас, дотепні вислови, вершники на конях, бій, блиск шабель, музика бою, свист куль, перемога, високі кургани, насипані шапками.</a:t>
            </a:r>
          </a:p>
          <a:p>
            <a:pPr marL="450215" algn="just">
              <a:lnSpc>
                <a:spcPct val="150000"/>
              </a:lnSpc>
              <a:spcAft>
                <a:spcPts val="0"/>
              </a:spcAft>
            </a:pPr>
            <a:r>
              <a:rPr lang="uk-UA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ПОРІВНЯЙТЕ ЦЕ:</a:t>
            </a:r>
          </a:p>
          <a:p>
            <a:pPr marL="450215" algn="just">
              <a:lnSpc>
                <a:spcPct val="150000"/>
              </a:lnSpc>
              <a:spcAft>
                <a:spcPts val="0"/>
              </a:spcAft>
            </a:pPr>
            <a:r>
              <a:rPr lang="uk-UA" sz="1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Неначе лавина в горах, яку ніщо не здатне спинити. </a:t>
            </a:r>
            <a:r>
              <a:rPr lang="uk-UA" sz="1600" b="1" dirty="0">
                <a:solidFill>
                  <a:srgbClr val="33CC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(Неначе героїчна пісня, недоспівана, яку судилося проспівувати нам: вічна загадка таємниці героя-воїна).</a:t>
            </a:r>
          </a:p>
          <a:p>
            <a:pPr marL="450215" algn="just">
              <a:lnSpc>
                <a:spcPct val="150000"/>
              </a:lnSpc>
              <a:spcAft>
                <a:spcPts val="0"/>
              </a:spcAft>
            </a:pPr>
            <a:r>
              <a:rPr lang="uk-UA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ПРОАНАЛІЗУЙТЕ ЦЕ:</a:t>
            </a:r>
          </a:p>
          <a:p>
            <a:pPr marL="450215" algn="just">
              <a:lnSpc>
                <a:spcPct val="150000"/>
              </a:lnSpc>
              <a:spcAft>
                <a:spcPts val="0"/>
              </a:spcAft>
            </a:pPr>
            <a:r>
              <a:rPr lang="uk-UA" sz="1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пісні; степу; дотепного гумору; іскристого сміху; віри в Бога; любові до Батьківщини; з клятви, даної другу; з пам’яті нащадків; з віри в перемогу; з відданості Україні.</a:t>
            </a:r>
          </a:p>
          <a:p>
            <a:pPr marL="450215" algn="just">
              <a:lnSpc>
                <a:spcPct val="150000"/>
              </a:lnSpc>
              <a:spcAft>
                <a:spcPts val="0"/>
              </a:spcAft>
            </a:pPr>
            <a:r>
              <a:rPr lang="uk-UA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ЗНАЙДІТЬ АРГУМЕНТИ «ЗА»</a:t>
            </a:r>
          </a:p>
          <a:p>
            <a:pPr marL="450215" algn="just">
              <a:lnSpc>
                <a:spcPct val="150000"/>
              </a:lnSpc>
              <a:spcAft>
                <a:spcPts val="0"/>
              </a:spcAft>
            </a:pPr>
            <a:r>
              <a:rPr lang="uk-UA" sz="1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«За»	- </a:t>
            </a:r>
            <a:r>
              <a:rPr lang="uk-UA" sz="1600" b="1" dirty="0">
                <a:solidFill>
                  <a:srgbClr val="33CC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Найсміливіші захисники, яких не	</a:t>
            </a:r>
            <a:r>
              <a:rPr lang="uk-UA" sz="1600" b="1" dirty="0" err="1">
                <a:solidFill>
                  <a:srgbClr val="33CC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забудуть</a:t>
            </a:r>
            <a:r>
              <a:rPr lang="uk-UA" sz="1600" b="1" dirty="0">
                <a:solidFill>
                  <a:srgbClr val="33CC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нащадки.</a:t>
            </a:r>
          </a:p>
          <a:p>
            <a:pPr marL="450215" algn="just">
              <a:lnSpc>
                <a:spcPct val="150000"/>
              </a:lnSpc>
            </a:pPr>
            <a:r>
              <a:rPr lang="uk-UA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ЗНАЙДІТЬ АРГУМЕНТИ «ПРОТИ»</a:t>
            </a:r>
          </a:p>
          <a:p>
            <a:pPr marL="450215" algn="just">
              <a:lnSpc>
                <a:spcPct val="150000"/>
              </a:lnSpc>
              <a:spcAft>
                <a:spcPts val="0"/>
              </a:spcAft>
            </a:pPr>
            <a:r>
              <a:rPr lang="uk-UA" sz="1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«Проти» - </a:t>
            </a:r>
            <a:r>
              <a:rPr lang="uk-UA" sz="1600" b="1" dirty="0">
                <a:solidFill>
                  <a:srgbClr val="33CC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Жорстокість тієї епохи. 	</a:t>
            </a:r>
            <a:r>
              <a:rPr lang="uk-UA" sz="1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1600" dirty="0"/>
              <a:t>	</a:t>
            </a:r>
            <a:r>
              <a:rPr lang="uk-UA" sz="1400" dirty="0"/>
              <a:t>	 		</a:t>
            </a:r>
            <a:endParaRPr lang="ru-UA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FC7E880-1996-4510-80BB-7549890E6D71}"/>
              </a:ext>
            </a:extLst>
          </p:cNvPr>
          <p:cNvSpPr/>
          <p:nvPr/>
        </p:nvSpPr>
        <p:spPr>
          <a:xfrm>
            <a:off x="630315" y="-7406"/>
            <a:ext cx="117984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450215" algn="ctr">
              <a:spcAft>
                <a:spcPts val="0"/>
              </a:spcAft>
            </a:pPr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Варіанти правильних відповідей</a:t>
            </a:r>
          </a:p>
          <a:p>
            <a:pPr marL="450215" indent="450215" algn="ctr">
              <a:spcAft>
                <a:spcPts val="0"/>
              </a:spcAft>
            </a:pPr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П. Куліш «Чорна рада»</a:t>
            </a:r>
          </a:p>
        </p:txBody>
      </p:sp>
    </p:spTree>
    <p:extLst>
      <p:ext uri="{BB962C8B-B14F-4D97-AF65-F5344CB8AC3E}">
        <p14:creationId xmlns:p14="http://schemas.microsoft.com/office/powerpoint/2010/main" val="2850620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4B2E724-3B03-44E5-821A-B0617733612E}"/>
              </a:ext>
            </a:extLst>
          </p:cNvPr>
          <p:cNvSpPr/>
          <p:nvPr/>
        </p:nvSpPr>
        <p:spPr>
          <a:xfrm>
            <a:off x="658427" y="337352"/>
            <a:ext cx="11533573" cy="573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450215" algn="ctr">
              <a:spcAft>
                <a:spcPts val="0"/>
              </a:spcAft>
            </a:pPr>
            <a:r>
              <a:rPr lang="uk-UA" sz="4400" b="1" u="sng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Метод «Темна конячка»</a:t>
            </a:r>
          </a:p>
          <a:p>
            <a:pPr marL="450215" indent="450215" algn="ctr">
              <a:lnSpc>
                <a:spcPct val="150000"/>
              </a:lnSpc>
              <a:spcAft>
                <a:spcPts val="0"/>
              </a:spcAft>
            </a:pPr>
            <a:r>
              <a:rPr lang="uk-UA" sz="4400" b="1" u="sng" dirty="0">
                <a:solidFill>
                  <a:srgbClr val="0088B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</a:p>
          <a:p>
            <a:pPr marL="450215" indent="450215" algn="ctr">
              <a:lnSpc>
                <a:spcPct val="150000"/>
              </a:lnSpc>
              <a:spcAft>
                <a:spcPts val="0"/>
              </a:spcAft>
            </a:pP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дощці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розміщені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перевернуті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портрети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учень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повинен </a:t>
            </a: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відгадати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кого на них </a:t>
            </a: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зображено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уважно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прослухавши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короткі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характеристики, </a:t>
            </a: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будуть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підказками</a:t>
            </a:r>
            <a:r>
              <a:rPr lang="ru-RU" sz="4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UA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32962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8F3DB2E-DD57-40BB-9312-6745752A52E9}"/>
              </a:ext>
            </a:extLst>
          </p:cNvPr>
          <p:cNvSpPr/>
          <p:nvPr/>
        </p:nvSpPr>
        <p:spPr>
          <a:xfrm>
            <a:off x="1811045" y="550416"/>
            <a:ext cx="93393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UA" sz="2000" b="1" dirty="0">
                <a:solidFill>
                  <a:srgbClr val="C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«Темна конячка»</a:t>
            </a:r>
            <a:endParaRPr lang="uk-UA" sz="3600" b="1" i="1" dirty="0">
              <a:solidFill>
                <a:srgbClr val="C00000"/>
              </a:solidFill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UA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8845FB2-7D3F-4757-8F3F-2693244C1A38}"/>
              </a:ext>
            </a:extLst>
          </p:cNvPr>
          <p:cNvSpPr/>
          <p:nvPr/>
        </p:nvSpPr>
        <p:spPr>
          <a:xfrm>
            <a:off x="1367161" y="1757779"/>
            <a:ext cx="6977849" cy="4245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400" u="sng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Наприклад: </a:t>
            </a:r>
          </a:p>
          <a:p>
            <a:pPr>
              <a:lnSpc>
                <a:spcPct val="150000"/>
              </a:lnSpc>
            </a:pPr>
            <a:r>
              <a:rPr lang="uk-UA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…….Народився на Харківщині в родині  вчителів. Був організатором і головним ідеологом українського Відродження, лідером літературного покоління, керівником організації ВАПЛІТЕ. Започаткував літературну дискусію 1925-1928 років. Є автором памфлетів та статті «Україна чи Малоросія?» Свій протест проти масових репресій виразив самогубством.</a:t>
            </a:r>
            <a:br>
              <a:rPr lang="uk-UA" sz="1600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600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</a:t>
            </a:r>
            <a:endParaRPr lang="ru-UA" sz="16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57BC424-998B-431F-AACF-F16C8381B6BD}"/>
              </a:ext>
            </a:extLst>
          </p:cNvPr>
          <p:cNvSpPr/>
          <p:nvPr/>
        </p:nvSpPr>
        <p:spPr>
          <a:xfrm>
            <a:off x="8078681" y="5354725"/>
            <a:ext cx="38085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UA" sz="2000" b="1" dirty="0">
                <a:solidFill>
                  <a:srgbClr val="C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Микола Хвильовий</a:t>
            </a:r>
            <a:endParaRPr lang="ru-UA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074" name="Picture 2" descr="Приём педагогической техники ЗАДАЙ ВОПРОС — Дидактор">
            <a:extLst>
              <a:ext uri="{FF2B5EF4-FFF2-40B4-BE49-F238E27FC236}">
                <a16:creationId xmlns:a16="http://schemas.microsoft.com/office/drawing/2014/main" id="{E823A8FD-2B48-435B-8A77-1D2C72A08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2852" y="1651037"/>
            <a:ext cx="3702145" cy="3702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22" descr="Результат пошуку зображень за запитом хвильовий">
            <a:extLst>
              <a:ext uri="{FF2B5EF4-FFF2-40B4-BE49-F238E27FC236}">
                <a16:creationId xmlns:a16="http://schemas.microsoft.com/office/drawing/2014/main" id="{51AC757E-3924-474B-96BB-1D955A64C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148" y="1283450"/>
            <a:ext cx="4219851" cy="5220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8064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8F3DB2E-DD57-40BB-9312-6745752A52E9}"/>
              </a:ext>
            </a:extLst>
          </p:cNvPr>
          <p:cNvSpPr/>
          <p:nvPr/>
        </p:nvSpPr>
        <p:spPr>
          <a:xfrm>
            <a:off x="1811045" y="550416"/>
            <a:ext cx="93393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UA" sz="2000" b="1" dirty="0">
                <a:solidFill>
                  <a:srgbClr val="C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«Темна конячка»</a:t>
            </a:r>
            <a:endParaRPr lang="uk-UA" sz="3600" b="1" i="1" dirty="0">
              <a:solidFill>
                <a:srgbClr val="C00000"/>
              </a:solidFill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UA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8845FB2-7D3F-4757-8F3F-2693244C1A38}"/>
              </a:ext>
            </a:extLst>
          </p:cNvPr>
          <p:cNvSpPr/>
          <p:nvPr/>
        </p:nvSpPr>
        <p:spPr>
          <a:xfrm>
            <a:off x="1367161" y="1757779"/>
            <a:ext cx="6977849" cy="3742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400" u="sng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Наприклад: </a:t>
            </a:r>
          </a:p>
          <a:p>
            <a:pPr>
              <a:lnSpc>
                <a:spcPct val="150000"/>
              </a:lnSpc>
            </a:pPr>
            <a:r>
              <a:rPr lang="uk-UA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Мріяв стати вчителем, але закінчив Київську військово - фельдшерську школу. Був заарештований як ворог народу та отримав 10 років заслання. Після повернення написав багато  творів і працював у журналі «Перець». Вів щоденник під назвою «Думи мої, думи мої…» Його називають «королем українського  тиражу». </a:t>
            </a:r>
          </a:p>
          <a:p>
            <a:pPr>
              <a:lnSpc>
                <a:spcPct val="150000"/>
              </a:lnSpc>
            </a:pPr>
            <a:r>
              <a:rPr lang="uk-UA" sz="1600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</a:t>
            </a:r>
            <a:endParaRPr lang="ru-UA" sz="16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57BC424-998B-431F-AACF-F16C8381B6BD}"/>
              </a:ext>
            </a:extLst>
          </p:cNvPr>
          <p:cNvSpPr/>
          <p:nvPr/>
        </p:nvSpPr>
        <p:spPr>
          <a:xfrm>
            <a:off x="8239664" y="5784631"/>
            <a:ext cx="38085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Остап Вишня</a:t>
            </a:r>
            <a:endParaRPr lang="ru-UA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074" name="Picture 2" descr="Приём педагогической техники ЗАДАЙ ВОПРОС — Дидактор">
            <a:extLst>
              <a:ext uri="{FF2B5EF4-FFF2-40B4-BE49-F238E27FC236}">
                <a16:creationId xmlns:a16="http://schemas.microsoft.com/office/drawing/2014/main" id="{E823A8FD-2B48-435B-8A77-1D2C72A08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2852" y="1651037"/>
            <a:ext cx="3702145" cy="3702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28" descr="Результат пошуку зображень за запитом о вишня">
            <a:extLst>
              <a:ext uri="{FF2B5EF4-FFF2-40B4-BE49-F238E27FC236}">
                <a16:creationId xmlns:a16="http://schemas.microsoft.com/office/drawing/2014/main" id="{1DB5795C-ED16-4CB1-B59C-9A1276C09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8382021" y="1667543"/>
            <a:ext cx="3523803" cy="4440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8043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8F3DB2E-DD57-40BB-9312-6745752A52E9}"/>
              </a:ext>
            </a:extLst>
          </p:cNvPr>
          <p:cNvSpPr/>
          <p:nvPr/>
        </p:nvSpPr>
        <p:spPr>
          <a:xfrm>
            <a:off x="1811045" y="550416"/>
            <a:ext cx="93393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UA" sz="2000" b="1" dirty="0">
                <a:solidFill>
                  <a:srgbClr val="C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«Темна конячка»</a:t>
            </a:r>
            <a:endParaRPr lang="uk-UA" sz="3600" b="1" i="1" dirty="0">
              <a:solidFill>
                <a:srgbClr val="C00000"/>
              </a:solidFill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ru-UA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8845FB2-7D3F-4757-8F3F-2693244C1A38}"/>
              </a:ext>
            </a:extLst>
          </p:cNvPr>
          <p:cNvSpPr/>
          <p:nvPr/>
        </p:nvSpPr>
        <p:spPr>
          <a:xfrm>
            <a:off x="1367161" y="1757779"/>
            <a:ext cx="6977849" cy="4850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400" u="sng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Наприклад: </a:t>
            </a:r>
          </a:p>
          <a:p>
            <a:pPr>
              <a:lnSpc>
                <a:spcPct val="150000"/>
              </a:lnSpc>
            </a:pP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Народився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Лемківщині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родині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священика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До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школи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ходив, брав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приватні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уроки.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Навчався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Львівському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університеті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аполітичним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Писав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поезії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висловлював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внутрішнє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світовідчуття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художні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образи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uk-UA" sz="1600" dirty="0">
                <a:solidFill>
                  <a:srgbClr val="00206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</a:t>
            </a:r>
            <a:endParaRPr lang="ru-UA" sz="16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57BC424-998B-431F-AACF-F16C8381B6BD}"/>
              </a:ext>
            </a:extLst>
          </p:cNvPr>
          <p:cNvSpPr/>
          <p:nvPr/>
        </p:nvSpPr>
        <p:spPr>
          <a:xfrm>
            <a:off x="8265743" y="5454419"/>
            <a:ext cx="38085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Богдан-Ігор Антонич</a:t>
            </a:r>
            <a:endParaRPr lang="ru-UA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074" name="Picture 2" descr="Приём педагогической техники ЗАДАЙ ВОПРОС — Дидактор">
            <a:extLst>
              <a:ext uri="{FF2B5EF4-FFF2-40B4-BE49-F238E27FC236}">
                <a16:creationId xmlns:a16="http://schemas.microsoft.com/office/drawing/2014/main" id="{E823A8FD-2B48-435B-8A77-1D2C72A08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2852" y="1651037"/>
            <a:ext cx="3702145" cy="3702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31" descr="Результат пошуку зображень за запитом б і антонич">
            <a:extLst>
              <a:ext uri="{FF2B5EF4-FFF2-40B4-BE49-F238E27FC236}">
                <a16:creationId xmlns:a16="http://schemas.microsoft.com/office/drawing/2014/main" id="{92C21EBC-9628-4892-89A5-05D195700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8287797" y="1651037"/>
            <a:ext cx="3843679" cy="4525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661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B2EF3AE-FB3A-4BB0-B633-DE7120431BF0}"/>
              </a:ext>
            </a:extLst>
          </p:cNvPr>
          <p:cNvSpPr/>
          <p:nvPr/>
        </p:nvSpPr>
        <p:spPr>
          <a:xfrm>
            <a:off x="2068497" y="470517"/>
            <a:ext cx="88599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«Доміно»</a:t>
            </a:r>
            <a:endParaRPr lang="ru-UA" sz="3600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Blank Dominoes | Teaching Resources">
            <a:extLst>
              <a:ext uri="{FF2B5EF4-FFF2-40B4-BE49-F238E27FC236}">
                <a16:creationId xmlns:a16="http://schemas.microsoft.com/office/drawing/2014/main" id="{0037DAB2-5217-4158-80AC-36B6639ADB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3" t="10064" r="11975" b="10448"/>
          <a:stretch/>
        </p:blipFill>
        <p:spPr bwMode="auto">
          <a:xfrm>
            <a:off x="8161702" y="1441062"/>
            <a:ext cx="3977641" cy="378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198A333-9BFD-4878-8DE0-2FCA47A19DC0}"/>
              </a:ext>
            </a:extLst>
          </p:cNvPr>
          <p:cNvSpPr txBox="1"/>
          <p:nvPr/>
        </p:nvSpPr>
        <p:spPr>
          <a:xfrm>
            <a:off x="8504482" y="1886902"/>
            <a:ext cx="1275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Початок</a:t>
            </a:r>
            <a:endParaRPr lang="ru-UA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FFEB05F-DE18-471A-BC63-D2B9CEF7EF6B}"/>
              </a:ext>
            </a:extLst>
          </p:cNvPr>
          <p:cNvSpPr txBox="1"/>
          <p:nvPr/>
        </p:nvSpPr>
        <p:spPr>
          <a:xfrm>
            <a:off x="10185331" y="1656307"/>
            <a:ext cx="14949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00B0F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очі </a:t>
            </a:r>
            <a:r>
              <a:rPr lang="uk-UA" b="1" dirty="0" err="1">
                <a:solidFill>
                  <a:srgbClr val="00B0F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блакитні,ніби</a:t>
            </a:r>
            <a:r>
              <a:rPr lang="uk-UA" b="1" dirty="0">
                <a:solidFill>
                  <a:srgbClr val="00B0F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озера</a:t>
            </a:r>
            <a:endParaRPr lang="ru-UA" dirty="0">
              <a:solidFill>
                <a:srgbClr val="00B0F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AEF9EFD-1A25-458B-BB2F-430031001804}"/>
              </a:ext>
            </a:extLst>
          </p:cNvPr>
          <p:cNvSpPr txBox="1"/>
          <p:nvPr/>
        </p:nvSpPr>
        <p:spPr>
          <a:xfrm>
            <a:off x="10518872" y="4195598"/>
            <a:ext cx="1275142" cy="709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>
                <a:solidFill>
                  <a:srgbClr val="FFC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нечиста сила</a:t>
            </a:r>
            <a:endParaRPr lang="ru-UA" sz="1600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E78C4F2-F827-4E60-B562-82BEB00C812F}"/>
              </a:ext>
            </a:extLst>
          </p:cNvPr>
          <p:cNvSpPr txBox="1"/>
          <p:nvPr/>
        </p:nvSpPr>
        <p:spPr>
          <a:xfrm>
            <a:off x="10405106" y="3064452"/>
            <a:ext cx="1275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чорне золото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75E8B10-6878-4D52-A4B7-184E3B02F86E}"/>
              </a:ext>
            </a:extLst>
          </p:cNvPr>
          <p:cNvSpPr txBox="1"/>
          <p:nvPr/>
        </p:nvSpPr>
        <p:spPr>
          <a:xfrm>
            <a:off x="8451268" y="3102199"/>
            <a:ext cx="1842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00B0F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порівняння</a:t>
            </a:r>
            <a:endParaRPr lang="ru-UA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8D70EB2-08AE-4939-9BC0-D8F431F63968}"/>
              </a:ext>
            </a:extLst>
          </p:cNvPr>
          <p:cNvSpPr txBox="1"/>
          <p:nvPr/>
        </p:nvSpPr>
        <p:spPr>
          <a:xfrm>
            <a:off x="8430212" y="4317496"/>
            <a:ext cx="1578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перифраза </a:t>
            </a:r>
            <a:endParaRPr lang="ru-UA" dirty="0"/>
          </a:p>
        </p:txBody>
      </p:sp>
      <p:pic>
        <p:nvPicPr>
          <p:cNvPr id="20" name="Picture 2" descr="Blank Dominoes | Teaching Resources">
            <a:extLst>
              <a:ext uri="{FF2B5EF4-FFF2-40B4-BE49-F238E27FC236}">
                <a16:creationId xmlns:a16="http://schemas.microsoft.com/office/drawing/2014/main" id="{8D069C42-4EC1-4612-B54C-46C4F4DE3F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3" t="10064" r="11975" b="10448"/>
          <a:stretch/>
        </p:blipFill>
        <p:spPr bwMode="auto">
          <a:xfrm>
            <a:off x="4197393" y="1441062"/>
            <a:ext cx="3977641" cy="378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46B66DD-305B-4F4D-955C-B5FCDC408ACC}"/>
              </a:ext>
            </a:extLst>
          </p:cNvPr>
          <p:cNvSpPr txBox="1"/>
          <p:nvPr/>
        </p:nvSpPr>
        <p:spPr>
          <a:xfrm>
            <a:off x="4439445" y="1911060"/>
            <a:ext cx="1519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FFC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евфемізм</a:t>
            </a:r>
            <a:endParaRPr lang="ru-UA" dirty="0">
              <a:solidFill>
                <a:srgbClr val="FFC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6201204-A4E5-444F-8F19-CE810D206B6D}"/>
              </a:ext>
            </a:extLst>
          </p:cNvPr>
          <p:cNvSpPr txBox="1"/>
          <p:nvPr/>
        </p:nvSpPr>
        <p:spPr>
          <a:xfrm>
            <a:off x="6523775" y="4227112"/>
            <a:ext cx="1275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дзвінка тиша</a:t>
            </a:r>
            <a:endParaRPr lang="ru-UA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53A39BC-76B9-495E-857B-C40031854CAB}"/>
              </a:ext>
            </a:extLst>
          </p:cNvPr>
          <p:cNvSpPr txBox="1"/>
          <p:nvPr/>
        </p:nvSpPr>
        <p:spPr>
          <a:xfrm>
            <a:off x="4526865" y="4338754"/>
            <a:ext cx="16245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E36C0A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синекдоха</a:t>
            </a:r>
            <a:endParaRPr lang="ru-UA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C954AA1-A6D5-4A6A-A49C-9CFE13400D7F}"/>
              </a:ext>
            </a:extLst>
          </p:cNvPr>
          <p:cNvSpPr txBox="1"/>
          <p:nvPr/>
        </p:nvSpPr>
        <p:spPr>
          <a:xfrm>
            <a:off x="6400438" y="3017475"/>
            <a:ext cx="1275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E36C0A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порізати хліб</a:t>
            </a:r>
            <a:endParaRPr lang="ru-UA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C5C17EB-1F98-4400-A054-20066BB0424C}"/>
              </a:ext>
            </a:extLst>
          </p:cNvPr>
          <p:cNvSpPr txBox="1"/>
          <p:nvPr/>
        </p:nvSpPr>
        <p:spPr>
          <a:xfrm>
            <a:off x="4431546" y="3044347"/>
            <a:ext cx="1519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00B05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метонімія</a:t>
            </a:r>
            <a:endParaRPr lang="ru-UA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8B4AC31-3E52-453A-B52A-C243240AAD7F}"/>
              </a:ext>
            </a:extLst>
          </p:cNvPr>
          <p:cNvSpPr txBox="1"/>
          <p:nvPr/>
        </p:nvSpPr>
        <p:spPr>
          <a:xfrm>
            <a:off x="6332173" y="1928890"/>
            <a:ext cx="1589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00B05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Київ цвіте</a:t>
            </a:r>
            <a:endParaRPr lang="ru-UA" dirty="0"/>
          </a:p>
        </p:txBody>
      </p:sp>
      <p:pic>
        <p:nvPicPr>
          <p:cNvPr id="27" name="Picture 2" descr="Blank Dominoes | Teaching Resources">
            <a:extLst>
              <a:ext uri="{FF2B5EF4-FFF2-40B4-BE49-F238E27FC236}">
                <a16:creationId xmlns:a16="http://schemas.microsoft.com/office/drawing/2014/main" id="{97732929-0FA9-407C-BCA0-BFB3991621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3" t="10064" r="11975" b="10448"/>
          <a:stretch/>
        </p:blipFill>
        <p:spPr bwMode="auto">
          <a:xfrm>
            <a:off x="200988" y="1441062"/>
            <a:ext cx="3977641" cy="378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53C23FE4-16E4-4755-AA86-F8D862C11737}"/>
              </a:ext>
            </a:extLst>
          </p:cNvPr>
          <p:cNvSpPr txBox="1"/>
          <p:nvPr/>
        </p:nvSpPr>
        <p:spPr>
          <a:xfrm>
            <a:off x="578413" y="4304231"/>
            <a:ext cx="1388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0000FF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гіпербола</a:t>
            </a:r>
            <a:endParaRPr lang="ru-UA" dirty="0">
              <a:solidFill>
                <a:srgbClr val="0000FF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94A533A-609B-4B48-8B06-1C2C3F357038}"/>
              </a:ext>
            </a:extLst>
          </p:cNvPr>
          <p:cNvSpPr txBox="1"/>
          <p:nvPr/>
        </p:nvSpPr>
        <p:spPr>
          <a:xfrm>
            <a:off x="2401757" y="3026586"/>
            <a:ext cx="1275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0000FF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море крові </a:t>
            </a:r>
            <a:endParaRPr lang="ru-UA" dirty="0">
              <a:solidFill>
                <a:srgbClr val="0000FF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DFEC212-3CB0-4455-A278-519227B463FE}"/>
              </a:ext>
            </a:extLst>
          </p:cNvPr>
          <p:cNvSpPr txBox="1"/>
          <p:nvPr/>
        </p:nvSpPr>
        <p:spPr>
          <a:xfrm>
            <a:off x="2427316" y="4304231"/>
            <a:ext cx="1275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C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кінець</a:t>
            </a:r>
            <a:endParaRPr lang="ru-UA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4784831-EFD7-47A9-808B-002D5CB5E8D9}"/>
              </a:ext>
            </a:extLst>
          </p:cNvPr>
          <p:cNvSpPr txBox="1"/>
          <p:nvPr/>
        </p:nvSpPr>
        <p:spPr>
          <a:xfrm>
            <a:off x="378797" y="1833239"/>
            <a:ext cx="1716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0070C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оксиморон</a:t>
            </a:r>
            <a:endParaRPr lang="ru-UA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FF2B208-6ACD-4BD6-9047-CDEF438EF86B}"/>
              </a:ext>
            </a:extLst>
          </p:cNvPr>
          <p:cNvSpPr txBox="1"/>
          <p:nvPr/>
        </p:nvSpPr>
        <p:spPr>
          <a:xfrm>
            <a:off x="2313818" y="1707621"/>
            <a:ext cx="1275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4F6228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пишний сад</a:t>
            </a:r>
            <a:endParaRPr lang="ru-UA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4BB0127-AF3A-4928-A07E-8281D22224E1}"/>
              </a:ext>
            </a:extLst>
          </p:cNvPr>
          <p:cNvSpPr txBox="1"/>
          <p:nvPr/>
        </p:nvSpPr>
        <p:spPr>
          <a:xfrm>
            <a:off x="578413" y="3005286"/>
            <a:ext cx="1275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4F6228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епітет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3101738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88EF37D-B166-44CE-8E99-00F4E23C6B49}"/>
              </a:ext>
            </a:extLst>
          </p:cNvPr>
          <p:cNvSpPr/>
          <p:nvPr/>
        </p:nvSpPr>
        <p:spPr>
          <a:xfrm>
            <a:off x="1704513" y="408373"/>
            <a:ext cx="99429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запам’ятовування</a:t>
            </a:r>
            <a:endParaRPr lang="ru-UA" sz="3600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8C9141F-5403-45BC-877D-1F416EC71420}"/>
              </a:ext>
            </a:extLst>
          </p:cNvPr>
          <p:cNvSpPr/>
          <p:nvPr/>
        </p:nvSpPr>
        <p:spPr>
          <a:xfrm>
            <a:off x="1819922" y="905522"/>
            <a:ext cx="96322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/>
          </a:p>
          <a:p>
            <a:pPr algn="ctr"/>
            <a:r>
              <a:rPr lang="uk-UA" sz="24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Мнемонічне «оповідання»</a:t>
            </a:r>
            <a:endParaRPr lang="ru-UA" sz="2400" b="1" i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A56FF92-0880-4121-AEC2-0052C4BE2963}"/>
              </a:ext>
            </a:extLst>
          </p:cNvPr>
          <p:cNvSpPr/>
          <p:nvPr/>
        </p:nvSpPr>
        <p:spPr>
          <a:xfrm>
            <a:off x="1704513" y="1846555"/>
            <a:ext cx="9632272" cy="3901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450215" algn="just">
              <a:lnSpc>
                <a:spcPct val="150000"/>
              </a:lnSpc>
              <a:spcAft>
                <a:spcPts val="0"/>
              </a:spcAft>
            </a:pP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«Па</a:t>
            </a:r>
            <a:r>
              <a:rPr lang="uk-UA" sz="2800" u="sng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нн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а, мадо</a:t>
            </a:r>
            <a:r>
              <a:rPr lang="uk-UA" sz="2800" u="sng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нн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і бо</a:t>
            </a:r>
            <a:r>
              <a:rPr lang="uk-UA" sz="2800" u="sng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нн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жили на ві</a:t>
            </a:r>
            <a:r>
              <a:rPr lang="uk-UA" sz="2800" u="sng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лл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і, купалися у ва</a:t>
            </a:r>
            <a:r>
              <a:rPr lang="uk-UA" sz="2800" u="sng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нн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і, їли ма</a:t>
            </a:r>
            <a:r>
              <a:rPr lang="uk-UA" sz="2800" u="sng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нн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</a:t>
            </a:r>
            <a:r>
              <a:rPr lang="uk-UA" sz="2800" dirty="0" err="1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</a:t>
            </a:r>
            <a:r>
              <a:rPr lang="uk-UA" sz="2800" u="sng" dirty="0" err="1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нн</a:t>
            </a:r>
            <a:r>
              <a:rPr lang="uk-UA" sz="2800" dirty="0" err="1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ами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куплену за пе</a:t>
            </a:r>
            <a:r>
              <a:rPr lang="uk-UA" sz="2800" u="sng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нн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, сиділи на ду</a:t>
            </a:r>
            <a:r>
              <a:rPr lang="uk-UA" sz="2800" u="sng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рр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і, дивилися на па</a:t>
            </a:r>
            <a:r>
              <a:rPr lang="uk-UA" sz="2800" u="sng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нн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о. Дзвонили («а</a:t>
            </a:r>
            <a:r>
              <a:rPr lang="uk-UA" sz="2800" u="sng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лл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о») му</a:t>
            </a:r>
            <a:r>
              <a:rPr lang="uk-UA" sz="2800" u="sng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лл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і, читали а</a:t>
            </a:r>
            <a:r>
              <a:rPr lang="uk-UA" sz="2800" u="sng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нн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али, бі</a:t>
            </a:r>
            <a:r>
              <a:rPr lang="uk-UA" sz="2800" u="sng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лл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ь, бу</a:t>
            </a:r>
            <a:r>
              <a:rPr lang="uk-UA" sz="2800" u="sng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лл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з мо</a:t>
            </a:r>
            <a:r>
              <a:rPr lang="uk-UA" sz="2800" u="sng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тт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о, смакували виноград (сорт «ізабе</a:t>
            </a:r>
            <a:r>
              <a:rPr lang="uk-UA" sz="2800" u="sng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лл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а»), який продавали в упаковці (брутто) і без упаковки (</a:t>
            </a:r>
            <a:r>
              <a:rPr lang="uk-UA" sz="2800" dirty="0" err="1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нетто</a:t>
            </a:r>
            <a:r>
              <a:rPr lang="uk-UA" sz="2800" dirty="0">
                <a:solidFill>
                  <a:srgbClr val="8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UA" sz="2800" dirty="0">
              <a:solidFill>
                <a:srgbClr val="8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5989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B6E722E-4EE9-41D1-BF93-C10FC8B56C83}"/>
              </a:ext>
            </a:extLst>
          </p:cNvPr>
          <p:cNvSpPr/>
          <p:nvPr/>
        </p:nvSpPr>
        <p:spPr>
          <a:xfrm>
            <a:off x="1571348" y="1455938"/>
            <a:ext cx="10076155" cy="4651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algn="just">
              <a:spcAft>
                <a:spcPts val="0"/>
              </a:spcAft>
            </a:pPr>
            <a:r>
              <a:rPr lang="uk-UA" sz="36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3600" b="1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Винятки: </a:t>
            </a:r>
            <a:r>
              <a:rPr lang="uk-UA" sz="36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казахський, тюркський, баскський, меккський, нью-йоркський…. </a:t>
            </a:r>
          </a:p>
          <a:p>
            <a:pPr marL="450215" algn="just">
              <a:spcAft>
                <a:spcPts val="0"/>
              </a:spcAft>
            </a:pPr>
            <a:endParaRPr lang="uk-UA" sz="3600" i="1" u="sng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0215" algn="ctr">
              <a:spcAft>
                <a:spcPts val="0"/>
              </a:spcAft>
            </a:pPr>
            <a:r>
              <a:rPr lang="uk-UA" sz="3600" i="1" u="sng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Мнемонічна фраза: </a:t>
            </a:r>
          </a:p>
          <a:p>
            <a:pPr marL="450215" algn="ctr">
              <a:spcAft>
                <a:spcPts val="0"/>
              </a:spcAft>
            </a:pPr>
            <a:r>
              <a:rPr lang="uk-UA" sz="40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«Казахи, тюрки, баски не ходили у Мекку і Нью-Йорк».</a:t>
            </a:r>
          </a:p>
          <a:p>
            <a:pPr marL="450215" algn="just">
              <a:spcAft>
                <a:spcPts val="0"/>
              </a:spcAft>
            </a:pPr>
            <a:endParaRPr lang="uk-UA" sz="4000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0215" algn="just">
              <a:lnSpc>
                <a:spcPct val="150000"/>
              </a:lnSpc>
              <a:spcAft>
                <a:spcPts val="0"/>
              </a:spcAft>
            </a:pPr>
            <a:endParaRPr lang="ru-UA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80B63D7-2D0D-484B-B2E5-0B0A4D35CA9D}"/>
              </a:ext>
            </a:extLst>
          </p:cNvPr>
          <p:cNvSpPr/>
          <p:nvPr/>
        </p:nvSpPr>
        <p:spPr>
          <a:xfrm>
            <a:off x="1704513" y="408373"/>
            <a:ext cx="99429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мнемонічних фраз</a:t>
            </a:r>
            <a:endParaRPr lang="ru-UA" sz="3600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2940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B6E722E-4EE9-41D1-BF93-C10FC8B56C83}"/>
              </a:ext>
            </a:extLst>
          </p:cNvPr>
          <p:cNvSpPr/>
          <p:nvPr/>
        </p:nvSpPr>
        <p:spPr>
          <a:xfrm>
            <a:off x="1571348" y="1455938"/>
            <a:ext cx="10076155" cy="4559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algn="just">
              <a:spcAft>
                <a:spcPts val="0"/>
              </a:spcAft>
            </a:pPr>
            <a:r>
              <a:rPr lang="uk-UA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uk-UA" sz="2800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0215" algn="ctr">
              <a:spcAft>
                <a:spcPts val="0"/>
              </a:spcAft>
            </a:pPr>
            <a:r>
              <a:rPr lang="uk-UA" sz="5400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Мнемонічна  фраза:</a:t>
            </a:r>
          </a:p>
          <a:p>
            <a:pPr marL="450215" algn="ctr">
              <a:spcAft>
                <a:spcPts val="0"/>
              </a:spcAft>
            </a:pPr>
            <a:r>
              <a:rPr lang="uk-UA" sz="5400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000" b="1" u="sng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«Боязкий, баский, різкий, дерзкий кінь на ковзкій, в’язкій, пласкій дорозі».</a:t>
            </a:r>
            <a:endParaRPr lang="uk-UA" sz="6000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93115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u-UA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80B63D7-2D0D-484B-B2E5-0B0A4D35CA9D}"/>
              </a:ext>
            </a:extLst>
          </p:cNvPr>
          <p:cNvSpPr/>
          <p:nvPr/>
        </p:nvSpPr>
        <p:spPr>
          <a:xfrm>
            <a:off x="1704513" y="408373"/>
            <a:ext cx="99429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мнемонічних фраз</a:t>
            </a:r>
            <a:endParaRPr lang="ru-UA" sz="3600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6987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CC0734C-B38C-4C97-B856-89679772A7E0}"/>
              </a:ext>
            </a:extLst>
          </p:cNvPr>
          <p:cNvSpPr/>
          <p:nvPr/>
        </p:nvSpPr>
        <p:spPr>
          <a:xfrm>
            <a:off x="1882065" y="372862"/>
            <a:ext cx="93304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«</a:t>
            </a:r>
            <a:r>
              <a:rPr lang="uk-UA" sz="3600" b="1" u="sng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Полісиндетон</a:t>
            </a:r>
            <a:r>
              <a:rPr lang="uk-UA" sz="36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—асиндетон»</a:t>
            </a:r>
            <a:endParaRPr lang="ru-UA" sz="3600" b="1" u="sng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AB128CF-56B8-48BF-AEAD-3EE692919C16}"/>
              </a:ext>
            </a:extLst>
          </p:cNvPr>
          <p:cNvSpPr/>
          <p:nvPr/>
        </p:nvSpPr>
        <p:spPr>
          <a:xfrm>
            <a:off x="1766656" y="1490365"/>
            <a:ext cx="9330431" cy="3315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450215" algn="ctr">
              <a:lnSpc>
                <a:spcPct val="150000"/>
              </a:lnSpc>
              <a:spcAft>
                <a:spcPts val="0"/>
              </a:spcAft>
            </a:pPr>
            <a:r>
              <a:rPr lang="uk-UA" sz="3600" b="1" u="sng" dirty="0">
                <a:solidFill>
                  <a:srgbClr val="0088B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</a:p>
          <a:p>
            <a:pPr marL="450215" indent="450215" algn="ctr">
              <a:lnSpc>
                <a:spcPct val="150000"/>
              </a:lnSpc>
              <a:spcAft>
                <a:spcPts val="0"/>
              </a:spcAft>
            </a:pP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Учні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отримують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картки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безсполучниковими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реченнями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утворюють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нове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додавши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якомога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сполучників</a:t>
            </a: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UA" sz="3600" dirty="0"/>
          </a:p>
        </p:txBody>
      </p:sp>
    </p:spTree>
    <p:extLst>
      <p:ext uri="{BB962C8B-B14F-4D97-AF65-F5344CB8AC3E}">
        <p14:creationId xmlns:p14="http://schemas.microsoft.com/office/powerpoint/2010/main" val="6238458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D407EFB-E655-4FD4-9C88-C979A97BE533}"/>
              </a:ext>
            </a:extLst>
          </p:cNvPr>
          <p:cNvSpPr/>
          <p:nvPr/>
        </p:nvSpPr>
        <p:spPr>
          <a:xfrm>
            <a:off x="1482570" y="843677"/>
            <a:ext cx="10466773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i="1" dirty="0">
              <a:solidFill>
                <a:srgbClr val="403152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Ніколи ні про що не жалкуй: інколи неприємності трапляються на благо, мрії не втілюються до кращого. </a:t>
            </a:r>
            <a:r>
              <a:rPr lang="uk-UA" sz="3200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(Безсполучникове). </a:t>
            </a:r>
          </a:p>
          <a:p>
            <a:endParaRPr lang="uk-UA" sz="3200" dirty="0">
              <a:solidFill>
                <a:srgbClr val="984806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Ніколи ні про що не жалкуй, </a:t>
            </a:r>
            <a:r>
              <a:rPr lang="uk-UA" sz="32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</a:t>
            </a: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інколи неприємності трапляються 	на благо, </a:t>
            </a:r>
            <a:r>
              <a:rPr lang="uk-UA" sz="32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мрії не втілюються до кращого</a:t>
            </a:r>
            <a:r>
              <a:rPr lang="uk-UA" sz="3200" dirty="0">
                <a:solidFill>
                  <a:srgbClr val="63242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uk-UA" sz="3200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(Сполучникове, з різними видами зв’язку — сурядним і підрядним). </a:t>
            </a:r>
          </a:p>
          <a:p>
            <a:endParaRPr lang="uk-UA" sz="2400" dirty="0">
              <a:solidFill>
                <a:srgbClr val="632423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 стрелкой 3">
            <a:extLst>
              <a:ext uri="{FF2B5EF4-FFF2-40B4-BE49-F238E27FC236}">
                <a16:creationId xmlns:a16="http://schemas.microsoft.com/office/drawing/2014/main" id="{BA1B473F-37AA-4288-A6C5-F811696EBD36}"/>
              </a:ext>
            </a:extLst>
          </p:cNvPr>
          <p:cNvCxnSpPr>
            <a:cxnSpLocks/>
          </p:cNvCxnSpPr>
          <p:nvPr/>
        </p:nvCxnSpPr>
        <p:spPr>
          <a:xfrm>
            <a:off x="6383045" y="2727664"/>
            <a:ext cx="0" cy="70133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06347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A3AF23A-EBBF-412F-8857-1FF4EFB9C920}"/>
              </a:ext>
            </a:extLst>
          </p:cNvPr>
          <p:cNvSpPr/>
          <p:nvPr/>
        </p:nvSpPr>
        <p:spPr>
          <a:xfrm>
            <a:off x="1535836" y="754887"/>
            <a:ext cx="1055850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Плекаймо вміння віддавати любов і тепло, і зустрічний крок, </a:t>
            </a:r>
            <a:r>
              <a:rPr lang="uk-UA" sz="36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</a:t>
            </a:r>
            <a:r>
              <a:rPr lang="uk-UA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завжди будемо багаті і в щедрості й серця, й думок</a:t>
            </a:r>
            <a:r>
              <a:rPr lang="uk-UA" sz="36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uk-UA" sz="3600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(Сполучникове, складносурядне).</a:t>
            </a:r>
            <a:r>
              <a:rPr lang="uk-UA" sz="36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uk-UA" sz="3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3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Плекаймо вміння віддавати любов, тепло, зустрічний крок;  завжди 	ми будемо багаті в щедрості серця, думок.</a:t>
            </a:r>
          </a:p>
          <a:p>
            <a:pPr algn="ctr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u="sng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(Безсполучникове).</a:t>
            </a:r>
            <a:endParaRPr lang="ru-UA" sz="3600" u="sng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Прямая со стрелкой 2">
            <a:extLst>
              <a:ext uri="{FF2B5EF4-FFF2-40B4-BE49-F238E27FC236}">
                <a16:creationId xmlns:a16="http://schemas.microsoft.com/office/drawing/2014/main" id="{DB065D53-91E1-465A-B201-487AC9E1EAE0}"/>
              </a:ext>
            </a:extLst>
          </p:cNvPr>
          <p:cNvCxnSpPr>
            <a:cxnSpLocks/>
          </p:cNvCxnSpPr>
          <p:nvPr/>
        </p:nvCxnSpPr>
        <p:spPr>
          <a:xfrm>
            <a:off x="6738152" y="3220374"/>
            <a:ext cx="0" cy="70133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72366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A015504-1138-4765-88F2-FFE0A2818373}"/>
              </a:ext>
            </a:extLst>
          </p:cNvPr>
          <p:cNvSpPr/>
          <p:nvPr/>
        </p:nvSpPr>
        <p:spPr>
          <a:xfrm>
            <a:off x="1722267" y="426129"/>
            <a:ext cx="9818703" cy="678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Фразеологічні загадки</a:t>
            </a:r>
            <a:endParaRPr lang="ru-UA" sz="3600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Результат пошуку зображень за запитом баба з воза коням легше">
            <a:extLst>
              <a:ext uri="{FF2B5EF4-FFF2-40B4-BE49-F238E27FC236}">
                <a16:creationId xmlns:a16="http://schemas.microsoft.com/office/drawing/2014/main" id="{30682545-C01B-440E-A2B7-E0B1F9990FA6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6611" y="1253610"/>
            <a:ext cx="2583403" cy="1280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7316B54-E5B0-4139-85B0-3EBC5676EA53}"/>
              </a:ext>
            </a:extLst>
          </p:cNvPr>
          <p:cNvSpPr/>
          <p:nvPr/>
        </p:nvSpPr>
        <p:spPr>
          <a:xfrm>
            <a:off x="1544714" y="2699266"/>
            <a:ext cx="98187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dirty="0">
                <a:solidFill>
                  <a:srgbClr val="7030A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1.Баба з </a:t>
            </a:r>
            <a:r>
              <a:rPr lang="uk-UA" sz="1600" dirty="0" err="1">
                <a:solidFill>
                  <a:srgbClr val="7030A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воза</a:t>
            </a:r>
            <a:r>
              <a:rPr lang="uk-UA" sz="1600" dirty="0">
                <a:solidFill>
                  <a:srgbClr val="7030A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-коням легше     2. Сім раз </a:t>
            </a:r>
            <a:r>
              <a:rPr lang="uk-UA" sz="1600" dirty="0" err="1">
                <a:solidFill>
                  <a:srgbClr val="7030A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відмір</a:t>
            </a:r>
            <a:r>
              <a:rPr lang="uk-UA" sz="1600" dirty="0">
                <a:solidFill>
                  <a:srgbClr val="7030A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	а один раз </a:t>
            </a:r>
            <a:r>
              <a:rPr lang="uk-UA" sz="16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600" dirty="0" err="1">
                <a:solidFill>
                  <a:srgbClr val="7030A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відріж</a:t>
            </a:r>
            <a:r>
              <a:rPr lang="uk-UA" sz="1600" dirty="0">
                <a:solidFill>
                  <a:srgbClr val="7030A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3. Чесати язики</a:t>
            </a:r>
          </a:p>
          <a:p>
            <a:r>
              <a:rPr lang="uk-UA" sz="1600" dirty="0">
                <a:solidFill>
                  <a:srgbClr val="7030A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</a:t>
            </a:r>
            <a:endParaRPr lang="ru-UA" sz="1600" dirty="0"/>
          </a:p>
        </p:txBody>
      </p:sp>
      <p:pic>
        <p:nvPicPr>
          <p:cNvPr id="5" name="Рисунок 4" descr="Результат пошуку зображень за запитом сім раз відмір один відріж фразеологізм">
            <a:extLst>
              <a:ext uri="{FF2B5EF4-FFF2-40B4-BE49-F238E27FC236}">
                <a16:creationId xmlns:a16="http://schemas.microsoft.com/office/drawing/2014/main" id="{4B5435C3-462E-402D-A647-B58A1E611AE2}"/>
              </a:ext>
            </a:extLst>
          </p:cNvPr>
          <p:cNvPicPr/>
          <p:nvPr/>
        </p:nvPicPr>
        <p:blipFill>
          <a:blip r:embed="rId3"/>
          <a:srcRect t="38719" r="41591" b="15742"/>
          <a:stretch>
            <a:fillRect/>
          </a:stretch>
        </p:blipFill>
        <p:spPr bwMode="auto">
          <a:xfrm>
            <a:off x="5091343" y="1313414"/>
            <a:ext cx="2725444" cy="1280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Результат пошуку зображень за запитом точити ляси">
            <a:extLst>
              <a:ext uri="{FF2B5EF4-FFF2-40B4-BE49-F238E27FC236}">
                <a16:creationId xmlns:a16="http://schemas.microsoft.com/office/drawing/2014/main" id="{17A7BEE3-5B6D-4E7A-8A2F-03949AD0A241}"/>
              </a:ext>
            </a:extLst>
          </p:cNvPr>
          <p:cNvPicPr/>
          <p:nvPr/>
        </p:nvPicPr>
        <p:blipFill>
          <a:blip r:embed="rId4" cstate="print"/>
          <a:srcRect l="9086" t="14655" r="10384"/>
          <a:stretch>
            <a:fillRect/>
          </a:stretch>
        </p:blipFill>
        <p:spPr bwMode="auto">
          <a:xfrm>
            <a:off x="8691239" y="1356139"/>
            <a:ext cx="2530136" cy="1186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Результат пошуку зображень за запитом зробити з мухи слона">
            <a:extLst>
              <a:ext uri="{FF2B5EF4-FFF2-40B4-BE49-F238E27FC236}">
                <a16:creationId xmlns:a16="http://schemas.microsoft.com/office/drawing/2014/main" id="{C08BDF1C-3100-4001-B8CA-D79F5B2C9D78}"/>
              </a:ext>
            </a:extLst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33490" y="3717006"/>
            <a:ext cx="2672179" cy="91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20ED458-D980-4CA4-9B87-B1D32E548AC4}"/>
              </a:ext>
            </a:extLst>
          </p:cNvPr>
          <p:cNvSpPr/>
          <p:nvPr/>
        </p:nvSpPr>
        <p:spPr>
          <a:xfrm>
            <a:off x="1376040" y="3285080"/>
            <a:ext cx="62277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dirty="0">
                <a:solidFill>
                  <a:srgbClr val="7030A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uk-UA" sz="1600" dirty="0">
                <a:solidFill>
                  <a:srgbClr val="7030A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4.Зробити з мухи слона </a:t>
            </a:r>
            <a:endParaRPr lang="ru-UA" sz="1600" dirty="0">
              <a:solidFill>
                <a:srgbClr val="7030A0"/>
              </a:solidFill>
            </a:endParaRPr>
          </a:p>
        </p:txBody>
      </p:sp>
      <p:pic>
        <p:nvPicPr>
          <p:cNvPr id="14" name="Рисунок 13" descr="Результат пошуку зображень за запитом собаку зїсти">
            <a:extLst>
              <a:ext uri="{FF2B5EF4-FFF2-40B4-BE49-F238E27FC236}">
                <a16:creationId xmlns:a16="http://schemas.microsoft.com/office/drawing/2014/main" id="{56AA23BF-2B29-4F58-A52B-8B2CE3183FBF}"/>
              </a:ext>
            </a:extLst>
          </p:cNvPr>
          <p:cNvPicPr/>
          <p:nvPr/>
        </p:nvPicPr>
        <p:blipFill>
          <a:blip r:embed="rId6" cstate="print"/>
          <a:srcRect l="20263" t="7907" r="21076"/>
          <a:stretch>
            <a:fillRect/>
          </a:stretch>
        </p:blipFill>
        <p:spPr bwMode="auto">
          <a:xfrm>
            <a:off x="5007006" y="3664755"/>
            <a:ext cx="2725444" cy="914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45F2732-31E0-4229-9A38-2A38C5D22CD2}"/>
              </a:ext>
            </a:extLst>
          </p:cNvPr>
          <p:cNvSpPr/>
          <p:nvPr/>
        </p:nvSpPr>
        <p:spPr>
          <a:xfrm>
            <a:off x="4678532" y="3285080"/>
            <a:ext cx="20951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dirty="0">
                <a:solidFill>
                  <a:srgbClr val="7030A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5.Собаку з</a:t>
            </a:r>
            <a:r>
              <a:rPr lang="ru-RU" sz="1600" dirty="0">
                <a:solidFill>
                  <a:srgbClr val="7030A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uk-UA" sz="1600" dirty="0">
                <a:solidFill>
                  <a:srgbClr val="7030A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їсти</a:t>
            </a:r>
            <a:r>
              <a:rPr lang="uk-UA" sz="1600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UA" sz="1600" dirty="0"/>
          </a:p>
        </p:txBody>
      </p:sp>
      <p:pic>
        <p:nvPicPr>
          <p:cNvPr id="16" name="Рисунок 15" descr="Результат пошуку зображень за запитом байдики бити">
            <a:extLst>
              <a:ext uri="{FF2B5EF4-FFF2-40B4-BE49-F238E27FC236}">
                <a16:creationId xmlns:a16="http://schemas.microsoft.com/office/drawing/2014/main" id="{80CF8628-B998-4678-9776-D0E540025A36}"/>
              </a:ext>
            </a:extLst>
          </p:cNvPr>
          <p:cNvPicPr/>
          <p:nvPr/>
        </p:nvPicPr>
        <p:blipFill>
          <a:blip r:embed="rId7"/>
          <a:srcRect t="21333" r="51479" b="20667"/>
          <a:stretch>
            <a:fillRect/>
          </a:stretch>
        </p:blipFill>
        <p:spPr bwMode="auto">
          <a:xfrm flipH="1">
            <a:off x="8691239" y="3655450"/>
            <a:ext cx="2530136" cy="975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64B327F1-D453-4525-BA42-65BA005704A3}"/>
              </a:ext>
            </a:extLst>
          </p:cNvPr>
          <p:cNvSpPr/>
          <p:nvPr/>
        </p:nvSpPr>
        <p:spPr>
          <a:xfrm flipH="1">
            <a:off x="8998996" y="3279096"/>
            <a:ext cx="236442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dirty="0">
                <a:solidFill>
                  <a:srgbClr val="7030A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6.Байдики бити </a:t>
            </a:r>
            <a:endParaRPr lang="ru-UA" sz="1600" dirty="0">
              <a:solidFill>
                <a:srgbClr val="7030A0"/>
              </a:solidFill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1ECB06F4-C150-4EE7-977B-6FE2F7945458}"/>
              </a:ext>
            </a:extLst>
          </p:cNvPr>
          <p:cNvPicPr/>
          <p:nvPr/>
        </p:nvPicPr>
        <p:blipFill>
          <a:blip r:embed="rId8"/>
          <a:srcRect l="27244" t="27193" r="30119"/>
          <a:stretch>
            <a:fillRect/>
          </a:stretch>
        </p:blipFill>
        <p:spPr bwMode="auto">
          <a:xfrm>
            <a:off x="1722267" y="5131293"/>
            <a:ext cx="2583402" cy="1300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517A7709-33ED-4F29-89C0-BD1B3E3B2BE5}"/>
              </a:ext>
            </a:extLst>
          </p:cNvPr>
          <p:cNvSpPr/>
          <p:nvPr/>
        </p:nvSpPr>
        <p:spPr>
          <a:xfrm>
            <a:off x="1722267" y="4755211"/>
            <a:ext cx="236442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dirty="0">
                <a:solidFill>
                  <a:srgbClr val="7030A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7.Теревені правити </a:t>
            </a:r>
            <a:endParaRPr lang="ru-UA" sz="1600" dirty="0">
              <a:solidFill>
                <a:srgbClr val="7030A0"/>
              </a:solidFill>
            </a:endParaRPr>
          </a:p>
        </p:txBody>
      </p:sp>
      <p:pic>
        <p:nvPicPr>
          <p:cNvPr id="21" name="Рисунок 20" descr="Результат пошуку зображень за запитом страх бере фразеологізм">
            <a:extLst>
              <a:ext uri="{FF2B5EF4-FFF2-40B4-BE49-F238E27FC236}">
                <a16:creationId xmlns:a16="http://schemas.microsoft.com/office/drawing/2014/main" id="{CD16675C-4D0B-427E-9453-576CC49AABC9}"/>
              </a:ext>
            </a:extLst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7005" y="5131293"/>
            <a:ext cx="2680537" cy="1300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8AA8AA45-578A-4593-B4CB-27F2C039944F}"/>
              </a:ext>
            </a:extLst>
          </p:cNvPr>
          <p:cNvSpPr/>
          <p:nvPr/>
        </p:nvSpPr>
        <p:spPr>
          <a:xfrm>
            <a:off x="5007005" y="4760239"/>
            <a:ext cx="27254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dirty="0">
                <a:solidFill>
                  <a:srgbClr val="7030A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Страх бере</a:t>
            </a:r>
            <a:endParaRPr lang="ru-UA" sz="1600" dirty="0">
              <a:solidFill>
                <a:srgbClr val="7030A0"/>
              </a:solidFill>
            </a:endParaRPr>
          </a:p>
        </p:txBody>
      </p:sp>
      <p:pic>
        <p:nvPicPr>
          <p:cNvPr id="5122" name="Picture 2" descr="Pin by Наталия 1982 on Мова | Lunch box">
            <a:extLst>
              <a:ext uri="{FF2B5EF4-FFF2-40B4-BE49-F238E27FC236}">
                <a16:creationId xmlns:a16="http://schemas.microsoft.com/office/drawing/2014/main" id="{1A78528F-BBE3-4E6D-86BF-28109E246A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9" t="26925" r="13468" b="31063"/>
          <a:stretch/>
        </p:blipFill>
        <p:spPr bwMode="auto">
          <a:xfrm>
            <a:off x="8793310" y="5131293"/>
            <a:ext cx="2197246" cy="1381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5EDBF3E1-BC35-46C3-A8AD-1BA510D92A9D}"/>
              </a:ext>
            </a:extLst>
          </p:cNvPr>
          <p:cNvSpPr/>
          <p:nvPr/>
        </p:nvSpPr>
        <p:spPr>
          <a:xfrm>
            <a:off x="8793310" y="4711900"/>
            <a:ext cx="27254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dirty="0">
                <a:solidFill>
                  <a:srgbClr val="7030A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 Пекти раків</a:t>
            </a:r>
            <a:endParaRPr lang="ru-UA" sz="1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6197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7CA69CF-79EC-42DB-A73A-F9CF9BDB4D01}"/>
              </a:ext>
            </a:extLst>
          </p:cNvPr>
          <p:cNvSpPr/>
          <p:nvPr/>
        </p:nvSpPr>
        <p:spPr>
          <a:xfrm>
            <a:off x="1793289" y="301841"/>
            <a:ext cx="9765437" cy="678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934720" algn="l"/>
              </a:tabLst>
            </a:pPr>
            <a:r>
              <a:rPr lang="uk-UA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Магніт</a:t>
            </a:r>
            <a:endParaRPr lang="ru-UA" sz="3600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Результат пошуку зображень за запитом буква ч">
            <a:extLst>
              <a:ext uri="{FF2B5EF4-FFF2-40B4-BE49-F238E27FC236}">
                <a16:creationId xmlns:a16="http://schemas.microsoft.com/office/drawing/2014/main" id="{B3882409-0F6D-49C0-A265-0B09B1C9E0E1}"/>
              </a:ext>
            </a:extLst>
          </p:cNvPr>
          <p:cNvPicPr/>
          <p:nvPr/>
        </p:nvPicPr>
        <p:blipFill>
          <a:blip r:embed="rId2" cstate="print"/>
          <a:srcRect l="21328" t="8182" r="8980" b="9091"/>
          <a:stretch>
            <a:fillRect/>
          </a:stretch>
        </p:blipFill>
        <p:spPr bwMode="auto">
          <a:xfrm>
            <a:off x="1873189" y="1023063"/>
            <a:ext cx="1349406" cy="1637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90CEAB0-274B-42B5-BCE8-0DDC0CFC71E9}"/>
              </a:ext>
            </a:extLst>
          </p:cNvPr>
          <p:cNvSpPr/>
          <p:nvPr/>
        </p:nvSpPr>
        <p:spPr>
          <a:xfrm>
            <a:off x="3852908" y="1023063"/>
            <a:ext cx="7634798" cy="1341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340" algn="just"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Аташе, конферансьє, маестро, кутюр’є, рефері, тореро; кенгуру, шимпанзе, </a:t>
            </a:r>
            <a:r>
              <a:rPr lang="uk-UA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ему</a:t>
            </a:r>
            <a:r>
              <a:rPr lang="uk-UA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ара, какаду, колібрі, поні, </a:t>
            </a:r>
            <a:r>
              <a:rPr lang="uk-UA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дінго</a:t>
            </a:r>
            <a:r>
              <a:rPr lang="uk-UA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фламінго, гризлі; </a:t>
            </a:r>
            <a:r>
              <a:rPr lang="uk-UA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капучино</a:t>
            </a:r>
            <a:r>
              <a:rPr lang="uk-UA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мохіто</a:t>
            </a:r>
            <a:r>
              <a:rPr lang="uk-UA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сулугуні</a:t>
            </a:r>
            <a:r>
              <a:rPr lang="uk-UA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фето</a:t>
            </a:r>
            <a:r>
              <a:rPr lang="uk-UA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торнадо, барбекю; Сочі (курорт), Баку (порт), Борнео (острів).</a:t>
            </a:r>
            <a:endParaRPr lang="ru-UA" sz="1600" b="1" dirty="0">
              <a:solidFill>
                <a:srgbClr val="0000F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Результат пошуку зображень за запитом буква ж">
            <a:extLst>
              <a:ext uri="{FF2B5EF4-FFF2-40B4-BE49-F238E27FC236}">
                <a16:creationId xmlns:a16="http://schemas.microsoft.com/office/drawing/2014/main" id="{C6FB740B-3D99-48B0-B451-2AD455951137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73190" y="2918428"/>
            <a:ext cx="1349406" cy="1507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9BCACD2-288E-424B-8A23-3776326AC0DD}"/>
              </a:ext>
            </a:extLst>
          </p:cNvPr>
          <p:cNvSpPr/>
          <p:nvPr/>
        </p:nvSpPr>
        <p:spPr>
          <a:xfrm>
            <a:off x="3852907" y="2918428"/>
            <a:ext cx="7634797" cy="1022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340" algn="just"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Цеце, івасі, кольрабі, салямі, мадам, місіс, фрау, леді, Міссісіпі, колібрі, Ай-Петрі, Кіліманджаро (вершина), кенгуру, гінді, боржомі, </a:t>
            </a:r>
            <a:r>
              <a:rPr lang="uk-UA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броколі,Перу</a:t>
            </a:r>
            <a:r>
              <a:rPr lang="uk-UA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(республіка),авеню,</a:t>
            </a:r>
            <a:r>
              <a:rPr lang="uk-UA" sz="16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страдиварі, ООН.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ru-UA" sz="1600" b="1" dirty="0">
              <a:solidFill>
                <a:srgbClr val="0000F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Результат пошуку зображень за запитом буква с">
            <a:extLst>
              <a:ext uri="{FF2B5EF4-FFF2-40B4-BE49-F238E27FC236}">
                <a16:creationId xmlns:a16="http://schemas.microsoft.com/office/drawing/2014/main" id="{984F6DC0-6B72-416E-9CE8-5F883457A2A8}"/>
              </a:ext>
            </a:extLst>
          </p:cNvPr>
          <p:cNvPicPr/>
          <p:nvPr/>
        </p:nvPicPr>
        <p:blipFill>
          <a:blip r:embed="rId4" cstate="print"/>
          <a:srcRect l="21283" t="14117" r="23119"/>
          <a:stretch>
            <a:fillRect/>
          </a:stretch>
        </p:blipFill>
        <p:spPr bwMode="auto">
          <a:xfrm>
            <a:off x="1873190" y="4829452"/>
            <a:ext cx="1349406" cy="1499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E3EC30F8-E53B-4BFE-92E6-81A43EC8352A}"/>
              </a:ext>
            </a:extLst>
          </p:cNvPr>
          <p:cNvSpPr/>
          <p:nvPr/>
        </p:nvSpPr>
        <p:spPr>
          <a:xfrm>
            <a:off x="3852908" y="4663866"/>
            <a:ext cx="7901127" cy="1665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340">
              <a:lnSpc>
                <a:spcPct val="115000"/>
              </a:lnSpc>
              <a:spcAft>
                <a:spcPts val="0"/>
              </a:spcAft>
              <a:tabLst>
                <a:tab pos="5880100" algn="l"/>
              </a:tabLst>
            </a:pPr>
            <a:r>
              <a:rPr lang="uk-UA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Манго, ситро, безе, суфле, меню, ескімо, желе, какао, рагу, </a:t>
            </a:r>
            <a:r>
              <a:rPr lang="uk-UA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олів'є</a:t>
            </a:r>
            <a:r>
              <a:rPr lang="uk-UA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драже, харчо, авокадо, філе, ківі, спагеті, кашпо, пончо, жабо, боа, манто, болеро, кашне, бра, хакі, кімоно, таксі, депо, хобі, </a:t>
            </a:r>
            <a:r>
              <a:rPr lang="uk-UA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кредо,піаніно,доміно,сальто,бордо</a:t>
            </a:r>
            <a:r>
              <a:rPr lang="uk-UA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декольте, каное, турне, фойє, бюро, бароко, ралі, цунамі, євро.                                                                                                                               </a:t>
            </a:r>
            <a:endParaRPr lang="ru-UA" sz="1600" b="1" dirty="0">
              <a:solidFill>
                <a:srgbClr val="0000F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07486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344E24C-05AA-4033-AB0B-C9FC4A1A7DAC}"/>
              </a:ext>
            </a:extLst>
          </p:cNvPr>
          <p:cNvSpPr/>
          <p:nvPr/>
        </p:nvSpPr>
        <p:spPr>
          <a:xfrm>
            <a:off x="1746504" y="292164"/>
            <a:ext cx="9969623" cy="146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Слово- речення –запитання- відповідь</a:t>
            </a:r>
            <a:endParaRPr lang="ru-UA" sz="3600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sz="1600" i="1" dirty="0"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sz="1600" i="1" dirty="0">
              <a:latin typeface="Bookman Old Style" panose="02050604050505020204" pitchFamily="18" charset="0"/>
              <a:cs typeface="Times New Roman" panose="02020603050405020304" pitchFamily="18" charset="0"/>
            </a:endParaRPr>
          </a:p>
          <a:p>
            <a:endParaRPr lang="ru-UA" sz="16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ABF2B6C-89BD-49AC-AB31-8E5677776D1E}"/>
              </a:ext>
            </a:extLst>
          </p:cNvPr>
          <p:cNvSpPr/>
          <p:nvPr/>
        </p:nvSpPr>
        <p:spPr>
          <a:xfrm>
            <a:off x="1655064" y="982176"/>
            <a:ext cx="996962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uk-UA" sz="2400" u="sng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Слово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 </a:t>
            </a:r>
            <a:r>
              <a:rPr lang="uk-UA" sz="24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убогий.                                                                     </a:t>
            </a:r>
          </a:p>
          <a:p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uk-UA" sz="2400" u="sng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Речення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Іде </a:t>
            </a:r>
            <a:r>
              <a:rPr lang="uk-UA" sz="24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убогий 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додомоньку, похиливши головоньку.                                                                                                             3. </a:t>
            </a:r>
            <a:r>
              <a:rPr lang="uk-UA" sz="2400" u="sng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Граматична основа 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Іде </a:t>
            </a:r>
            <a:r>
              <a:rPr lang="uk-UA" sz="24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убогий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                                                </a:t>
            </a:r>
          </a:p>
          <a:p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uk-UA" sz="2400" u="sng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Другорядні члени речення 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(куди?) додомоньку—обставина, (як?)—похиливши головоньку—обставина.                                                                            5.</a:t>
            </a:r>
            <a:r>
              <a:rPr lang="uk-UA" sz="2400" u="sng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Значення 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той, що живе в нестатках, злиднях; бідний.                                                                            6.</a:t>
            </a:r>
            <a:r>
              <a:rPr lang="uk-UA" sz="2400" u="sng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Походження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—власне українське.                                 </a:t>
            </a:r>
          </a:p>
          <a:p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</a:t>
            </a:r>
            <a:r>
              <a:rPr lang="uk-UA" sz="2400" u="sng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Синонім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—бідний.                                                         </a:t>
            </a:r>
          </a:p>
          <a:p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</a:t>
            </a:r>
            <a:r>
              <a:rPr lang="uk-UA" sz="2400" u="sng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Антонім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—багатий.                                                                   </a:t>
            </a:r>
          </a:p>
          <a:p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</a:t>
            </a:r>
            <a:r>
              <a:rPr lang="uk-UA" sz="2400" u="sng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Граматичні категорії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—іменник, чоловічий рід, однина, Називний відмінок, істота, загальна назва.                                                              10.</a:t>
            </a:r>
            <a:r>
              <a:rPr lang="uk-UA" sz="2400" u="sng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Спосіб творення</a:t>
            </a: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—морфологічно-синтаксичний або перехід з однієї частини мови в іншу (прикметник перейшов у іменник).</a:t>
            </a:r>
            <a:endParaRPr lang="ru-UA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66986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ЗНО 2021 - з української мови буде окремий тест » Слово і Діло">
            <a:extLst>
              <a:ext uri="{FF2B5EF4-FFF2-40B4-BE49-F238E27FC236}">
                <a16:creationId xmlns:a16="http://schemas.microsoft.com/office/drawing/2014/main" id="{E920AEB9-307A-420F-97DA-8B2ED9C2F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9831" y="701336"/>
            <a:ext cx="9932971" cy="5585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34889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Презентация на тему: &amp;quot;Урок 24 Говорити кожен звик – Має кожен з нас язик,  Та не всіх він слухать звик. А щоб він слухняним став, Зробимо ми кілька  вправ.&amp;quot;. Скачать бесплатно и">
            <a:extLst>
              <a:ext uri="{FF2B5EF4-FFF2-40B4-BE49-F238E27FC236}">
                <a16:creationId xmlns:a16="http://schemas.microsoft.com/office/drawing/2014/main" id="{5DCE2D73-2DC1-48C7-A051-FFC1BFFB3F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295573" cy="7661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384343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1376</TotalTime>
  <Words>1847</Words>
  <Application>Microsoft Office PowerPoint</Application>
  <PresentationFormat>Широкоэкранный</PresentationFormat>
  <Paragraphs>197</Paragraphs>
  <Slides>40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9" baseType="lpstr">
      <vt:lpstr>Arial</vt:lpstr>
      <vt:lpstr>Arial Black</vt:lpstr>
      <vt:lpstr>Bookman Old Style</vt:lpstr>
      <vt:lpstr>Calibri</vt:lpstr>
      <vt:lpstr>Century Gothic</vt:lpstr>
      <vt:lpstr>Times New Roman</vt:lpstr>
      <vt:lpstr>Wingdings</vt:lpstr>
      <vt:lpstr>Wingdings 3</vt:lpstr>
      <vt:lpstr>Легкий дым</vt:lpstr>
      <vt:lpstr> </vt:lpstr>
      <vt:lpstr>Мета: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В.Підмогильний «Місто»  Перевірка:  У середині твору:  МІСТО –КАР’ЄРА-КВАРТИРА   Наприкінці твору: МІСТО –ПОВІСТЬ ПРО ЛЮДЕЙ-МРІЇ ПРО КОХАННЯ </vt:lpstr>
      <vt:lpstr>В.Підмогильний «Місто» Завдання:  Створити асоціативний колаж  «Жінки в житті Степана Радченка»,  дібравши слова-асоціації  Надійка, Тамара Василівна Гніда, Зоська, Маргарита  </vt:lpstr>
      <vt:lpstr>В.Підмогильний «Місто» Асоціативний колаж  «Жінки в житті С.Радченка»  Перевірка:  </vt:lpstr>
      <vt:lpstr>В.Підмогильний «Місто» Предметно-асоціативні диктанти  </vt:lpstr>
      <vt:lpstr>В.Підмогильний «Місто» Предметно-асоціативні диктанти  Перевірка: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Майстер - клас</dc:title>
  <dc:creator>Галина</dc:creator>
  <cp:lastModifiedBy>Galina</cp:lastModifiedBy>
  <cp:revision>98</cp:revision>
  <dcterms:created xsi:type="dcterms:W3CDTF">2021-10-19T13:20:53Z</dcterms:created>
  <dcterms:modified xsi:type="dcterms:W3CDTF">2022-02-08T07:08:40Z</dcterms:modified>
</cp:coreProperties>
</file>