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5" r:id="rId15"/>
    <p:sldId id="270" r:id="rId16"/>
    <p:sldId id="271" r:id="rId17"/>
    <p:sldId id="272" r:id="rId18"/>
    <p:sldId id="273" r:id="rId19"/>
    <p:sldId id="276" r:id="rId20"/>
    <p:sldId id="277" r:id="rId21"/>
    <p:sldId id="278" r:id="rId22"/>
    <p:sldId id="274" r:id="rId23"/>
  </p:sldIdLst>
  <p:sldSz cx="9144000" cy="6858000" type="screen4x3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676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BE029-8AE7-4384-9534-EBD1785E9270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9997B-AB40-4BD9-BC95-6E5D5F27053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074B1-41D7-4339-8181-1DE6896F9B40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03E1B-FDE4-4192-A32F-87A33DBE0DB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90E2E-AC1B-437E-A932-F4465E0623B3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0DF66-BC99-45C5-A6BB-67E01A008BC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5CA5E-B392-4402-BB4C-6A10BFDBD67B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AF964-25C4-465E-A445-2BC1511DAE4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71666-6FC3-4693-B23D-E03DECECCEC9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2CC78-FF01-4307-BE6C-806815BE83A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173FC-6B78-4F89-B0C5-722F1185B3C9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D2B14-F3EB-4F7F-9831-3E03BF333C4F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63504-598F-4D9F-9ED1-4068CC43BAF4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3F9C0-0246-40DD-A64A-00FE7CB6C4E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92289-4619-4BDB-BA2B-5066BCBEB306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82146-FD26-41C2-B5B8-612B7E0D341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9EA21-8BAF-48C6-B5C2-E8BA11543C6F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1C12E-78A7-4AD8-86D5-487B1AEE238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0D76D-2A98-4EE5-AA9B-C2D936206195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70E7D-AF2D-4E6A-868D-8A6C6FFCBE80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4B451-179B-44FE-9FDB-0EFCECA4B8B2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D02F3-ACF6-4821-ABD1-6C766CDD149A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18"/>
          <p:cNvGrpSpPr>
            <a:grpSpLocks/>
          </p:cNvGrpSpPr>
          <p:nvPr/>
        </p:nvGrpSpPr>
        <p:grpSpPr bwMode="auto">
          <a:xfrm>
            <a:off x="6557963" y="66675"/>
            <a:ext cx="2574925" cy="6796088"/>
            <a:chOff x="6558164" y="66319"/>
            <a:chExt cx="2575511" cy="6797067"/>
          </a:xfrm>
        </p:grpSpPr>
        <p:grpSp>
          <p:nvGrpSpPr>
            <p:cNvPr id="1032" name="Group 62"/>
            <p:cNvGrpSpPr>
              <a:grpSpLocks/>
            </p:cNvGrpSpPr>
            <p:nvPr/>
          </p:nvGrpSpPr>
          <p:grpSpPr bwMode="auto"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1040" name="Group 44"/>
              <p:cNvGrpSpPr>
                <a:grpSpLocks/>
              </p:cNvGrpSpPr>
              <p:nvPr/>
            </p:nvGrpSpPr>
            <p:grpSpPr bwMode="auto"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1" name="Group 50"/>
              <p:cNvGrpSpPr>
                <a:grpSpLocks/>
              </p:cNvGrpSpPr>
              <p:nvPr/>
            </p:nvGrpSpPr>
            <p:grpSpPr bwMode="auto"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5453" y="3308461"/>
                  <a:ext cx="492237" cy="560469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4480" y="887175"/>
                  <a:ext cx="384263" cy="439800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2" name="Group 56"/>
              <p:cNvGrpSpPr>
                <a:grpSpLocks/>
              </p:cNvGrpSpPr>
              <p:nvPr/>
            </p:nvGrpSpPr>
            <p:grpSpPr bwMode="auto"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3118" y="4921594"/>
                  <a:ext cx="1032110" cy="1181270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868" y="155232"/>
                  <a:ext cx="722477" cy="825619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738" y="3830825"/>
                  <a:ext cx="639908" cy="728767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8524" y="1798532"/>
                  <a:ext cx="765349" cy="870075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</p:spPr>
          <p:txBody>
            <a:bodyPr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971" y="6307681"/>
              <a:ext cx="976534" cy="5509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755F43-5367-463B-8208-D6C9659BB5CF}" type="datetimeFigureOut">
              <a:rPr lang="uk-UA"/>
              <a:pPr>
                <a:defRPr/>
              </a:pPr>
              <a:t>19.02.2023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77879D-E01B-42A1-84E1-6BBB47CBF9D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84" r:id="rId9"/>
    <p:sldLayoutId id="2147483675" r:id="rId10"/>
    <p:sldLayoutId id="2147483674" r:id="rId11"/>
  </p:sldLayoutIdLst>
  <p:transition spd="slow">
    <p:fade/>
  </p:transition>
  <p:txStyles>
    <p:titleStyle>
      <a:lvl1pPr algn="l" defTabSz="457200" rtl="0" fontAlgn="base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>
          <a:xfrm>
            <a:off x="-7938" y="1412875"/>
            <a:ext cx="8712201" cy="2736850"/>
          </a:xfrm>
        </p:spPr>
        <p:txBody>
          <a:bodyPr/>
          <a:lstStyle/>
          <a:p>
            <a:pPr algn="ctr"/>
            <a:r>
              <a:rPr lang="uk-UA" sz="4800" dirty="0"/>
              <a:t>Майстер-клас</a:t>
            </a:r>
            <a:br>
              <a:rPr lang="uk-UA" sz="4800" dirty="0"/>
            </a:br>
            <a:r>
              <a:rPr lang="uk-UA" sz="4800" dirty="0"/>
              <a:t>з літературного читання </a:t>
            </a:r>
            <a:r>
              <a:rPr lang="uk-UA" sz="4800" u="sng" dirty="0"/>
              <a:t>«</a:t>
            </a:r>
            <a:r>
              <a:rPr lang="uk-UA" sz="4800" u="sng" dirty="0" err="1"/>
              <a:t>Ме</a:t>
            </a:r>
            <a:r>
              <a:rPr lang="ru-RU" sz="4800" u="sng" dirty="0"/>
              <a:t>тоди та </a:t>
            </a:r>
            <a:r>
              <a:rPr lang="ru-RU" sz="4800" u="sng" dirty="0" err="1"/>
              <a:t>прийоми</a:t>
            </a:r>
            <a:r>
              <a:rPr lang="ru-RU" sz="4800" u="sng" dirty="0"/>
              <a:t> </a:t>
            </a:r>
            <a:r>
              <a:rPr lang="ru-RU" sz="4800" u="sng" dirty="0" err="1"/>
              <a:t>роботи</a:t>
            </a:r>
            <a:r>
              <a:rPr lang="ru-RU" sz="4800" u="sng" dirty="0"/>
              <a:t>»</a:t>
            </a:r>
            <a:endParaRPr lang="uk-UA" sz="4800" u="sn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9651" y="4776788"/>
            <a:ext cx="4491044" cy="1366856"/>
          </a:xfrm>
        </p:spPr>
        <p:txBody>
          <a:bodyPr rtlCol="0">
            <a:normAutofit fontScale="92500" lnSpcReduction="10000"/>
          </a:bodyPr>
          <a:lstStyle/>
          <a:p>
            <a:pPr algn="r" fontAlgn="auto">
              <a:buFont typeface="Wingdings 2" charset="2"/>
              <a:buNone/>
              <a:defRPr/>
            </a:pPr>
            <a:r>
              <a:rPr lang="ru-RU" sz="2800" b="1" dirty="0" err="1" smtClean="0"/>
              <a:t>Вчитель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вищої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категорії</a:t>
            </a:r>
            <a:r>
              <a:rPr lang="ru-RU" sz="2800" b="1" dirty="0" smtClean="0"/>
              <a:t>:</a:t>
            </a:r>
            <a:endParaRPr lang="ru-RU" sz="2800" b="1" dirty="0" smtClean="0"/>
          </a:p>
          <a:p>
            <a:pPr algn="r" fontAlgn="auto">
              <a:buFont typeface="Wingdings 2" charset="2"/>
              <a:buNone/>
              <a:defRPr/>
            </a:pPr>
            <a:r>
              <a:rPr lang="ru-RU" sz="2800" b="1" dirty="0" smtClean="0"/>
              <a:t> </a:t>
            </a:r>
            <a:r>
              <a:rPr lang="ru-RU" sz="2800" b="1" dirty="0" err="1"/>
              <a:t>Гайова</a:t>
            </a:r>
            <a:r>
              <a:rPr lang="ru-RU" sz="2800" b="1" dirty="0"/>
              <a:t> Л.О.</a:t>
            </a:r>
            <a:endParaRPr lang="uk-UA" sz="28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1057275" y="476250"/>
            <a:ext cx="7124700" cy="925513"/>
          </a:xfrm>
        </p:spPr>
        <p:txBody>
          <a:bodyPr/>
          <a:lstStyle/>
          <a:p>
            <a:pPr algn="ctr"/>
            <a:r>
              <a:rPr lang="ru-RU" sz="4400" dirty="0"/>
              <a:t>Типи </a:t>
            </a:r>
            <a:r>
              <a:rPr lang="uk-UA" sz="4400" dirty="0"/>
              <a:t>та види роботи</a:t>
            </a:r>
          </a:p>
        </p:txBody>
      </p:sp>
      <p:sp>
        <p:nvSpPr>
          <p:cNvPr id="14338" name="Объект 4"/>
          <p:cNvSpPr>
            <a:spLocks noGrp="1"/>
          </p:cNvSpPr>
          <p:nvPr>
            <p:ph idx="1"/>
          </p:nvPr>
        </p:nvSpPr>
        <p:spPr>
          <a:xfrm>
            <a:off x="179388" y="1412875"/>
            <a:ext cx="8569325" cy="53292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276600" y="3357563"/>
            <a:ext cx="2519363" cy="10525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Уроки </a:t>
            </a:r>
            <a:r>
              <a:rPr lang="ru-RU" dirty="0" err="1"/>
              <a:t>літературного</a:t>
            </a:r>
            <a:r>
              <a:rPr lang="ru-RU" dirty="0"/>
              <a:t> </a:t>
            </a:r>
            <a:r>
              <a:rPr lang="ru-RU" dirty="0" err="1"/>
              <a:t>читання</a:t>
            </a:r>
            <a:endParaRPr lang="uk-UA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63938" y="2276475"/>
            <a:ext cx="1944687" cy="79216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Уроки </a:t>
            </a:r>
            <a:r>
              <a:rPr lang="ru-RU" dirty="0" err="1"/>
              <a:t>вивчення</a:t>
            </a:r>
            <a:r>
              <a:rPr lang="ru-RU" dirty="0"/>
              <a:t> </a:t>
            </a:r>
            <a:r>
              <a:rPr lang="ru-RU" dirty="0" err="1"/>
              <a:t>читання</a:t>
            </a:r>
            <a:endParaRPr lang="uk-UA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63938" y="4708525"/>
            <a:ext cx="1944687" cy="7366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Творчий</a:t>
            </a:r>
            <a:r>
              <a:rPr lang="ru-RU" dirty="0"/>
              <a:t> урок</a:t>
            </a:r>
            <a:endParaRPr lang="uk-UA" dirty="0"/>
          </a:p>
        </p:txBody>
      </p:sp>
      <p:sp>
        <p:nvSpPr>
          <p:cNvPr id="29" name="Прямоугольник с двумя скругленными противолежащими углами 28"/>
          <p:cNvSpPr/>
          <p:nvPr/>
        </p:nvSpPr>
        <p:spPr>
          <a:xfrm>
            <a:off x="764330" y="1538238"/>
            <a:ext cx="2087562" cy="576262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Урок-</a:t>
            </a:r>
            <a:r>
              <a:rPr lang="ru-RU" dirty="0" err="1"/>
              <a:t>спостереження</a:t>
            </a:r>
            <a:endParaRPr lang="uk-UA" dirty="0"/>
          </a:p>
        </p:txBody>
      </p:sp>
      <p:sp>
        <p:nvSpPr>
          <p:cNvPr id="30" name="Прямоугольник с двумя скругленными противолежащими углами 29"/>
          <p:cNvSpPr/>
          <p:nvPr/>
        </p:nvSpPr>
        <p:spPr>
          <a:xfrm>
            <a:off x="684213" y="2276475"/>
            <a:ext cx="2087562" cy="576263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Урок-</a:t>
            </a:r>
            <a:r>
              <a:rPr lang="ru-RU" dirty="0" err="1"/>
              <a:t>пошук</a:t>
            </a:r>
            <a:endParaRPr lang="uk-UA" dirty="0"/>
          </a:p>
        </p:txBody>
      </p:sp>
      <p:sp>
        <p:nvSpPr>
          <p:cNvPr id="31" name="Прямоугольник с двумя скругленными противолежащими углами 30"/>
          <p:cNvSpPr/>
          <p:nvPr/>
        </p:nvSpPr>
        <p:spPr>
          <a:xfrm>
            <a:off x="6084888" y="1557338"/>
            <a:ext cx="2016125" cy="576262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Урок-</a:t>
            </a:r>
            <a:r>
              <a:rPr lang="ru-RU" dirty="0" err="1"/>
              <a:t>тренінг</a:t>
            </a:r>
            <a:endParaRPr lang="uk-UA" dirty="0"/>
          </a:p>
        </p:txBody>
      </p:sp>
      <p:sp>
        <p:nvSpPr>
          <p:cNvPr id="1024" name="Прямоугольник с двумя скругленными противолежащими углами 1023"/>
          <p:cNvSpPr/>
          <p:nvPr/>
        </p:nvSpPr>
        <p:spPr>
          <a:xfrm>
            <a:off x="6084888" y="2276475"/>
            <a:ext cx="2016125" cy="576263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Урок-</a:t>
            </a:r>
            <a:r>
              <a:rPr lang="ru-RU" dirty="0" err="1"/>
              <a:t>дослідження</a:t>
            </a:r>
            <a:endParaRPr lang="uk-UA" dirty="0"/>
          </a:p>
        </p:txBody>
      </p:sp>
      <p:sp>
        <p:nvSpPr>
          <p:cNvPr id="1025" name="Прямоугольник с двумя скругленными противолежащими углами 1024"/>
          <p:cNvSpPr/>
          <p:nvPr/>
        </p:nvSpPr>
        <p:spPr>
          <a:xfrm>
            <a:off x="684213" y="3068638"/>
            <a:ext cx="2087562" cy="576262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Бібліотечні</a:t>
            </a:r>
            <a:r>
              <a:rPr lang="ru-RU" dirty="0"/>
              <a:t> уроки</a:t>
            </a:r>
            <a:endParaRPr lang="uk-UA" dirty="0"/>
          </a:p>
        </p:txBody>
      </p:sp>
      <p:sp>
        <p:nvSpPr>
          <p:cNvPr id="1028" name="Прямоугольник с двумя скругленными противолежащими углами 1027"/>
          <p:cNvSpPr/>
          <p:nvPr/>
        </p:nvSpPr>
        <p:spPr>
          <a:xfrm>
            <a:off x="611188" y="3933825"/>
            <a:ext cx="2160587" cy="755650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 </a:t>
            </a:r>
            <a:r>
              <a:rPr lang="ru-RU" dirty="0" err="1"/>
              <a:t>перевірки</a:t>
            </a:r>
            <a:r>
              <a:rPr lang="ru-RU" dirty="0"/>
              <a:t> та контролю</a:t>
            </a:r>
            <a:endParaRPr lang="uk-UA" dirty="0"/>
          </a:p>
        </p:txBody>
      </p:sp>
      <p:sp>
        <p:nvSpPr>
          <p:cNvPr id="1029" name="Прямоугольник с двумя скругленными противолежащими углами 1028"/>
          <p:cNvSpPr/>
          <p:nvPr/>
        </p:nvSpPr>
        <p:spPr>
          <a:xfrm>
            <a:off x="6084888" y="3213100"/>
            <a:ext cx="2016125" cy="863600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 </a:t>
            </a:r>
            <a:r>
              <a:rPr lang="ru-RU" dirty="0" err="1"/>
              <a:t>літературного</a:t>
            </a:r>
            <a:r>
              <a:rPr lang="ru-RU" dirty="0"/>
              <a:t> </a:t>
            </a:r>
            <a:r>
              <a:rPr lang="ru-RU" dirty="0" err="1"/>
              <a:t>слухання</a:t>
            </a:r>
            <a:endParaRPr lang="uk-UA" dirty="0"/>
          </a:p>
        </p:txBody>
      </p:sp>
      <p:sp>
        <p:nvSpPr>
          <p:cNvPr id="1030" name="Прямоугольник с двумя скругленными противолежащими углами 1029"/>
          <p:cNvSpPr/>
          <p:nvPr/>
        </p:nvSpPr>
        <p:spPr>
          <a:xfrm>
            <a:off x="6108700" y="4248151"/>
            <a:ext cx="2135188" cy="1052512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 </a:t>
            </a:r>
            <a:r>
              <a:rPr lang="ru-RU" dirty="0" err="1"/>
              <a:t>навчання</a:t>
            </a:r>
            <a:r>
              <a:rPr lang="ru-RU" dirty="0"/>
              <a:t> </a:t>
            </a:r>
            <a:r>
              <a:rPr lang="ru-RU" dirty="0" err="1"/>
              <a:t>работі</a:t>
            </a:r>
            <a:r>
              <a:rPr lang="ru-RU" dirty="0"/>
              <a:t> з </a:t>
            </a:r>
            <a:r>
              <a:rPr lang="ru-RU" dirty="0" err="1"/>
              <a:t>дитячою</a:t>
            </a:r>
            <a:r>
              <a:rPr lang="ru-RU" dirty="0"/>
              <a:t> книжкою</a:t>
            </a:r>
            <a:endParaRPr lang="uk-UA" dirty="0"/>
          </a:p>
        </p:txBody>
      </p:sp>
      <p:sp>
        <p:nvSpPr>
          <p:cNvPr id="1031" name="Прямоугольник с двумя скругленными противолежащими углами 1030"/>
          <p:cNvSpPr/>
          <p:nvPr/>
        </p:nvSpPr>
        <p:spPr>
          <a:xfrm>
            <a:off x="1187450" y="5572125"/>
            <a:ext cx="1871663" cy="665163"/>
          </a:xfrm>
          <a:prstGeom prst="round2Diag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Урок-</a:t>
            </a:r>
            <a:r>
              <a:rPr lang="ru-RU" dirty="0" err="1"/>
              <a:t>казка</a:t>
            </a:r>
            <a:endParaRPr lang="uk-UA" dirty="0"/>
          </a:p>
        </p:txBody>
      </p:sp>
      <p:sp>
        <p:nvSpPr>
          <p:cNvPr id="1032" name="Прямоугольник с двумя скругленными противолежащими углами 1031"/>
          <p:cNvSpPr/>
          <p:nvPr/>
        </p:nvSpPr>
        <p:spPr>
          <a:xfrm>
            <a:off x="3779838" y="5903913"/>
            <a:ext cx="1871662" cy="693737"/>
          </a:xfrm>
          <a:prstGeom prst="round2Diag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Урок-</a:t>
            </a:r>
            <a:r>
              <a:rPr lang="ru-RU" dirty="0" err="1"/>
              <a:t>проєкт</a:t>
            </a:r>
            <a:endParaRPr lang="uk-UA" dirty="0"/>
          </a:p>
        </p:txBody>
      </p:sp>
      <p:sp>
        <p:nvSpPr>
          <p:cNvPr id="1033" name="Прямоугольник с двумя скругленными противолежащими углами 1032"/>
          <p:cNvSpPr/>
          <p:nvPr/>
        </p:nvSpPr>
        <p:spPr>
          <a:xfrm>
            <a:off x="6084888" y="5572125"/>
            <a:ext cx="2016125" cy="679450"/>
          </a:xfrm>
          <a:prstGeom prst="round2Diag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Урок-конкурс</a:t>
            </a:r>
            <a:endParaRPr lang="uk-UA" dirty="0"/>
          </a:p>
        </p:txBody>
      </p:sp>
      <p:cxnSp>
        <p:nvCxnSpPr>
          <p:cNvPr id="1035" name="Прямая со стрелкой 1034"/>
          <p:cNvCxnSpPr/>
          <p:nvPr/>
        </p:nvCxnSpPr>
        <p:spPr>
          <a:xfrm flipH="1" flipV="1">
            <a:off x="2771775" y="1916113"/>
            <a:ext cx="792163" cy="4333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Прямая со стрелкой 1036"/>
          <p:cNvCxnSpPr>
            <a:stCxn id="21" idx="1"/>
          </p:cNvCxnSpPr>
          <p:nvPr/>
        </p:nvCxnSpPr>
        <p:spPr>
          <a:xfrm flipH="1" flipV="1">
            <a:off x="2771775" y="2565400"/>
            <a:ext cx="792163" cy="107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Прямая со стрелкой 1038"/>
          <p:cNvCxnSpPr/>
          <p:nvPr/>
        </p:nvCxnSpPr>
        <p:spPr>
          <a:xfrm flipV="1">
            <a:off x="5508625" y="1916113"/>
            <a:ext cx="576263" cy="4333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5" name="Прямая со стрелкой 1044"/>
          <p:cNvCxnSpPr/>
          <p:nvPr/>
        </p:nvCxnSpPr>
        <p:spPr>
          <a:xfrm flipV="1">
            <a:off x="5508625" y="2619375"/>
            <a:ext cx="576263" cy="161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7" name="Прямая со стрелкой 1046"/>
          <p:cNvCxnSpPr>
            <a:stCxn id="20" idx="0"/>
          </p:cNvCxnSpPr>
          <p:nvPr/>
        </p:nvCxnSpPr>
        <p:spPr>
          <a:xfrm flipV="1">
            <a:off x="4535488" y="3068638"/>
            <a:ext cx="0" cy="288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9" name="Прямая со стрелкой 1048"/>
          <p:cNvCxnSpPr>
            <a:stCxn id="20" idx="2"/>
            <a:endCxn id="22" idx="0"/>
          </p:cNvCxnSpPr>
          <p:nvPr/>
        </p:nvCxnSpPr>
        <p:spPr>
          <a:xfrm>
            <a:off x="4535488" y="4410075"/>
            <a:ext cx="0" cy="2984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Прямая со стрелкой 1051"/>
          <p:cNvCxnSpPr>
            <a:endCxn id="1025" idx="0"/>
          </p:cNvCxnSpPr>
          <p:nvPr/>
        </p:nvCxnSpPr>
        <p:spPr>
          <a:xfrm flipH="1" flipV="1">
            <a:off x="2771775" y="3357563"/>
            <a:ext cx="504825" cy="142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4" name="Прямая со стрелкой 1053"/>
          <p:cNvCxnSpPr/>
          <p:nvPr/>
        </p:nvCxnSpPr>
        <p:spPr>
          <a:xfrm flipH="1">
            <a:off x="2771775" y="4221163"/>
            <a:ext cx="504825" cy="1889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6" name="Прямая со стрелкой 1055"/>
          <p:cNvCxnSpPr>
            <a:endCxn id="1029" idx="2"/>
          </p:cNvCxnSpPr>
          <p:nvPr/>
        </p:nvCxnSpPr>
        <p:spPr>
          <a:xfrm>
            <a:off x="5795963" y="3644900"/>
            <a:ext cx="28892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8" name="Прямая со стрелкой 1057"/>
          <p:cNvCxnSpPr/>
          <p:nvPr/>
        </p:nvCxnSpPr>
        <p:spPr>
          <a:xfrm>
            <a:off x="5795963" y="4316413"/>
            <a:ext cx="312737" cy="242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0" name="Прямая со стрелкой 1059"/>
          <p:cNvCxnSpPr/>
          <p:nvPr/>
        </p:nvCxnSpPr>
        <p:spPr>
          <a:xfrm flipH="1">
            <a:off x="3059113" y="5300663"/>
            <a:ext cx="504825" cy="2714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2" name="Прямая со стрелкой 1061"/>
          <p:cNvCxnSpPr/>
          <p:nvPr/>
        </p:nvCxnSpPr>
        <p:spPr>
          <a:xfrm>
            <a:off x="4535488" y="5445125"/>
            <a:ext cx="0" cy="458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5" name="Прямая со стрелкой 1064"/>
          <p:cNvCxnSpPr/>
          <p:nvPr/>
        </p:nvCxnSpPr>
        <p:spPr>
          <a:xfrm>
            <a:off x="5508625" y="5300663"/>
            <a:ext cx="600075" cy="3746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5"/>
          <p:cNvSpPr txBox="1">
            <a:spLocks noChangeArrowheads="1"/>
          </p:cNvSpPr>
          <p:nvPr/>
        </p:nvSpPr>
        <p:spPr bwMode="auto">
          <a:xfrm>
            <a:off x="382588" y="836613"/>
            <a:ext cx="820896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endParaRPr lang="ru-RU" sz="3200" dirty="0" smtClean="0">
              <a:latin typeface="Verdana" pitchFamily="34" charset="0"/>
            </a:endParaRPr>
          </a:p>
          <a:p>
            <a:r>
              <a:rPr lang="ru-RU" sz="3200" dirty="0" smtClean="0"/>
              <a:t>1. Урок </a:t>
            </a:r>
            <a:r>
              <a:rPr lang="ru-RU" sz="3200" dirty="0" err="1" smtClean="0"/>
              <a:t>вивчення</a:t>
            </a:r>
            <a:r>
              <a:rPr lang="ru-RU" sz="3200" dirty="0" smtClean="0"/>
              <a:t> нового </a:t>
            </a:r>
            <a:r>
              <a:rPr lang="ru-RU" sz="3200" dirty="0" err="1" smtClean="0"/>
              <a:t>твору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2. Урок </a:t>
            </a:r>
            <a:r>
              <a:rPr lang="ru-RU" sz="3200" dirty="0" err="1" smtClean="0"/>
              <a:t>закріплення</a:t>
            </a:r>
            <a:r>
              <a:rPr lang="ru-RU" sz="3200" dirty="0" smtClean="0"/>
              <a:t> нового </a:t>
            </a:r>
            <a:r>
              <a:rPr lang="ru-RU" sz="3200" dirty="0" err="1" smtClean="0"/>
              <a:t>матеріалу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3. Урок </a:t>
            </a:r>
            <a:r>
              <a:rPr lang="ru-RU" sz="3200" dirty="0" err="1" smtClean="0"/>
              <a:t>узагальнення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4. Урок </a:t>
            </a:r>
            <a:r>
              <a:rPr lang="ru-RU" sz="3200" dirty="0" err="1" smtClean="0"/>
              <a:t>додаткового</a:t>
            </a:r>
            <a:r>
              <a:rPr lang="ru-RU" sz="3200" dirty="0" smtClean="0"/>
              <a:t> </a:t>
            </a:r>
            <a:r>
              <a:rPr lang="ru-RU" sz="3200" dirty="0" err="1" smtClean="0"/>
              <a:t>читання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5. Урок </a:t>
            </a:r>
            <a:r>
              <a:rPr lang="ru-RU" sz="3200" dirty="0" err="1" smtClean="0"/>
              <a:t>обговорення</a:t>
            </a:r>
            <a:r>
              <a:rPr lang="ru-RU" sz="3200" dirty="0" smtClean="0"/>
              <a:t> </a:t>
            </a:r>
            <a:r>
              <a:rPr lang="ru-RU" sz="3200" dirty="0" err="1" smtClean="0"/>
              <a:t>самостійно</a:t>
            </a:r>
            <a:r>
              <a:rPr lang="ru-RU" sz="3200" dirty="0" smtClean="0"/>
              <a:t> </a:t>
            </a:r>
            <a:r>
              <a:rPr lang="ru-RU" sz="3200" dirty="0" err="1" smtClean="0"/>
              <a:t>прочитаного</a:t>
            </a:r>
            <a:r>
              <a:rPr lang="ru-RU" sz="3200" dirty="0" smtClean="0"/>
              <a:t> </a:t>
            </a:r>
            <a:r>
              <a:rPr lang="ru-RU" sz="3200" dirty="0" err="1" smtClean="0"/>
              <a:t>твору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6. Урок </a:t>
            </a:r>
            <a:r>
              <a:rPr lang="ru-RU" sz="3200" dirty="0" err="1" smtClean="0"/>
              <a:t>колективної</a:t>
            </a:r>
            <a:r>
              <a:rPr lang="ru-RU" sz="3200" dirty="0" smtClean="0"/>
              <a:t> </a:t>
            </a:r>
            <a:r>
              <a:rPr lang="ru-RU" sz="3200" dirty="0" err="1" smtClean="0"/>
              <a:t>творчості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7. Урок </a:t>
            </a:r>
            <a:r>
              <a:rPr lang="ru-RU" sz="3200" dirty="0" err="1" smtClean="0"/>
              <a:t>індивідуальної</a:t>
            </a:r>
            <a:r>
              <a:rPr lang="ru-RU" sz="3200" dirty="0" smtClean="0"/>
              <a:t> </a:t>
            </a:r>
            <a:r>
              <a:rPr lang="ru-RU" sz="3200" dirty="0" err="1" smtClean="0"/>
              <a:t>творчості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8. </a:t>
            </a:r>
            <a:r>
              <a:rPr lang="ru-RU" sz="3200" dirty="0" err="1" smtClean="0"/>
              <a:t>Узагальнюючий</a:t>
            </a:r>
            <a:r>
              <a:rPr lang="ru-RU" sz="3200" dirty="0" smtClean="0"/>
              <a:t> урок.</a:t>
            </a:r>
          </a:p>
          <a:p>
            <a:pPr marL="342900" indent="-342900">
              <a:buFontTx/>
              <a:buAutoNum type="arabicPeriod"/>
            </a:pPr>
            <a:endParaRPr lang="ru-RU" sz="3200" dirty="0">
              <a:latin typeface="Verdana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827088" y="260350"/>
            <a:ext cx="7126287" cy="925513"/>
          </a:xfrm>
        </p:spPr>
        <p:txBody>
          <a:bodyPr/>
          <a:lstStyle/>
          <a:p>
            <a:pPr algn="ctr"/>
            <a:r>
              <a:rPr lang="ru-RU" sz="4400" dirty="0" err="1" smtClean="0"/>
              <a:t>Форми</a:t>
            </a:r>
            <a:r>
              <a:rPr lang="ru-RU" sz="4400" dirty="0" smtClean="0"/>
              <a:t> </a:t>
            </a:r>
            <a:r>
              <a:rPr lang="ru-RU" sz="4400" dirty="0" err="1" smtClean="0"/>
              <a:t>уроків</a:t>
            </a:r>
            <a:r>
              <a:rPr lang="ru-RU" sz="4400" dirty="0"/>
              <a:t>:</a:t>
            </a:r>
            <a:endParaRPr lang="uk-UA" sz="4400" dirty="0"/>
          </a:p>
        </p:txBody>
      </p:sp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611188" y="1268413"/>
            <a:ext cx="8893175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dirty="0" smtClean="0"/>
              <a:t>1. </a:t>
            </a:r>
            <a:r>
              <a:rPr lang="ru-RU" sz="2400" dirty="0" err="1" smtClean="0"/>
              <a:t>Звичайний</a:t>
            </a:r>
            <a:r>
              <a:rPr lang="ru-RU" sz="2400" dirty="0" smtClean="0"/>
              <a:t> (</a:t>
            </a:r>
            <a:r>
              <a:rPr lang="ru-RU" sz="2400" dirty="0" err="1" smtClean="0"/>
              <a:t>простий</a:t>
            </a:r>
            <a:r>
              <a:rPr lang="ru-RU" sz="2400" dirty="0" smtClean="0"/>
              <a:t>) урок.</a:t>
            </a:r>
          </a:p>
          <a:p>
            <a:r>
              <a:rPr lang="ru-RU" sz="2400" dirty="0" smtClean="0"/>
              <a:t>2. </a:t>
            </a:r>
            <a:r>
              <a:rPr lang="ru-RU" sz="2400" dirty="0" err="1" smtClean="0"/>
              <a:t>Змішаний</a:t>
            </a:r>
            <a:r>
              <a:rPr lang="ru-RU" sz="2400" dirty="0" smtClean="0"/>
              <a:t> урок.</a:t>
            </a:r>
          </a:p>
          <a:p>
            <a:r>
              <a:rPr lang="ru-RU" sz="2400" dirty="0" smtClean="0"/>
              <a:t>3. </a:t>
            </a:r>
            <a:r>
              <a:rPr lang="ru-RU" sz="2400" dirty="0" err="1" smtClean="0"/>
              <a:t>Синтетичний</a:t>
            </a:r>
            <a:r>
              <a:rPr lang="ru-RU" sz="2400" dirty="0" smtClean="0"/>
              <a:t> (</a:t>
            </a:r>
            <a:r>
              <a:rPr lang="ru-RU" sz="2400" dirty="0" err="1" smtClean="0"/>
              <a:t>комбінований</a:t>
            </a:r>
            <a:r>
              <a:rPr lang="ru-RU" sz="2400" dirty="0" smtClean="0"/>
              <a:t>) урок.</a:t>
            </a:r>
          </a:p>
          <a:p>
            <a:r>
              <a:rPr lang="ru-RU" sz="2400" dirty="0" smtClean="0"/>
              <a:t>4. </a:t>
            </a:r>
            <a:r>
              <a:rPr lang="ru-RU" sz="2400" dirty="0" err="1" smtClean="0"/>
              <a:t>Міжпредметний</a:t>
            </a:r>
            <a:r>
              <a:rPr lang="ru-RU" sz="2400" dirty="0" smtClean="0"/>
              <a:t> </a:t>
            </a:r>
            <a:r>
              <a:rPr lang="ru-RU" sz="2400" dirty="0" err="1" smtClean="0"/>
              <a:t>вбудований</a:t>
            </a:r>
            <a:r>
              <a:rPr lang="ru-RU" sz="2400" dirty="0" smtClean="0"/>
              <a:t> урок.</a:t>
            </a:r>
          </a:p>
          <a:p>
            <a:r>
              <a:rPr lang="ru-RU" sz="2400" dirty="0" smtClean="0"/>
              <a:t>5. </a:t>
            </a:r>
            <a:r>
              <a:rPr lang="ru-RU" sz="2400" dirty="0" err="1" smtClean="0"/>
              <a:t>Урок-звіт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6. Урок-проект.</a:t>
            </a:r>
          </a:p>
          <a:p>
            <a:r>
              <a:rPr lang="ru-RU" sz="2400" dirty="0" smtClean="0"/>
              <a:t>7. </a:t>
            </a:r>
            <a:r>
              <a:rPr lang="ru-RU" sz="2400" dirty="0" err="1" smtClean="0"/>
              <a:t>Урок-казка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8. Урок-конкурс.</a:t>
            </a:r>
          </a:p>
          <a:p>
            <a:r>
              <a:rPr lang="ru-RU" sz="2400" dirty="0" smtClean="0"/>
              <a:t>9. </a:t>
            </a:r>
            <a:r>
              <a:rPr lang="ru-RU" sz="2400" dirty="0" err="1" smtClean="0"/>
              <a:t>Урок-вікторина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10. </a:t>
            </a:r>
            <a:r>
              <a:rPr lang="ru-RU" sz="2400" dirty="0" err="1" smtClean="0"/>
              <a:t>Урок-ранок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11. Урок-шоу за </a:t>
            </a:r>
            <a:r>
              <a:rPr lang="ru-RU" sz="2400" dirty="0" err="1" smtClean="0"/>
              <a:t>аналогією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телепередачами (</a:t>
            </a:r>
            <a:r>
              <a:rPr lang="ru-RU" sz="2400" dirty="0" err="1" smtClean="0"/>
              <a:t>наприклад</a:t>
            </a:r>
            <a:r>
              <a:rPr lang="ru-RU" sz="2400" dirty="0" smtClean="0"/>
              <a:t>, «КВК»).</a:t>
            </a:r>
          </a:p>
          <a:p>
            <a:r>
              <a:rPr lang="ru-RU" sz="2400" dirty="0" smtClean="0"/>
              <a:t>12. Урок </a:t>
            </a:r>
            <a:r>
              <a:rPr lang="ru-RU" sz="2400" dirty="0" err="1" smtClean="0"/>
              <a:t>обговорення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       13. </a:t>
            </a:r>
            <a:r>
              <a:rPr lang="ru-RU" sz="2400" dirty="0" err="1" smtClean="0"/>
              <a:t>Урок-звіт</a:t>
            </a:r>
            <a:r>
              <a:rPr lang="ru-RU" sz="2400" dirty="0" smtClean="0"/>
              <a:t>.</a:t>
            </a:r>
          </a:p>
          <a:p>
            <a:pPr marL="342900" indent="-342900">
              <a:buFontTx/>
              <a:buAutoNum type="arabicPeriod"/>
            </a:pPr>
            <a:endParaRPr lang="ru-RU" sz="2400" dirty="0">
              <a:latin typeface="Verdana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3"/>
          <p:cNvSpPr txBox="1">
            <a:spLocks noChangeArrowheads="1"/>
          </p:cNvSpPr>
          <p:nvPr/>
        </p:nvSpPr>
        <p:spPr bwMode="auto">
          <a:xfrm>
            <a:off x="214282" y="692150"/>
            <a:ext cx="83899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sz="2400" dirty="0" smtClean="0">
              <a:latin typeface="Verdana" pitchFamily="34" charset="0"/>
            </a:endParaRPr>
          </a:p>
          <a:p>
            <a:endParaRPr lang="uk-UA" sz="2400" dirty="0">
              <a:latin typeface="Verdana" pitchFamily="34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0"/>
            <a:ext cx="900115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14.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Урок-вистава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15.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Урок-імітація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під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театральну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студію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під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екскурсію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музей).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16.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Урок-літературна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вітальня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17.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Урок-відвідування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театру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кінотеатру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18.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Класичний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традиційний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урок).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19. Урок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взаємонавчання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Урок-гра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рольова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ділова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за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аналогією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до шоу-передач).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21. Урок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відкритих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думок.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22.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Урок-діалог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23.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Урок-мозкова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атака.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24.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Урок-брифінг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25. Урок-диспут.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26.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Урок-еврика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269875" y="115888"/>
            <a:ext cx="8208963" cy="1196975"/>
          </a:xfrm>
        </p:spPr>
        <p:txBody>
          <a:bodyPr/>
          <a:lstStyle/>
          <a:p>
            <a:pPr algn="ctr"/>
            <a:r>
              <a:rPr lang="uk-UA" sz="3600" dirty="0" smtClean="0"/>
              <a:t>Зміст </a:t>
            </a:r>
            <a:r>
              <a:rPr lang="uk-UA" sz="3600" dirty="0" err="1" smtClean="0"/>
              <a:t>уроків.що</a:t>
            </a:r>
            <a:r>
              <a:rPr lang="uk-UA" sz="3600" dirty="0" smtClean="0"/>
              <a:t> вивчає:</a:t>
            </a:r>
            <a:endParaRPr lang="uk-UA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485775" y="1341438"/>
            <a:ext cx="7777163" cy="5355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ru-RU" b="1" dirty="0" smtClean="0"/>
              <a:t> </a:t>
            </a:r>
            <a:r>
              <a:rPr lang="ru-RU" b="1" u="sng" dirty="0" err="1" smtClean="0"/>
              <a:t>Виявлення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читацького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досвіду</a:t>
            </a:r>
            <a:r>
              <a:rPr lang="ru-RU" b="1" u="sng" dirty="0" smtClean="0"/>
              <a:t>:</a:t>
            </a:r>
            <a:endParaRPr lang="ru-RU" u="sng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повторення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Самостійна</a:t>
            </a:r>
            <a:r>
              <a:rPr lang="ru-RU" b="1" dirty="0" smtClean="0"/>
              <a:t> робота </a:t>
            </a:r>
            <a:r>
              <a:rPr lang="ru-RU" b="1" dirty="0" err="1" smtClean="0"/>
              <a:t>зі</a:t>
            </a:r>
            <a:r>
              <a:rPr lang="ru-RU" b="1" dirty="0" smtClean="0"/>
              <a:t> схемою та </a:t>
            </a:r>
            <a:r>
              <a:rPr lang="ru-RU" b="1" dirty="0" err="1" smtClean="0"/>
              <a:t>моделлю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Виставка</a:t>
            </a:r>
            <a:r>
              <a:rPr lang="ru-RU" b="1" dirty="0" smtClean="0"/>
              <a:t> книг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Індивідуальне</a:t>
            </a:r>
            <a:r>
              <a:rPr lang="ru-RU" b="1" dirty="0" smtClean="0"/>
              <a:t> </a:t>
            </a:r>
            <a:r>
              <a:rPr lang="ru-RU" b="1" dirty="0" err="1" smtClean="0"/>
              <a:t>опитування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Літературна</a:t>
            </a:r>
            <a:r>
              <a:rPr lang="ru-RU" b="1" dirty="0" smtClean="0"/>
              <a:t> </a:t>
            </a:r>
            <a:r>
              <a:rPr lang="ru-RU" b="1" dirty="0" err="1" smtClean="0"/>
              <a:t>гра</a:t>
            </a:r>
            <a:endParaRPr lang="ru-RU" dirty="0" smtClean="0"/>
          </a:p>
          <a:p>
            <a:r>
              <a:rPr lang="ru-RU" b="1" u="sng" dirty="0" err="1" smtClean="0"/>
              <a:t>Збагачення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читацької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діяльності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включає</a:t>
            </a:r>
            <a:r>
              <a:rPr lang="ru-RU" b="1" u="sng" dirty="0" smtClean="0"/>
              <a:t>:</a:t>
            </a:r>
            <a:endParaRPr lang="ru-RU" u="sng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Читання</a:t>
            </a:r>
            <a:r>
              <a:rPr lang="ru-RU" b="1" dirty="0" smtClean="0"/>
              <a:t> та </a:t>
            </a:r>
            <a:r>
              <a:rPr lang="ru-RU" b="1" dirty="0" err="1" smtClean="0"/>
              <a:t>слухання</a:t>
            </a:r>
            <a:r>
              <a:rPr lang="ru-RU" b="1" dirty="0" smtClean="0"/>
              <a:t> нового </a:t>
            </a:r>
            <a:r>
              <a:rPr lang="ru-RU" b="1" dirty="0" err="1" smtClean="0"/>
              <a:t>твору</a:t>
            </a:r>
            <a:endParaRPr lang="ru-RU" dirty="0" smtClean="0"/>
          </a:p>
          <a:p>
            <a:r>
              <a:rPr lang="ru-RU" b="1" dirty="0" smtClean="0"/>
              <a:t>- Робота </a:t>
            </a:r>
            <a:r>
              <a:rPr lang="ru-RU" b="1" dirty="0" err="1" smtClean="0"/>
              <a:t>з</a:t>
            </a:r>
            <a:r>
              <a:rPr lang="ru-RU" b="1" dirty="0" smtClean="0"/>
              <a:t> текстом</a:t>
            </a:r>
            <a:endParaRPr lang="ru-RU" dirty="0" smtClean="0"/>
          </a:p>
          <a:p>
            <a:r>
              <a:rPr lang="ru-RU" b="1" dirty="0" smtClean="0"/>
              <a:t>- Робота у </a:t>
            </a:r>
            <a:r>
              <a:rPr lang="ru-RU" b="1" dirty="0" err="1" smtClean="0"/>
              <a:t>зошиту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Словникова</a:t>
            </a:r>
            <a:r>
              <a:rPr lang="ru-RU" b="1" dirty="0" smtClean="0"/>
              <a:t> робота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Вправи</a:t>
            </a:r>
            <a:r>
              <a:rPr lang="ru-RU" b="1" dirty="0" smtClean="0"/>
              <a:t> у </a:t>
            </a:r>
            <a:r>
              <a:rPr lang="ru-RU" b="1" dirty="0" err="1" smtClean="0"/>
              <a:t>виразному</a:t>
            </a:r>
            <a:r>
              <a:rPr lang="ru-RU" b="1" dirty="0" smtClean="0"/>
              <a:t> </a:t>
            </a:r>
            <a:r>
              <a:rPr lang="ru-RU" b="1" dirty="0" err="1" smtClean="0"/>
              <a:t>читанні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Навчання</a:t>
            </a:r>
            <a:r>
              <a:rPr lang="ru-RU" b="1" dirty="0" smtClean="0"/>
              <a:t> видам </a:t>
            </a:r>
            <a:r>
              <a:rPr lang="ru-RU" b="1" dirty="0" err="1" smtClean="0"/>
              <a:t>переказу</a:t>
            </a:r>
            <a:endParaRPr lang="ru-RU" dirty="0" smtClean="0"/>
          </a:p>
          <a:p>
            <a:r>
              <a:rPr lang="ru-RU" b="1" dirty="0" smtClean="0"/>
              <a:t>- Робота </a:t>
            </a:r>
            <a:r>
              <a:rPr lang="ru-RU" b="1" dirty="0" err="1" smtClean="0"/>
              <a:t>з</a:t>
            </a:r>
            <a:r>
              <a:rPr lang="ru-RU" b="1" dirty="0" smtClean="0"/>
              <a:t> </a:t>
            </a:r>
            <a:r>
              <a:rPr lang="ru-RU" b="1" dirty="0" err="1" smtClean="0"/>
              <a:t>навчальною</a:t>
            </a:r>
            <a:r>
              <a:rPr lang="ru-RU" b="1" dirty="0" smtClean="0"/>
              <a:t> та </a:t>
            </a:r>
            <a:r>
              <a:rPr lang="ru-RU" b="1" dirty="0" err="1" smtClean="0"/>
              <a:t>художньою</a:t>
            </a:r>
            <a:r>
              <a:rPr lang="ru-RU" b="1" dirty="0" smtClean="0"/>
              <a:t> книгою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Розповідь</a:t>
            </a:r>
            <a:r>
              <a:rPr lang="ru-RU" b="1" dirty="0" smtClean="0"/>
              <a:t> про </a:t>
            </a:r>
            <a:r>
              <a:rPr lang="ru-RU" b="1" dirty="0" err="1" smtClean="0"/>
              <a:t>героїв</a:t>
            </a:r>
            <a:r>
              <a:rPr lang="ru-RU" b="1" dirty="0" smtClean="0"/>
              <a:t> та </a:t>
            </a:r>
            <a:r>
              <a:rPr lang="ru-RU" b="1" dirty="0" err="1" smtClean="0"/>
              <a:t>їх</a:t>
            </a:r>
            <a:r>
              <a:rPr lang="ru-RU" b="1" dirty="0" smtClean="0"/>
              <a:t> </a:t>
            </a:r>
            <a:r>
              <a:rPr lang="ru-RU" b="1" dirty="0" err="1" smtClean="0"/>
              <a:t>вчинки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Висловлювання</a:t>
            </a:r>
            <a:r>
              <a:rPr lang="ru-RU" b="1" dirty="0" smtClean="0"/>
              <a:t> та </a:t>
            </a:r>
            <a:r>
              <a:rPr lang="ru-RU" b="1" dirty="0" err="1" smtClean="0"/>
              <a:t>аргументування</a:t>
            </a:r>
            <a:r>
              <a:rPr lang="ru-RU" b="1" dirty="0" smtClean="0"/>
              <a:t> </a:t>
            </a:r>
            <a:r>
              <a:rPr lang="ru-RU" b="1" dirty="0" err="1" smtClean="0"/>
              <a:t>своєї</a:t>
            </a:r>
            <a:r>
              <a:rPr lang="ru-RU" b="1" dirty="0" smtClean="0"/>
              <a:t> точки </a:t>
            </a:r>
            <a:r>
              <a:rPr lang="ru-RU" b="1" dirty="0" err="1" smtClean="0"/>
              <a:t>зору</a:t>
            </a:r>
            <a:endParaRPr lang="ru-RU" dirty="0" smtClean="0"/>
          </a:p>
          <a:p>
            <a:r>
              <a:rPr lang="ru-RU" b="1" u="sng" dirty="0" err="1" smtClean="0"/>
              <a:t>Узагальнення</a:t>
            </a:r>
            <a:r>
              <a:rPr lang="ru-RU" b="1" u="sng" dirty="0" smtClean="0"/>
              <a:t> та </a:t>
            </a:r>
            <a:r>
              <a:rPr lang="ru-RU" b="1" u="sng" dirty="0" err="1" smtClean="0"/>
              <a:t>самооцінка</a:t>
            </a:r>
            <a:endParaRPr lang="ru-RU" u="sng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Бесіда</a:t>
            </a:r>
            <a:r>
              <a:rPr lang="ru-RU" b="1" dirty="0" smtClean="0"/>
              <a:t> та </a:t>
            </a:r>
            <a:r>
              <a:rPr lang="ru-RU" b="1" dirty="0" err="1" smtClean="0"/>
              <a:t>самостійна</a:t>
            </a:r>
            <a:r>
              <a:rPr lang="ru-RU" b="1" dirty="0" smtClean="0"/>
              <a:t> робота «</a:t>
            </a:r>
            <a:r>
              <a:rPr lang="ru-RU" b="1" dirty="0" err="1" smtClean="0"/>
              <a:t>Що</a:t>
            </a:r>
            <a:r>
              <a:rPr lang="ru-RU" b="1" dirty="0" smtClean="0"/>
              <a:t> нового я </a:t>
            </a:r>
            <a:r>
              <a:rPr lang="ru-RU" b="1" dirty="0" err="1" smtClean="0"/>
              <a:t>дізнався</a:t>
            </a:r>
            <a:r>
              <a:rPr lang="ru-RU" b="1" dirty="0" smtClean="0"/>
              <a:t> на </a:t>
            </a:r>
            <a:r>
              <a:rPr lang="ru-RU" b="1" dirty="0" err="1" smtClean="0"/>
              <a:t>уроці</a:t>
            </a:r>
            <a:r>
              <a:rPr lang="ru-RU" b="1" dirty="0" smtClean="0"/>
              <a:t>»</a:t>
            </a:r>
            <a:endParaRPr lang="ru-RU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uk-UA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250825" y="476250"/>
            <a:ext cx="8569325" cy="925513"/>
          </a:xfrm>
        </p:spPr>
        <p:txBody>
          <a:bodyPr/>
          <a:lstStyle/>
          <a:p>
            <a:r>
              <a:rPr lang="ru-RU" sz="3600" b="1" u="sng" dirty="0" err="1" smtClean="0"/>
              <a:t>Структурні</a:t>
            </a:r>
            <a:r>
              <a:rPr lang="ru-RU" sz="3600" b="1" u="sng" dirty="0" smtClean="0"/>
              <a:t> </a:t>
            </a:r>
            <a:r>
              <a:rPr lang="ru-RU" sz="3600" b="1" u="sng" dirty="0" err="1" smtClean="0"/>
              <a:t>элементи</a:t>
            </a:r>
            <a:r>
              <a:rPr lang="ru-RU" sz="3600" b="1" u="sng" dirty="0" smtClean="0"/>
              <a:t> </a:t>
            </a:r>
            <a:r>
              <a:rPr lang="ru-RU" sz="3600" b="1" u="sng" dirty="0" err="1" smtClean="0"/>
              <a:t>уроків</a:t>
            </a:r>
            <a:endParaRPr lang="uk-UA" sz="36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468313" y="1628775"/>
            <a:ext cx="8351837" cy="44012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uk-UA" sz="2800" u="sng" dirty="0" smtClean="0"/>
              <a:t>1. Мотивація  1 хв.</a:t>
            </a:r>
            <a:endParaRPr lang="ru-RU" sz="2800" dirty="0" smtClean="0"/>
          </a:p>
          <a:p>
            <a:r>
              <a:rPr lang="uk-UA" sz="2800" u="sng" dirty="0" smtClean="0"/>
              <a:t>2. Постановка проблеми.</a:t>
            </a:r>
            <a:endParaRPr lang="ru-RU" sz="2800" dirty="0" smtClean="0"/>
          </a:p>
          <a:p>
            <a:r>
              <a:rPr lang="uk-UA" sz="2800" u="sng" dirty="0" smtClean="0"/>
              <a:t>3. Спільна діяльність:</a:t>
            </a:r>
            <a:endParaRPr lang="ru-RU" sz="2800" dirty="0" smtClean="0"/>
          </a:p>
          <a:p>
            <a:r>
              <a:rPr lang="uk-UA" sz="2800" u="sng" dirty="0" smtClean="0"/>
              <a:t>а) первинне читання;</a:t>
            </a:r>
            <a:endParaRPr lang="ru-RU" sz="2800" dirty="0" smtClean="0"/>
          </a:p>
          <a:p>
            <a:r>
              <a:rPr lang="uk-UA" sz="2800" u="sng" dirty="0" smtClean="0"/>
              <a:t>б) коротка розмова щодо виявлення засвоєння змісту;</a:t>
            </a:r>
            <a:endParaRPr lang="ru-RU" sz="2800" dirty="0" smtClean="0"/>
          </a:p>
          <a:p>
            <a:r>
              <a:rPr lang="uk-UA" sz="2800" u="sng" dirty="0" smtClean="0"/>
              <a:t>в) аналіз праці.</a:t>
            </a:r>
            <a:endParaRPr lang="ru-RU" sz="2800" dirty="0" smtClean="0"/>
          </a:p>
          <a:p>
            <a:r>
              <a:rPr lang="uk-UA" sz="2800" u="sng" dirty="0" smtClean="0"/>
              <a:t>       4) Закріплення:</a:t>
            </a:r>
            <a:endParaRPr lang="ru-RU" sz="2800" dirty="0" smtClean="0"/>
          </a:p>
          <a:p>
            <a:r>
              <a:rPr lang="uk-UA" sz="2800" u="sng" dirty="0" smtClean="0"/>
              <a:t>Контроль – </a:t>
            </a:r>
            <a:r>
              <a:rPr lang="uk-UA" sz="2800" u="sng" dirty="0" err="1" smtClean="0"/>
              <a:t>оцінка-д</a:t>
            </a:r>
            <a:r>
              <a:rPr lang="uk-UA" sz="2800" u="sng" dirty="0" smtClean="0"/>
              <a:t>/з – рефлексія.</a:t>
            </a:r>
            <a:endParaRPr lang="ru-RU" sz="2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  <a:cs typeface="+mn-cs"/>
              </a:rPr>
              <a:t>	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i="1" u="sng" dirty="0" err="1" smtClean="0"/>
              <a:t>Мотиваційний</a:t>
            </a:r>
            <a:r>
              <a:rPr lang="ru-RU" sz="4000" b="1" i="1" u="sng" dirty="0" smtClean="0"/>
              <a:t> </a:t>
            </a:r>
            <a:r>
              <a:rPr lang="ru-RU" sz="4000" b="1" i="1" u="sng" dirty="0" err="1"/>
              <a:t>е</a:t>
            </a:r>
            <a:r>
              <a:rPr lang="ru-RU" sz="4000" b="1" i="1" u="sng" dirty="0" err="1" smtClean="0"/>
              <a:t>тап</a:t>
            </a:r>
            <a:r>
              <a:rPr lang="ru-RU" sz="4000" b="1" i="1" u="sng" dirty="0"/>
              <a:t>:</a:t>
            </a:r>
            <a:endParaRPr lang="uk-UA" sz="4000" b="1" i="1" u="sng" dirty="0"/>
          </a:p>
        </p:txBody>
      </p:sp>
      <p:sp>
        <p:nvSpPr>
          <p:cNvPr id="20482" name="TextBox 3"/>
          <p:cNvSpPr txBox="1">
            <a:spLocks noChangeArrowheads="1"/>
          </p:cNvSpPr>
          <p:nvPr/>
        </p:nvSpPr>
        <p:spPr bwMode="auto">
          <a:xfrm>
            <a:off x="827088" y="1809750"/>
            <a:ext cx="6985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 dirty="0" smtClean="0">
                <a:solidFill>
                  <a:srgbClr val="FF0000"/>
                </a:solidFill>
              </a:rPr>
              <a:t>Ефект яскравої плями</a:t>
            </a:r>
            <a:endParaRPr lang="uk-UA" sz="3600" dirty="0">
              <a:solidFill>
                <a:srgbClr val="FF0000"/>
              </a:solidFill>
              <a:latin typeface="Verdana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rcRect b="10434"/>
          <a:stretch>
            <a:fillRect/>
          </a:stretch>
        </p:blipFill>
        <p:spPr bwMode="auto">
          <a:xfrm>
            <a:off x="2092325" y="2781300"/>
            <a:ext cx="4456113" cy="307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900113" y="333375"/>
            <a:ext cx="7124700" cy="923925"/>
          </a:xfrm>
        </p:spPr>
        <p:txBody>
          <a:bodyPr/>
          <a:lstStyle/>
          <a:p>
            <a:pPr algn="ctr"/>
            <a:r>
              <a:rPr lang="ru-RU" sz="4000" b="1" i="1" u="sng" dirty="0" err="1" smtClean="0"/>
              <a:t>Прийоми</a:t>
            </a:r>
            <a:r>
              <a:rPr lang="ru-RU" sz="4000" b="1" i="1" u="sng" dirty="0" smtClean="0"/>
              <a:t>:</a:t>
            </a:r>
            <a:endParaRPr lang="uk-UA" sz="4000" b="1" i="1" u="sng" dirty="0"/>
          </a:p>
        </p:txBody>
      </p:sp>
      <p:sp>
        <p:nvSpPr>
          <p:cNvPr id="21506" name="TextBox 4"/>
          <p:cNvSpPr txBox="1">
            <a:spLocks noChangeArrowheads="1"/>
          </p:cNvSpPr>
          <p:nvPr/>
        </p:nvSpPr>
        <p:spPr bwMode="auto">
          <a:xfrm>
            <a:off x="539750" y="1196975"/>
            <a:ext cx="7561263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 smtClean="0"/>
              <a:t>1. Загадка</a:t>
            </a:r>
            <a:endParaRPr lang="ru-RU" sz="2000" dirty="0" smtClean="0"/>
          </a:p>
          <a:p>
            <a:r>
              <a:rPr lang="ru-RU" sz="2000" b="1" dirty="0" smtClean="0"/>
              <a:t>2. </a:t>
            </a:r>
            <a:r>
              <a:rPr lang="ru-RU" sz="2000" b="1" dirty="0" err="1" smtClean="0"/>
              <a:t>Музика</a:t>
            </a:r>
            <a:endParaRPr lang="ru-RU" sz="2000" dirty="0" smtClean="0"/>
          </a:p>
          <a:p>
            <a:r>
              <a:rPr lang="ru-RU" sz="2000" b="1" dirty="0" smtClean="0"/>
              <a:t>3. Твори ІЗО</a:t>
            </a:r>
            <a:endParaRPr lang="ru-RU" sz="2000" dirty="0" smtClean="0"/>
          </a:p>
          <a:p>
            <a:r>
              <a:rPr lang="ru-RU" sz="2000" b="1" dirty="0" smtClean="0"/>
              <a:t>4. </a:t>
            </a:r>
            <a:r>
              <a:rPr lang="ru-RU" sz="2000" b="1" dirty="0" err="1" smtClean="0"/>
              <a:t>Деталі</a:t>
            </a:r>
            <a:r>
              <a:rPr lang="ru-RU" sz="2000" b="1" dirty="0" smtClean="0"/>
              <a:t> костюма</a:t>
            </a:r>
            <a:endParaRPr lang="ru-RU" sz="2000" dirty="0" smtClean="0"/>
          </a:p>
          <a:p>
            <a:r>
              <a:rPr lang="ru-RU" sz="2000" b="1" dirty="0" smtClean="0"/>
              <a:t>5. </a:t>
            </a:r>
            <a:r>
              <a:rPr lang="ru-RU" sz="2000" b="1" dirty="0" err="1" smtClean="0"/>
              <a:t>Ребуси</a:t>
            </a:r>
            <a:endParaRPr lang="ru-RU" sz="2000" dirty="0" smtClean="0"/>
          </a:p>
          <a:p>
            <a:r>
              <a:rPr lang="ru-RU" sz="2000" b="1" dirty="0" smtClean="0"/>
              <a:t>6. </a:t>
            </a:r>
            <a:r>
              <a:rPr lang="ru-RU" sz="2000" b="1" dirty="0" err="1" smtClean="0"/>
              <a:t>Кросворди</a:t>
            </a:r>
            <a:endParaRPr lang="ru-RU" sz="2000" dirty="0" smtClean="0"/>
          </a:p>
          <a:p>
            <a:r>
              <a:rPr lang="ru-RU" sz="2000" b="1" dirty="0" smtClean="0"/>
              <a:t>7. </a:t>
            </a:r>
            <a:r>
              <a:rPr lang="ru-RU" sz="2000" b="1" dirty="0" err="1" smtClean="0"/>
              <a:t>Анаграми</a:t>
            </a:r>
            <a:endParaRPr lang="ru-RU" sz="2000" dirty="0" smtClean="0"/>
          </a:p>
          <a:p>
            <a:r>
              <a:rPr lang="ru-RU" sz="2000" b="1" dirty="0" smtClean="0"/>
              <a:t>8. </a:t>
            </a:r>
            <a:r>
              <a:rPr lang="ru-RU" sz="2000" b="1" dirty="0" err="1" smtClean="0"/>
              <a:t>Елементи</a:t>
            </a:r>
            <a:r>
              <a:rPr lang="ru-RU" sz="2000" b="1" dirty="0" smtClean="0"/>
              <a:t> драматизму</a:t>
            </a:r>
            <a:endParaRPr lang="ru-RU" sz="2000" dirty="0" smtClean="0"/>
          </a:p>
          <a:p>
            <a:r>
              <a:rPr lang="ru-RU" sz="2000" b="1" dirty="0" smtClean="0"/>
              <a:t>9. </a:t>
            </a:r>
            <a:r>
              <a:rPr lang="ru-RU" sz="2000" b="1" dirty="0" err="1" smtClean="0"/>
              <a:t>Пропозиція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прийняття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незвичної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пози</a:t>
            </a:r>
            <a:endParaRPr lang="ru-RU" sz="2000" dirty="0" smtClean="0"/>
          </a:p>
          <a:p>
            <a:r>
              <a:rPr lang="ru-RU" sz="2000" b="1" dirty="0" smtClean="0"/>
              <a:t>10. Тон голосу </a:t>
            </a:r>
            <a:r>
              <a:rPr lang="ru-RU" sz="2000" b="1" dirty="0" err="1" smtClean="0"/>
              <a:t>вчителя</a:t>
            </a:r>
            <a:endParaRPr lang="ru-RU" sz="2000" dirty="0" smtClean="0"/>
          </a:p>
          <a:p>
            <a:r>
              <a:rPr lang="ru-RU" sz="2000" b="1" dirty="0" smtClean="0"/>
              <a:t>11. </a:t>
            </a:r>
            <a:r>
              <a:rPr lang="ru-RU" sz="2000" b="1" dirty="0" err="1" smtClean="0"/>
              <a:t>Цікавий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епізод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із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життя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письменника</a:t>
            </a:r>
            <a:endParaRPr lang="ru-RU" sz="2000" dirty="0" smtClean="0"/>
          </a:p>
          <a:p>
            <a:r>
              <a:rPr lang="ru-RU" sz="2000" b="1" dirty="0" smtClean="0"/>
              <a:t>12. </a:t>
            </a:r>
            <a:r>
              <a:rPr lang="ru-RU" sz="2000" b="1" dirty="0" err="1" smtClean="0"/>
              <a:t>Неповний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синквейн</a:t>
            </a:r>
            <a:endParaRPr lang="ru-RU" sz="2000" dirty="0" smtClean="0"/>
          </a:p>
          <a:p>
            <a:r>
              <a:rPr lang="ru-RU" sz="2000" b="1" dirty="0" smtClean="0"/>
              <a:t>13. «</a:t>
            </a:r>
            <a:r>
              <a:rPr lang="ru-RU" sz="2000" b="1" dirty="0" err="1" smtClean="0"/>
              <a:t>Вільне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плавання</a:t>
            </a:r>
            <a:r>
              <a:rPr lang="ru-RU" sz="2000" b="1" dirty="0" smtClean="0"/>
              <a:t>» – </a:t>
            </a:r>
            <a:r>
              <a:rPr lang="ru-RU" sz="2000" b="1" dirty="0" err="1" smtClean="0"/>
              <a:t>висловлювання</a:t>
            </a:r>
            <a:r>
              <a:rPr lang="ru-RU" sz="2000" b="1" dirty="0" smtClean="0"/>
              <a:t> думок, </a:t>
            </a:r>
            <a:r>
              <a:rPr lang="ru-RU" sz="2000" b="1" dirty="0" err="1" smtClean="0"/>
              <a:t>пропозиція</a:t>
            </a:r>
            <a:r>
              <a:rPr lang="ru-RU" sz="2000" b="1" dirty="0" smtClean="0"/>
              <a:t> на тему </a:t>
            </a:r>
            <a:r>
              <a:rPr lang="ru-RU" sz="2000" b="1" dirty="0" err="1" smtClean="0"/>
              <a:t>будь-яким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учасником</a:t>
            </a:r>
            <a:endParaRPr lang="ru-RU" sz="2000" dirty="0" smtClean="0"/>
          </a:p>
          <a:p>
            <a:r>
              <a:rPr lang="ru-RU" sz="2000" b="1" dirty="0" smtClean="0"/>
              <a:t>14. </a:t>
            </a:r>
            <a:r>
              <a:rPr lang="ru-RU" sz="2000" b="1" dirty="0" err="1" smtClean="0"/>
              <a:t>Круговий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турнір</a:t>
            </a:r>
            <a:r>
              <a:rPr lang="ru-RU" sz="2000" b="1" dirty="0" smtClean="0"/>
              <a:t> - </a:t>
            </a:r>
            <a:r>
              <a:rPr lang="ru-RU" sz="2000" b="1" dirty="0" err="1" smtClean="0"/>
              <a:t>ідеї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висуваються</a:t>
            </a:r>
            <a:r>
              <a:rPr lang="ru-RU" sz="2000" b="1" dirty="0" smtClean="0"/>
              <a:t> по колу, </a:t>
            </a:r>
            <a:r>
              <a:rPr lang="ru-RU" sz="2000" b="1" dirty="0" err="1" smtClean="0"/>
              <a:t>учень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може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пропускати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свій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хід</a:t>
            </a:r>
            <a:endParaRPr lang="ru-RU" sz="2000" dirty="0" smtClean="0"/>
          </a:p>
          <a:p>
            <a:pPr marL="342900" indent="-342900">
              <a:buFontTx/>
              <a:buAutoNum type="arabicPeriod"/>
            </a:pPr>
            <a:endParaRPr lang="ru-RU" sz="2000" dirty="0">
              <a:latin typeface="Verdana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СІНКВЕЙН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buNone/>
              <a:defRPr/>
            </a:pPr>
            <a:endParaRPr lang="ru-RU" sz="2400" dirty="0"/>
          </a:p>
          <a:p>
            <a:pPr fontAlgn="auto">
              <a:buNone/>
              <a:defRPr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Щира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взаємна</a:t>
            </a:r>
            <a:r>
              <a:rPr lang="ru-RU" sz="2800" b="1" dirty="0" smtClean="0"/>
              <a:t>.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Зближує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зв'язує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рятує</a:t>
            </a:r>
            <a:r>
              <a:rPr lang="ru-RU" sz="2800" b="1" dirty="0" smtClean="0"/>
              <a:t>.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Позитивні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взаємини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між</a:t>
            </a:r>
            <a:r>
              <a:rPr lang="ru-RU" sz="2800" b="1" dirty="0" smtClean="0"/>
              <a:t> людьми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Друг</a:t>
            </a:r>
            <a:endParaRPr lang="ru-RU" sz="2800" dirty="0" smtClean="0"/>
          </a:p>
          <a:p>
            <a:pPr fontAlgn="auto">
              <a:buFont typeface="Wingdings 2" charset="2"/>
              <a:buChar char=""/>
              <a:defRPr/>
            </a:pPr>
            <a:endParaRPr lang="ru-RU" sz="2400" dirty="0"/>
          </a:p>
          <a:p>
            <a:pPr marL="0" indent="0" algn="ctr" fontAlgn="auto">
              <a:buFont typeface="Wingdings 2" charset="2"/>
              <a:buNone/>
              <a:defRPr/>
            </a:pPr>
            <a:endParaRPr lang="uk-UA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СІНКВЕЙН</a:t>
            </a:r>
            <a:endParaRPr lang="uk-UA" sz="3600" dirty="0"/>
          </a:p>
        </p:txBody>
      </p:sp>
      <p:sp>
        <p:nvSpPr>
          <p:cNvPr id="23554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Чисте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щире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Підносить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наділяє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перемагає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Воно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завжди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перемагає</a:t>
            </a:r>
            <a:r>
              <a:rPr lang="ru-RU" sz="2800" b="1" dirty="0" smtClean="0"/>
              <a:t> зло</a:t>
            </a:r>
            <a:endParaRPr lang="ru-RU" sz="2800" dirty="0" smtClean="0"/>
          </a:p>
          <a:p>
            <a:endParaRPr lang="uk-UA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СІІНКВЕЙН</a:t>
            </a:r>
            <a:endParaRPr lang="uk-UA" sz="3600" dirty="0"/>
          </a:p>
        </p:txBody>
      </p:sp>
      <p:sp>
        <p:nvSpPr>
          <p:cNvPr id="2457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Веселе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щасливе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Грати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веселитися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рости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Найкращий</a:t>
            </a:r>
            <a:r>
              <a:rPr lang="ru-RU" sz="2800" b="1" dirty="0" smtClean="0"/>
              <a:t> час у </a:t>
            </a:r>
            <a:r>
              <a:rPr lang="ru-RU" sz="2800" b="1" dirty="0" err="1" smtClean="0"/>
              <a:t>житті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Радість</a:t>
            </a:r>
            <a:endParaRPr lang="ru-RU" sz="2800" dirty="0" smtClean="0"/>
          </a:p>
          <a:p>
            <a:endParaRPr lang="ru-RU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СІНКВЕЙН</a:t>
            </a:r>
            <a:endParaRPr lang="uk-UA" sz="3600" dirty="0"/>
          </a:p>
        </p:txBody>
      </p:sp>
      <p:sp>
        <p:nvSpPr>
          <p:cNvPr id="25602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Життєве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повчальне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Надруковане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описує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знайомить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 </a:t>
            </a:r>
            <a:r>
              <a:rPr lang="ru-RU" sz="2800" b="1" dirty="0" err="1" smtClean="0"/>
              <a:t>Твір</a:t>
            </a:r>
            <a:r>
              <a:rPr lang="ru-RU" sz="2800" b="1" dirty="0" smtClean="0"/>
              <a:t> Тараса Григоровича </a:t>
            </a:r>
            <a:r>
              <a:rPr lang="ru-RU" sz="2800" b="1" dirty="0" err="1" smtClean="0"/>
              <a:t>Шевченка</a:t>
            </a:r>
            <a:endParaRPr lang="ru-RU" sz="2800" dirty="0" smtClean="0"/>
          </a:p>
          <a:p>
            <a:endParaRPr lang="uk-UA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404813"/>
            <a:ext cx="7954963" cy="1312862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b="1" dirty="0" err="1" smtClean="0"/>
              <a:t>Технологічні</a:t>
            </a:r>
            <a:r>
              <a:rPr lang="ru-RU" b="1" dirty="0" smtClean="0"/>
              <a:t> </a:t>
            </a:r>
            <a:r>
              <a:rPr lang="ru-RU" b="1" dirty="0" err="1" smtClean="0"/>
              <a:t>прийоми</a:t>
            </a:r>
            <a:r>
              <a:rPr lang="ru-RU" b="1" dirty="0" smtClean="0"/>
              <a:t> </a:t>
            </a:r>
            <a:r>
              <a:rPr lang="ru-RU" b="1" dirty="0" err="1" smtClean="0"/>
              <a:t>аналізу</a:t>
            </a:r>
            <a:r>
              <a:rPr lang="ru-RU" b="1" dirty="0" smtClean="0"/>
              <a:t> </a:t>
            </a:r>
            <a:r>
              <a:rPr lang="ru-RU" b="1" dirty="0" err="1" smtClean="0"/>
              <a:t>художнього</a:t>
            </a:r>
            <a:r>
              <a:rPr lang="ru-RU" b="1" dirty="0" smtClean="0"/>
              <a:t> </a:t>
            </a:r>
            <a:r>
              <a:rPr lang="ru-RU" b="1" dirty="0" err="1" smtClean="0"/>
              <a:t>твору</a:t>
            </a:r>
            <a:r>
              <a:rPr lang="ru-RU" b="1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sp>
        <p:nvSpPr>
          <p:cNvPr id="34819" name="Объект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 1. </a:t>
            </a:r>
            <a:r>
              <a:rPr lang="ru-RU" b="1" dirty="0" err="1" smtClean="0"/>
              <a:t>Моделювання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 2. Система </a:t>
            </a:r>
            <a:r>
              <a:rPr lang="ru-RU" b="1" dirty="0" err="1" smtClean="0"/>
              <a:t>питань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 3. </a:t>
            </a:r>
            <a:r>
              <a:rPr lang="ru-RU" b="1" dirty="0" err="1" smtClean="0"/>
              <a:t>Вчитування</a:t>
            </a:r>
            <a:r>
              <a:rPr lang="ru-RU" b="1" dirty="0" smtClean="0"/>
              <a:t> та </a:t>
            </a:r>
            <a:r>
              <a:rPr lang="ru-RU" b="1" dirty="0" err="1" smtClean="0"/>
              <a:t>вичитування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 4. </a:t>
            </a:r>
            <a:r>
              <a:rPr lang="ru-RU" b="1" dirty="0" err="1" smtClean="0"/>
              <a:t>Складання</a:t>
            </a:r>
            <a:r>
              <a:rPr lang="ru-RU" b="1" dirty="0" smtClean="0"/>
              <a:t> плану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 5. </a:t>
            </a:r>
            <a:r>
              <a:rPr lang="ru-RU" b="1" dirty="0" err="1" smtClean="0"/>
              <a:t>Повільне</a:t>
            </a:r>
            <a:r>
              <a:rPr lang="ru-RU" b="1" dirty="0" smtClean="0"/>
              <a:t> </a:t>
            </a:r>
            <a:r>
              <a:rPr lang="ru-RU" b="1" dirty="0" err="1" smtClean="0"/>
              <a:t>читання</a:t>
            </a:r>
            <a:r>
              <a:rPr lang="ru-RU" b="1" dirty="0" smtClean="0"/>
              <a:t> </a:t>
            </a:r>
            <a:r>
              <a:rPr lang="ru-RU" b="1" dirty="0" err="1" smtClean="0"/>
              <a:t>із</a:t>
            </a:r>
            <a:r>
              <a:rPr lang="ru-RU" b="1" dirty="0" smtClean="0"/>
              <a:t> </a:t>
            </a:r>
            <a:r>
              <a:rPr lang="ru-RU" b="1" dirty="0" err="1" smtClean="0"/>
              <a:t>зупинками</a:t>
            </a:r>
            <a:r>
              <a:rPr lang="ru-RU" b="1" dirty="0" smtClean="0"/>
              <a:t> на </a:t>
            </a:r>
            <a:r>
              <a:rPr lang="ru-RU" b="1" dirty="0" err="1" smtClean="0"/>
              <a:t>важких</a:t>
            </a:r>
            <a:r>
              <a:rPr lang="ru-RU" b="1" dirty="0" smtClean="0"/>
              <a:t>, </a:t>
            </a:r>
            <a:r>
              <a:rPr lang="ru-RU" b="1" dirty="0" err="1" smtClean="0"/>
              <a:t>незрозумілих</a:t>
            </a:r>
            <a:r>
              <a:rPr lang="ru-RU" b="1" dirty="0" smtClean="0"/>
              <a:t> словах.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 6. Партитура </a:t>
            </a:r>
            <a:r>
              <a:rPr lang="ru-RU" b="1" dirty="0" err="1" smtClean="0"/>
              <a:t>почуттів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 7. </a:t>
            </a:r>
            <a:r>
              <a:rPr lang="ru-RU" b="1" dirty="0" err="1" smtClean="0"/>
              <a:t>Дискусія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 8. </a:t>
            </a:r>
            <a:r>
              <a:rPr lang="ru-RU" b="1" dirty="0" err="1" smtClean="0"/>
              <a:t>Антиципатія</a:t>
            </a:r>
            <a:endParaRPr lang="ru-RU" dirty="0" smtClean="0"/>
          </a:p>
          <a:p>
            <a:endParaRPr lang="uk-UA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err="1" smtClean="0"/>
              <a:t>Прийом</a:t>
            </a:r>
            <a:r>
              <a:rPr lang="ru-RU" b="1" u="sng" dirty="0" smtClean="0"/>
              <a:t> «</a:t>
            </a:r>
            <a:r>
              <a:rPr lang="ru-RU" b="1" u="sng" dirty="0" err="1" smtClean="0"/>
              <a:t>Концентрація</a:t>
            </a:r>
            <a:r>
              <a:rPr lang="ru-RU" b="1" u="sng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sp>
        <p:nvSpPr>
          <p:cNvPr id="26626" name="Объект 2"/>
          <p:cNvSpPr>
            <a:spLocks noGrp="1"/>
          </p:cNvSpPr>
          <p:nvPr>
            <p:ph idx="1"/>
          </p:nvPr>
        </p:nvSpPr>
        <p:spPr>
          <a:xfrm>
            <a:off x="611188" y="1844675"/>
            <a:ext cx="7124700" cy="4051300"/>
          </a:xfrm>
        </p:spPr>
        <p:txBody>
          <a:bodyPr/>
          <a:lstStyle/>
          <a:p>
            <a:pPr lvl="1"/>
            <a:endParaRPr lang="ru-RU" sz="2000" dirty="0" smtClean="0"/>
          </a:p>
          <a:p>
            <a:pPr lvl="1">
              <a:buNone/>
            </a:pPr>
            <a:r>
              <a:rPr lang="ru-RU" sz="2400" b="1" dirty="0" smtClean="0"/>
              <a:t>   </a:t>
            </a:r>
            <a:r>
              <a:rPr lang="ru-RU" sz="2400" b="1" dirty="0" err="1" smtClean="0"/>
              <a:t>Клас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ділиться</a:t>
            </a:r>
            <a:r>
              <a:rPr lang="ru-RU" sz="2400" b="1" dirty="0" smtClean="0"/>
              <a:t> на </a:t>
            </a:r>
            <a:r>
              <a:rPr lang="ru-RU" sz="2400" b="1" dirty="0" err="1" smtClean="0"/>
              <a:t>групи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Кожна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група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отримує</a:t>
            </a:r>
            <a:r>
              <a:rPr lang="ru-RU" sz="2400" b="1" dirty="0" smtClean="0"/>
              <a:t> текст на </a:t>
            </a:r>
            <a:r>
              <a:rPr lang="ru-RU" sz="2400" b="1" dirty="0" err="1" smtClean="0"/>
              <a:t>аркушах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Листи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перевернені</a:t>
            </a:r>
            <a:r>
              <a:rPr lang="ru-RU" sz="2400" b="1" dirty="0" smtClean="0"/>
              <a:t> текстом </a:t>
            </a:r>
            <a:r>
              <a:rPr lang="ru-RU" sz="2400" b="1" dirty="0" err="1" smtClean="0"/>
              <a:t>униз</a:t>
            </a:r>
            <a:r>
              <a:rPr lang="ru-RU" sz="2400" b="1" dirty="0" smtClean="0"/>
              <a:t>. За сигналом </a:t>
            </a:r>
            <a:r>
              <a:rPr lang="ru-RU" sz="2400" b="1" dirty="0" err="1" smtClean="0"/>
              <a:t>вчителя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учні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перевертають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листи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читають</a:t>
            </a:r>
            <a:r>
              <a:rPr lang="ru-RU" sz="2400" b="1" dirty="0" smtClean="0"/>
              <a:t> за </a:t>
            </a:r>
            <a:r>
              <a:rPr lang="ru-RU" sz="2400" b="1" dirty="0" err="1" smtClean="0"/>
              <a:t>призначеним</a:t>
            </a:r>
            <a:r>
              <a:rPr lang="ru-RU" sz="2400" b="1" dirty="0" smtClean="0"/>
              <a:t> часом (1-2 </a:t>
            </a:r>
            <a:r>
              <a:rPr lang="ru-RU" sz="2400" b="1" dirty="0" err="1" smtClean="0"/>
              <a:t>хвилини</a:t>
            </a:r>
            <a:r>
              <a:rPr lang="ru-RU" sz="2400" b="1" dirty="0" smtClean="0"/>
              <a:t>) текст, а </a:t>
            </a:r>
            <a:r>
              <a:rPr lang="ru-RU" sz="2400" b="1" dirty="0" err="1" smtClean="0"/>
              <a:t>потім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знову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перевертають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листи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віддають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їх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вчителю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Після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цього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кожен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учень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записує</a:t>
            </a:r>
            <a:r>
              <a:rPr lang="ru-RU" sz="2400" b="1" dirty="0" smtClean="0"/>
              <a:t> у </a:t>
            </a:r>
            <a:r>
              <a:rPr lang="ru-RU" sz="2400" b="1" dirty="0" err="1" smtClean="0"/>
              <a:t>зошит</a:t>
            </a:r>
            <a:r>
              <a:rPr lang="ru-RU" sz="2400" b="1" dirty="0" smtClean="0"/>
              <a:t> те, </a:t>
            </a:r>
            <a:r>
              <a:rPr lang="ru-RU" sz="2400" b="1" dirty="0" err="1" smtClean="0"/>
              <a:t>що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запам'ятав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із</a:t>
            </a:r>
            <a:r>
              <a:rPr lang="ru-RU" sz="2400" b="1" dirty="0" smtClean="0"/>
              <a:t> тексту. </a:t>
            </a:r>
            <a:r>
              <a:rPr lang="ru-RU" sz="2400" b="1" dirty="0" err="1" smtClean="0"/>
              <a:t>Далі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група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записує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спільний</a:t>
            </a:r>
            <a:r>
              <a:rPr lang="ru-RU" sz="2400" b="1" dirty="0" smtClean="0"/>
              <a:t> текст на </a:t>
            </a:r>
            <a:r>
              <a:rPr lang="ru-RU" sz="2400" b="1" dirty="0" err="1" smtClean="0"/>
              <a:t>окремому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аркуші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Виграє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група</a:t>
            </a:r>
            <a:r>
              <a:rPr lang="ru-RU" sz="2400" b="1" dirty="0" smtClean="0"/>
              <a:t>, де </a:t>
            </a:r>
            <a:r>
              <a:rPr lang="ru-RU" sz="2400" b="1" dirty="0" err="1" smtClean="0"/>
              <a:t>більш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повний</a:t>
            </a:r>
            <a:r>
              <a:rPr lang="ru-RU" sz="2400" b="1" dirty="0" smtClean="0"/>
              <a:t> текст.</a:t>
            </a:r>
            <a:endParaRPr lang="ru-RU" sz="2400" dirty="0" smtClean="0"/>
          </a:p>
          <a:p>
            <a:pPr lvl="1"/>
            <a:endParaRPr lang="uk-UA" sz="20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u="sng" dirty="0" err="1" smtClean="0"/>
              <a:t>Прийом</a:t>
            </a:r>
            <a:r>
              <a:rPr lang="ru-RU" sz="3600" u="sng" dirty="0" smtClean="0"/>
              <a:t> « </a:t>
            </a:r>
            <a:r>
              <a:rPr lang="ru-RU" sz="3600" u="sng" dirty="0" err="1" smtClean="0"/>
              <a:t>Ланцюжок</a:t>
            </a:r>
            <a:r>
              <a:rPr lang="ru-RU" sz="3600" u="sng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sp>
        <p:nvSpPr>
          <p:cNvPr id="27650" name="Объект 2"/>
          <p:cNvSpPr>
            <a:spLocks noGrp="1"/>
          </p:cNvSpPr>
          <p:nvPr>
            <p:ph idx="1"/>
          </p:nvPr>
        </p:nvSpPr>
        <p:spPr>
          <a:xfrm>
            <a:off x="323850" y="1806575"/>
            <a:ext cx="7810500" cy="4052888"/>
          </a:xfrm>
        </p:spPr>
        <p:txBody>
          <a:bodyPr/>
          <a:lstStyle/>
          <a:p>
            <a:pPr lvl="1">
              <a:buNone/>
            </a:pPr>
            <a:r>
              <a:rPr lang="ru-RU" sz="2800" b="1" dirty="0" smtClean="0"/>
              <a:t>   </a:t>
            </a:r>
            <a:r>
              <a:rPr lang="ru-RU" sz="2400" b="1" dirty="0" err="1" smtClean="0"/>
              <a:t>Учні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читають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запропонований</a:t>
            </a:r>
            <a:r>
              <a:rPr lang="ru-RU" sz="2400" b="1" dirty="0" smtClean="0"/>
              <a:t> текст. </a:t>
            </a:r>
            <a:r>
              <a:rPr lang="ru-RU" sz="2400" b="1" dirty="0" err="1" smtClean="0"/>
              <a:t>Потім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кожен</a:t>
            </a:r>
            <a:r>
              <a:rPr lang="ru-RU" sz="2400" b="1" dirty="0" smtClean="0"/>
              <a:t> по </a:t>
            </a:r>
            <a:r>
              <a:rPr lang="ru-RU" sz="2400" b="1" dirty="0" err="1" smtClean="0"/>
              <a:t>черзі</a:t>
            </a:r>
            <a:r>
              <a:rPr lang="ru-RU" sz="2400" b="1" dirty="0" smtClean="0"/>
              <a:t> повинен </a:t>
            </a:r>
            <a:r>
              <a:rPr lang="ru-RU" sz="2400" b="1" dirty="0" err="1" smtClean="0"/>
              <a:t>поставити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запитання</a:t>
            </a:r>
            <a:r>
              <a:rPr lang="ru-RU" sz="2400" b="1" dirty="0" smtClean="0"/>
              <a:t> до тексту </a:t>
            </a:r>
            <a:r>
              <a:rPr lang="ru-RU" sz="2400" b="1" dirty="0" err="1" smtClean="0"/>
              <a:t>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водночас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відповісти</a:t>
            </a:r>
            <a:r>
              <a:rPr lang="ru-RU" sz="2400" b="1" dirty="0" smtClean="0"/>
              <a:t> одним словом на </a:t>
            </a:r>
            <a:r>
              <a:rPr lang="ru-RU" sz="2400" b="1" dirty="0" err="1" smtClean="0"/>
              <a:t>поставлене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йому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питання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Переможе</a:t>
            </a:r>
            <a:r>
              <a:rPr lang="ru-RU" sz="2400" b="1" dirty="0" smtClean="0"/>
              <a:t> той, </a:t>
            </a:r>
            <a:r>
              <a:rPr lang="ru-RU" sz="2400" b="1" dirty="0" err="1" smtClean="0"/>
              <a:t>хто</a:t>
            </a:r>
            <a:r>
              <a:rPr lang="ru-RU" sz="2400" b="1" dirty="0" smtClean="0"/>
              <a:t> поставить </a:t>
            </a:r>
            <a:r>
              <a:rPr lang="ru-RU" sz="2400" b="1" dirty="0" err="1" smtClean="0"/>
              <a:t>найцікавіше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питання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дасть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найвдалішу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відповідь</a:t>
            </a:r>
            <a:r>
              <a:rPr lang="ru-RU" sz="2400" b="1" dirty="0" smtClean="0"/>
              <a:t>. Перше </a:t>
            </a:r>
            <a:r>
              <a:rPr lang="ru-RU" sz="2400" b="1" dirty="0" err="1" smtClean="0"/>
              <a:t>питання</a:t>
            </a:r>
            <a:r>
              <a:rPr lang="ru-RU" sz="2400" b="1" dirty="0" smtClean="0"/>
              <a:t> ставить учитель. </a:t>
            </a:r>
            <a:r>
              <a:rPr lang="ru-RU" sz="2400" b="1" dirty="0" err="1" smtClean="0"/>
              <a:t>Потім</a:t>
            </a:r>
            <a:r>
              <a:rPr lang="ru-RU" sz="2400" b="1" dirty="0" smtClean="0"/>
              <a:t> перший </a:t>
            </a:r>
            <a:r>
              <a:rPr lang="ru-RU" sz="2400" b="1" dirty="0" err="1" smtClean="0"/>
              <a:t>учень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відповідає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пропонує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питання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іншому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другий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відповідає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</a:t>
            </a:r>
            <a:r>
              <a:rPr lang="ru-RU" sz="2400" b="1" dirty="0" smtClean="0"/>
              <a:t> ставить </a:t>
            </a:r>
            <a:r>
              <a:rPr lang="ru-RU" sz="2400" b="1" dirty="0" err="1" smtClean="0"/>
              <a:t>питання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третьому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учню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тощо</a:t>
            </a:r>
            <a:r>
              <a:rPr lang="ru-RU" sz="2400" b="1" dirty="0" smtClean="0"/>
              <a:t>.</a:t>
            </a:r>
          </a:p>
          <a:p>
            <a:pPr lvl="1">
              <a:buNone/>
            </a:pPr>
            <a:endParaRPr lang="ru-RU" sz="2400" dirty="0" smtClean="0"/>
          </a:p>
          <a:p>
            <a:pPr lvl="1"/>
            <a:endParaRPr lang="uk-UA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u="sng" dirty="0" err="1" smtClean="0"/>
              <a:t>Технологічні</a:t>
            </a:r>
            <a:r>
              <a:rPr lang="ru-RU" sz="3600" u="sng" dirty="0" smtClean="0"/>
              <a:t> </a:t>
            </a:r>
            <a:r>
              <a:rPr lang="ru-RU" sz="3600" u="sng" dirty="0" err="1" smtClean="0"/>
              <a:t>прийоми</a:t>
            </a:r>
            <a:r>
              <a:rPr lang="ru-RU" sz="3600" u="sng" dirty="0" smtClean="0"/>
              <a:t> синтетичного характеру</a:t>
            </a: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650" y="1806575"/>
            <a:ext cx="7124700" cy="4646613"/>
          </a:xfrm>
        </p:spPr>
        <p:txBody>
          <a:bodyPr rtlCol="0">
            <a:normAutofit fontScale="85000" lnSpcReduction="10000"/>
          </a:bodyPr>
          <a:lstStyle/>
          <a:p>
            <a:r>
              <a:rPr lang="ru-RU" b="1" dirty="0" smtClean="0"/>
              <a:t> 1. </a:t>
            </a:r>
            <a:r>
              <a:rPr lang="ru-RU" b="1" dirty="0" err="1" smtClean="0"/>
              <a:t>Складання</a:t>
            </a:r>
            <a:r>
              <a:rPr lang="ru-RU" b="1" dirty="0" smtClean="0"/>
              <a:t> плану</a:t>
            </a:r>
          </a:p>
          <a:p>
            <a:r>
              <a:rPr lang="ru-RU" b="1" dirty="0" smtClean="0"/>
              <a:t> 2. </a:t>
            </a:r>
            <a:r>
              <a:rPr lang="ru-RU" b="1" dirty="0" err="1" smtClean="0"/>
              <a:t>Переказ</a:t>
            </a:r>
            <a:r>
              <a:rPr lang="ru-RU" b="1" dirty="0" smtClean="0"/>
              <a:t> (</a:t>
            </a:r>
            <a:r>
              <a:rPr lang="ru-RU" b="1" dirty="0" err="1" smtClean="0"/>
              <a:t>розповідання</a:t>
            </a:r>
            <a:r>
              <a:rPr lang="ru-RU" b="1" dirty="0" smtClean="0"/>
              <a:t>)</a:t>
            </a:r>
          </a:p>
          <a:p>
            <a:r>
              <a:rPr lang="ru-RU" b="1" dirty="0" smtClean="0"/>
              <a:t> 3. </a:t>
            </a:r>
            <a:r>
              <a:rPr lang="ru-RU" b="1" dirty="0" err="1" smtClean="0"/>
              <a:t>Виразне</a:t>
            </a:r>
            <a:r>
              <a:rPr lang="ru-RU" b="1" dirty="0" smtClean="0"/>
              <a:t> </a:t>
            </a:r>
            <a:r>
              <a:rPr lang="ru-RU" b="1" dirty="0" err="1" smtClean="0"/>
              <a:t>читання</a:t>
            </a:r>
            <a:endParaRPr lang="ru-RU" b="1" dirty="0" smtClean="0"/>
          </a:p>
          <a:p>
            <a:r>
              <a:rPr lang="ru-RU" b="1" dirty="0" smtClean="0"/>
              <a:t> 4. </a:t>
            </a:r>
            <a:r>
              <a:rPr lang="ru-RU" b="1" dirty="0" err="1" smtClean="0"/>
              <a:t>Графічне</a:t>
            </a:r>
            <a:r>
              <a:rPr lang="ru-RU" b="1" dirty="0" smtClean="0"/>
              <a:t> та </a:t>
            </a:r>
            <a:r>
              <a:rPr lang="ru-RU" b="1" dirty="0" err="1" smtClean="0"/>
              <a:t>словесне</a:t>
            </a:r>
            <a:r>
              <a:rPr lang="ru-RU" b="1" dirty="0" smtClean="0"/>
              <a:t> </a:t>
            </a:r>
            <a:r>
              <a:rPr lang="ru-RU" b="1" dirty="0" err="1" smtClean="0"/>
              <a:t>малювання</a:t>
            </a:r>
            <a:endParaRPr lang="ru-RU" b="1" dirty="0" smtClean="0"/>
          </a:p>
          <a:p>
            <a:r>
              <a:rPr lang="ru-RU" b="1" dirty="0" smtClean="0"/>
              <a:t> 5. </a:t>
            </a:r>
            <a:r>
              <a:rPr lang="ru-RU" b="1" dirty="0" err="1" smtClean="0"/>
              <a:t>Складання</a:t>
            </a:r>
            <a:r>
              <a:rPr lang="ru-RU" b="1" dirty="0" smtClean="0"/>
              <a:t> </a:t>
            </a:r>
            <a:r>
              <a:rPr lang="ru-RU" b="1" dirty="0" err="1" smtClean="0"/>
              <a:t>діафільму</a:t>
            </a:r>
            <a:endParaRPr lang="ru-RU" b="1" dirty="0" smtClean="0"/>
          </a:p>
          <a:p>
            <a:r>
              <a:rPr lang="ru-RU" b="1" dirty="0" smtClean="0"/>
              <a:t> 6. </a:t>
            </a:r>
            <a:r>
              <a:rPr lang="ru-RU" b="1" dirty="0" err="1" smtClean="0"/>
              <a:t>Екранізація</a:t>
            </a:r>
            <a:endParaRPr lang="ru-RU" b="1" dirty="0" smtClean="0"/>
          </a:p>
          <a:p>
            <a:r>
              <a:rPr lang="ru-RU" b="1" dirty="0" smtClean="0"/>
              <a:t> 7. </a:t>
            </a:r>
            <a:r>
              <a:rPr lang="ru-RU" b="1" dirty="0" err="1" smtClean="0"/>
              <a:t>Драматизація</a:t>
            </a:r>
            <a:r>
              <a:rPr lang="ru-RU" b="1" dirty="0" smtClean="0"/>
              <a:t>:</a:t>
            </a:r>
          </a:p>
          <a:p>
            <a:r>
              <a:rPr lang="ru-RU" b="1" dirty="0" smtClean="0"/>
              <a:t> </a:t>
            </a:r>
            <a:r>
              <a:rPr lang="ru-RU" b="1" dirty="0" err="1" smtClean="0"/>
              <a:t>Аналіз</a:t>
            </a:r>
            <a:r>
              <a:rPr lang="ru-RU" b="1" dirty="0" smtClean="0"/>
              <a:t> </a:t>
            </a:r>
            <a:r>
              <a:rPr lang="ru-RU" b="1" dirty="0" err="1" smtClean="0"/>
              <a:t>міміки</a:t>
            </a:r>
            <a:r>
              <a:rPr lang="ru-RU" b="1" dirty="0" smtClean="0"/>
              <a:t> та </a:t>
            </a:r>
            <a:r>
              <a:rPr lang="ru-RU" b="1" dirty="0" err="1" smtClean="0"/>
              <a:t>пантоміміки</a:t>
            </a:r>
            <a:endParaRPr lang="ru-RU" b="1" dirty="0" smtClean="0"/>
          </a:p>
          <a:p>
            <a:r>
              <a:rPr lang="ru-RU" b="1" dirty="0" smtClean="0"/>
              <a:t> </a:t>
            </a:r>
            <a:r>
              <a:rPr lang="ru-RU" b="1" dirty="0" err="1" smtClean="0"/>
              <a:t>Живі</a:t>
            </a:r>
            <a:r>
              <a:rPr lang="ru-RU" b="1" dirty="0" smtClean="0"/>
              <a:t> картинки</a:t>
            </a:r>
          </a:p>
          <a:p>
            <a:r>
              <a:rPr lang="ru-RU" b="1" dirty="0" smtClean="0"/>
              <a:t> </a:t>
            </a:r>
            <a:r>
              <a:rPr lang="ru-RU" b="1" dirty="0" err="1" smtClean="0"/>
              <a:t>Добуток</a:t>
            </a:r>
            <a:r>
              <a:rPr lang="ru-RU" b="1" dirty="0" smtClean="0"/>
              <a:t> </a:t>
            </a:r>
            <a:r>
              <a:rPr lang="ru-RU" b="1" dirty="0" err="1" smtClean="0"/>
              <a:t>окремої</a:t>
            </a:r>
            <a:r>
              <a:rPr lang="ru-RU" b="1" dirty="0" smtClean="0"/>
              <a:t> </a:t>
            </a:r>
            <a:r>
              <a:rPr lang="ru-RU" b="1" dirty="0" err="1" smtClean="0"/>
              <a:t>репліки</a:t>
            </a:r>
            <a:endParaRPr lang="ru-RU" b="1" dirty="0" smtClean="0"/>
          </a:p>
          <a:p>
            <a:r>
              <a:rPr lang="ru-RU" b="1" dirty="0" smtClean="0"/>
              <a:t> </a:t>
            </a:r>
            <a:r>
              <a:rPr lang="ru-RU" b="1" dirty="0" err="1" smtClean="0"/>
              <a:t>Читання</a:t>
            </a:r>
            <a:r>
              <a:rPr lang="ru-RU" b="1" dirty="0" smtClean="0"/>
              <a:t> </a:t>
            </a:r>
            <a:r>
              <a:rPr lang="ru-RU" b="1" dirty="0" err="1" smtClean="0"/>
              <a:t>з</a:t>
            </a:r>
            <a:r>
              <a:rPr lang="ru-RU" b="1" dirty="0" smtClean="0"/>
              <a:t> ролей</a:t>
            </a:r>
          </a:p>
          <a:p>
            <a:r>
              <a:rPr lang="ru-RU" b="1" dirty="0" smtClean="0"/>
              <a:t> </a:t>
            </a:r>
            <a:r>
              <a:rPr lang="ru-RU" b="1" dirty="0" err="1" smtClean="0"/>
              <a:t>Читання</a:t>
            </a:r>
            <a:r>
              <a:rPr lang="ru-RU" b="1" dirty="0" smtClean="0"/>
              <a:t> в особах</a:t>
            </a:r>
          </a:p>
          <a:p>
            <a:r>
              <a:rPr lang="ru-RU" b="1" dirty="0" smtClean="0"/>
              <a:t> </a:t>
            </a:r>
            <a:r>
              <a:rPr lang="ru-RU" b="1" dirty="0" err="1" smtClean="0"/>
              <a:t>Драматизація</a:t>
            </a:r>
            <a:r>
              <a:rPr lang="ru-RU" b="1" dirty="0" smtClean="0"/>
              <a:t> </a:t>
            </a:r>
            <a:r>
              <a:rPr lang="ru-RU" b="1" dirty="0" err="1" smtClean="0"/>
              <a:t>розгорнутої</a:t>
            </a:r>
            <a:r>
              <a:rPr lang="ru-RU" b="1" dirty="0" smtClean="0"/>
              <a:t> </a:t>
            </a:r>
            <a:r>
              <a:rPr lang="ru-RU" b="1" dirty="0" err="1" smtClean="0"/>
              <a:t>форми</a:t>
            </a:r>
            <a:endParaRPr lang="ru-RU" b="1" dirty="0" smtClean="0"/>
          </a:p>
          <a:p>
            <a:r>
              <a:rPr lang="ru-RU" b="1" dirty="0" smtClean="0"/>
              <a:t> 8. </a:t>
            </a:r>
            <a:r>
              <a:rPr lang="ru-RU" b="1" dirty="0" err="1" smtClean="0"/>
              <a:t>Різні</a:t>
            </a:r>
            <a:r>
              <a:rPr lang="ru-RU" b="1" dirty="0" smtClean="0"/>
              <a:t> </a:t>
            </a:r>
            <a:r>
              <a:rPr lang="ru-RU" b="1" dirty="0" err="1" smtClean="0"/>
              <a:t>види</a:t>
            </a:r>
            <a:r>
              <a:rPr lang="ru-RU" b="1" dirty="0" smtClean="0"/>
              <a:t> </a:t>
            </a:r>
            <a:r>
              <a:rPr lang="ru-RU" b="1" dirty="0" err="1" smtClean="0"/>
              <a:t>словотворчості</a:t>
            </a:r>
            <a:endParaRPr lang="ru-RU" b="1" dirty="0" smtClean="0"/>
          </a:p>
          <a:p>
            <a:pPr fontAlgn="auto">
              <a:buNone/>
              <a:defRPr/>
            </a:pP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>
          <a:xfrm>
            <a:off x="900113" y="404813"/>
            <a:ext cx="7124700" cy="923925"/>
          </a:xfrm>
        </p:spPr>
        <p:txBody>
          <a:bodyPr/>
          <a:lstStyle/>
          <a:p>
            <a:r>
              <a:rPr lang="ru-RU" dirty="0" smtClean="0"/>
              <a:t>Метод «</a:t>
            </a:r>
            <a:r>
              <a:rPr lang="ru-RU" dirty="0" err="1" smtClean="0"/>
              <a:t>Шість</a:t>
            </a:r>
            <a:r>
              <a:rPr lang="ru-RU" dirty="0" smtClean="0"/>
              <a:t> </a:t>
            </a:r>
            <a:r>
              <a:rPr lang="ru-RU" dirty="0" err="1" smtClean="0"/>
              <a:t>капелюхів</a:t>
            </a:r>
            <a:r>
              <a:rPr lang="ru-RU" dirty="0" smtClean="0"/>
              <a:t> </a:t>
            </a:r>
            <a:r>
              <a:rPr lang="ru-RU" dirty="0" err="1" smtClean="0"/>
              <a:t>мислення</a:t>
            </a:r>
            <a:r>
              <a:rPr lang="ru-RU" dirty="0" smtClean="0"/>
              <a:t>»</a:t>
            </a:r>
            <a:r>
              <a:rPr lang="ru-RU" dirty="0" err="1" smtClean="0"/>
              <a:t>Едварда</a:t>
            </a:r>
            <a:r>
              <a:rPr lang="ru-RU" dirty="0" smtClean="0"/>
              <a:t> де Бона</a:t>
            </a:r>
            <a:br>
              <a:rPr lang="ru-RU" dirty="0" smtClean="0"/>
            </a:br>
            <a:endParaRPr lang="uk-UA" dirty="0"/>
          </a:p>
        </p:txBody>
      </p:sp>
      <p:pic>
        <p:nvPicPr>
          <p:cNvPr id="5" name="Содержимое 4" descr="https://i.pinimg.com/564x/34/58/62/3458626fc1eecb5676973028c704454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214422"/>
            <a:ext cx="550072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Admin\Downloads\«МЕТОД ШЕСТИ КАПЕЛЮХІВ МИСЛЕННЯ» ЕДВАРДА ДЕ БОНО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7634316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71480"/>
            <a:ext cx="7777192" cy="571504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     </a:t>
            </a:r>
            <a:r>
              <a:rPr lang="ru-RU" sz="2000" b="1" dirty="0" err="1" smtClean="0"/>
              <a:t>Шість</a:t>
            </a:r>
            <a:r>
              <a:rPr lang="ru-RU" sz="2000" b="1" dirty="0" smtClean="0"/>
              <a:t> «</a:t>
            </a:r>
            <a:r>
              <a:rPr lang="ru-RU" sz="2000" b="1" dirty="0" err="1" smtClean="0"/>
              <a:t>думаючих</a:t>
            </a:r>
            <a:r>
              <a:rPr lang="ru-RU" sz="2000" b="1" dirty="0" smtClean="0"/>
              <a:t>» </a:t>
            </a:r>
            <a:r>
              <a:rPr lang="ru-RU" sz="2000" b="1" dirty="0" err="1" smtClean="0"/>
              <a:t>капелюхів</a:t>
            </a:r>
            <a:endParaRPr lang="ru-RU" sz="2000" b="1" dirty="0" smtClean="0"/>
          </a:p>
          <a:p>
            <a:r>
              <a:rPr lang="ru-RU" b="1" dirty="0" err="1" smtClean="0"/>
              <a:t>Білий</a:t>
            </a:r>
            <a:r>
              <a:rPr lang="ru-RU" dirty="0" smtClean="0"/>
              <a:t> </a:t>
            </a:r>
            <a:r>
              <a:rPr lang="ru-RU" dirty="0" err="1" smtClean="0"/>
              <a:t>капелюх</a:t>
            </a:r>
            <a:r>
              <a:rPr lang="ru-RU" dirty="0" smtClean="0"/>
              <a:t> </a:t>
            </a:r>
            <a:r>
              <a:rPr lang="ru-RU" dirty="0" err="1" smtClean="0"/>
              <a:t>мислення</a:t>
            </a:r>
            <a:r>
              <a:rPr lang="ru-RU" dirty="0" smtClean="0"/>
              <a:t> — </a:t>
            </a:r>
            <a:r>
              <a:rPr lang="ru-RU" dirty="0" err="1" smtClean="0"/>
              <a:t>це</a:t>
            </a:r>
            <a:r>
              <a:rPr lang="ru-RU" dirty="0" smtClean="0"/>
              <a:t> режим </a:t>
            </a:r>
            <a:r>
              <a:rPr lang="ru-RU" dirty="0" err="1" smtClean="0"/>
              <a:t>фокусування</a:t>
            </a:r>
            <a:r>
              <a:rPr lang="ru-RU" dirty="0" smtClean="0"/>
              <a:t> </a:t>
            </a:r>
            <a:r>
              <a:rPr lang="ru-RU" dirty="0" err="1" smtClean="0"/>
              <a:t>уваги</a:t>
            </a:r>
            <a:r>
              <a:rPr lang="ru-RU" dirty="0" smtClean="0"/>
              <a:t> на </a:t>
            </a:r>
            <a:r>
              <a:rPr lang="ru-RU" dirty="0" err="1" smtClean="0"/>
              <a:t>всій</a:t>
            </a:r>
            <a:r>
              <a:rPr lang="ru-RU" dirty="0" smtClean="0"/>
              <a:t> </a:t>
            </a:r>
            <a:r>
              <a:rPr lang="ru-RU" dirty="0" err="1" smtClean="0"/>
              <a:t>інформації</a:t>
            </a:r>
            <a:r>
              <a:rPr lang="ru-RU" dirty="0" smtClean="0"/>
              <a:t>, </a:t>
            </a:r>
            <a:r>
              <a:rPr lang="ru-RU" dirty="0" err="1" smtClean="0"/>
              <a:t>якою</a:t>
            </a:r>
            <a:r>
              <a:rPr lang="ru-RU" dirty="0" smtClean="0"/>
              <a:t> ми </a:t>
            </a:r>
            <a:r>
              <a:rPr lang="ru-RU" dirty="0" err="1" smtClean="0"/>
              <a:t>володіємо</a:t>
            </a:r>
            <a:r>
              <a:rPr lang="ru-RU" dirty="0" smtClean="0"/>
              <a:t>: на фактах </a:t>
            </a:r>
            <a:r>
              <a:rPr lang="ru-RU" dirty="0" err="1" smtClean="0"/>
              <a:t>і</a:t>
            </a:r>
            <a:r>
              <a:rPr lang="ru-RU" dirty="0" smtClean="0"/>
              <a:t> цифрах.</a:t>
            </a:r>
          </a:p>
          <a:p>
            <a:r>
              <a:rPr lang="ru-RU" b="1" dirty="0" err="1" smtClean="0"/>
              <a:t>Червоний</a:t>
            </a:r>
            <a:r>
              <a:rPr lang="ru-RU" dirty="0" smtClean="0"/>
              <a:t> </a:t>
            </a:r>
            <a:r>
              <a:rPr lang="ru-RU" dirty="0" err="1" smtClean="0"/>
              <a:t>капелюх</a:t>
            </a:r>
            <a:r>
              <a:rPr lang="ru-RU" dirty="0" smtClean="0"/>
              <a:t> — </a:t>
            </a:r>
            <a:r>
              <a:rPr lang="ru-RU" dirty="0" err="1" smtClean="0"/>
              <a:t>капелюх</a:t>
            </a:r>
            <a:r>
              <a:rPr lang="ru-RU" dirty="0" smtClean="0"/>
              <a:t> </a:t>
            </a:r>
            <a:r>
              <a:rPr lang="ru-RU" dirty="0" err="1" smtClean="0"/>
              <a:t>емоцій</a:t>
            </a:r>
            <a:r>
              <a:rPr lang="ru-RU" dirty="0" smtClean="0"/>
              <a:t>, </a:t>
            </a:r>
            <a:r>
              <a:rPr lang="ru-RU" dirty="0" err="1" smtClean="0"/>
              <a:t>почуттів</a:t>
            </a:r>
            <a:r>
              <a:rPr lang="ru-RU" dirty="0" smtClean="0"/>
              <a:t> та </a:t>
            </a:r>
            <a:r>
              <a:rPr lang="ru-RU" dirty="0" err="1" smtClean="0"/>
              <a:t>інтуїції</a:t>
            </a:r>
            <a:r>
              <a:rPr lang="ru-RU" dirty="0" smtClean="0"/>
              <a:t>. Не </a:t>
            </a:r>
            <a:r>
              <a:rPr lang="ru-RU" dirty="0" err="1" smtClean="0"/>
              <a:t>вдаючись</a:t>
            </a:r>
            <a:r>
              <a:rPr lang="ru-RU" dirty="0" smtClean="0"/>
              <a:t> у </a:t>
            </a:r>
            <a:r>
              <a:rPr lang="ru-RU" dirty="0" err="1" smtClean="0"/>
              <a:t>подробиці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міркування</a:t>
            </a:r>
            <a:r>
              <a:rPr lang="ru-RU" dirty="0" smtClean="0"/>
              <a:t>, на </a:t>
            </a:r>
            <a:r>
              <a:rPr lang="ru-RU" dirty="0" err="1" smtClean="0"/>
              <a:t>цьому</a:t>
            </a:r>
            <a:r>
              <a:rPr lang="ru-RU" dirty="0" smtClean="0"/>
              <a:t> </a:t>
            </a:r>
            <a:r>
              <a:rPr lang="ru-RU" dirty="0" err="1" smtClean="0"/>
              <a:t>етапі</a:t>
            </a:r>
            <a:r>
              <a:rPr lang="ru-RU" dirty="0" smtClean="0"/>
              <a:t> </a:t>
            </a:r>
            <a:r>
              <a:rPr lang="ru-RU" dirty="0" err="1" smtClean="0"/>
              <a:t>висловлюються</a:t>
            </a:r>
            <a:r>
              <a:rPr lang="ru-RU" dirty="0" smtClean="0"/>
              <a:t> </a:t>
            </a:r>
            <a:r>
              <a:rPr lang="ru-RU" dirty="0" err="1" smtClean="0"/>
              <a:t>всі</a:t>
            </a:r>
            <a:r>
              <a:rPr lang="ru-RU" dirty="0" smtClean="0"/>
              <a:t> </a:t>
            </a:r>
            <a:r>
              <a:rPr lang="ru-RU" dirty="0" err="1" smtClean="0"/>
              <a:t>інтуїтивні</a:t>
            </a:r>
            <a:r>
              <a:rPr lang="ru-RU" dirty="0" smtClean="0"/>
              <a:t> </a:t>
            </a:r>
            <a:r>
              <a:rPr lang="ru-RU" dirty="0" err="1" smtClean="0"/>
              <a:t>здогадки</a:t>
            </a:r>
            <a:r>
              <a:rPr lang="ru-RU" dirty="0" smtClean="0"/>
              <a:t>. Люди </a:t>
            </a:r>
            <a:r>
              <a:rPr lang="ru-RU" dirty="0" err="1" smtClean="0"/>
              <a:t>діляться</a:t>
            </a:r>
            <a:r>
              <a:rPr lang="ru-RU" dirty="0" smtClean="0"/>
              <a:t> </a:t>
            </a:r>
            <a:r>
              <a:rPr lang="ru-RU" dirty="0" err="1" smtClean="0"/>
              <a:t>емоціями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виникають</a:t>
            </a:r>
            <a:r>
              <a:rPr lang="ru-RU" dirty="0" smtClean="0"/>
              <a:t> при </a:t>
            </a:r>
            <a:r>
              <a:rPr lang="ru-RU" dirty="0" err="1" smtClean="0"/>
              <a:t>обговорення</a:t>
            </a:r>
            <a:r>
              <a:rPr lang="ru-RU" dirty="0" smtClean="0"/>
              <a:t> того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іншого</a:t>
            </a:r>
            <a:r>
              <a:rPr lang="ru-RU" dirty="0" smtClean="0"/>
              <a:t> </a:t>
            </a:r>
            <a:r>
              <a:rPr lang="ru-RU" dirty="0" err="1" smtClean="0"/>
              <a:t>рішення</a:t>
            </a:r>
            <a:r>
              <a:rPr lang="ru-RU" dirty="0" smtClean="0"/>
              <a:t>. Тут </a:t>
            </a: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 smtClean="0"/>
              <a:t>важливо</a:t>
            </a:r>
            <a:r>
              <a:rPr lang="ru-RU" dirty="0" smtClean="0"/>
              <a:t> бути </a:t>
            </a:r>
            <a:r>
              <a:rPr lang="ru-RU" dirty="0" err="1" smtClean="0"/>
              <a:t>чесним</a:t>
            </a:r>
            <a:r>
              <a:rPr lang="ru-RU" dirty="0" smtClean="0"/>
              <a:t>, як </a:t>
            </a:r>
            <a:r>
              <a:rPr lang="ru-RU" dirty="0" err="1" smtClean="0"/>
              <a:t>із</a:t>
            </a:r>
            <a:r>
              <a:rPr lang="ru-RU" dirty="0" smtClean="0"/>
              <a:t> самим собою, так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іншими</a:t>
            </a:r>
            <a:r>
              <a:rPr lang="ru-RU" dirty="0" smtClean="0"/>
              <a:t>.</a:t>
            </a:r>
          </a:p>
          <a:p>
            <a:r>
              <a:rPr lang="ru-RU" b="1" dirty="0" err="1" smtClean="0"/>
              <a:t>Жовтий</a:t>
            </a:r>
            <a:r>
              <a:rPr lang="ru-RU" dirty="0" smtClean="0"/>
              <a:t> </a:t>
            </a:r>
            <a:r>
              <a:rPr lang="ru-RU" dirty="0" err="1" smtClean="0"/>
              <a:t>капелюх</a:t>
            </a:r>
            <a:r>
              <a:rPr lang="ru-RU" dirty="0" smtClean="0"/>
              <a:t> позитиву. </a:t>
            </a:r>
            <a:r>
              <a:rPr lang="ru-RU" dirty="0" err="1" smtClean="0"/>
              <a:t>Одягаючи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, ми </a:t>
            </a:r>
            <a:r>
              <a:rPr lang="ru-RU" dirty="0" err="1" smtClean="0"/>
              <a:t>думаємо</a:t>
            </a:r>
            <a:r>
              <a:rPr lang="ru-RU" dirty="0" smtClean="0"/>
              <a:t> над </a:t>
            </a:r>
            <a:r>
              <a:rPr lang="ru-RU" dirty="0" err="1" smtClean="0"/>
              <a:t>перевагами</a:t>
            </a:r>
            <a:r>
              <a:rPr lang="ru-RU" dirty="0" smtClean="0"/>
              <a:t>, яке </a:t>
            </a:r>
            <a:r>
              <a:rPr lang="ru-RU" dirty="0" err="1" smtClean="0"/>
              <a:t>дає</a:t>
            </a:r>
            <a:r>
              <a:rPr lang="ru-RU" dirty="0" smtClean="0"/>
              <a:t> </a:t>
            </a:r>
            <a:r>
              <a:rPr lang="ru-RU" dirty="0" err="1" smtClean="0"/>
              <a:t>рішення</a:t>
            </a:r>
            <a:r>
              <a:rPr lang="ru-RU" dirty="0" smtClean="0"/>
              <a:t>, </a:t>
            </a:r>
            <a:r>
              <a:rPr lang="ru-RU" dirty="0" err="1" smtClean="0"/>
              <a:t>розмірковуємо</a:t>
            </a:r>
            <a:r>
              <a:rPr lang="ru-RU" dirty="0" smtClean="0"/>
              <a:t> над </a:t>
            </a:r>
            <a:r>
              <a:rPr lang="ru-RU" dirty="0" err="1" smtClean="0"/>
              <a:t>вигодою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перспективою </a:t>
            </a:r>
            <a:r>
              <a:rPr lang="ru-RU" dirty="0" err="1" smtClean="0"/>
              <a:t>ідеї</a:t>
            </a:r>
            <a:r>
              <a:rPr lang="ru-RU" dirty="0" smtClean="0"/>
              <a:t>. І </a:t>
            </a:r>
            <a:r>
              <a:rPr lang="ru-RU" dirty="0" err="1" smtClean="0"/>
              <a:t>навіть</a:t>
            </a:r>
            <a:r>
              <a:rPr lang="ru-RU" dirty="0" smtClean="0"/>
              <a:t> 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ідея</a:t>
            </a:r>
            <a:r>
              <a:rPr lang="ru-RU" dirty="0" smtClean="0"/>
              <a:t> на перший </a:t>
            </a:r>
            <a:r>
              <a:rPr lang="ru-RU" dirty="0" err="1" smtClean="0"/>
              <a:t>погляд</a:t>
            </a:r>
            <a:r>
              <a:rPr lang="ru-RU" dirty="0" smtClean="0"/>
              <a:t> не </a:t>
            </a:r>
            <a:r>
              <a:rPr lang="ru-RU" dirty="0" err="1" smtClean="0"/>
              <a:t>обіцяє</a:t>
            </a:r>
            <a:r>
              <a:rPr lang="ru-RU" dirty="0" smtClean="0"/>
              <a:t> </a:t>
            </a:r>
            <a:r>
              <a:rPr lang="ru-RU" dirty="0" err="1" smtClean="0"/>
              <a:t>нічого</a:t>
            </a:r>
            <a:r>
              <a:rPr lang="ru-RU" dirty="0" smtClean="0"/>
              <a:t> </a:t>
            </a:r>
            <a:r>
              <a:rPr lang="ru-RU" dirty="0" err="1" smtClean="0"/>
              <a:t>хорошого</a:t>
            </a:r>
            <a:r>
              <a:rPr lang="ru-RU" dirty="0" smtClean="0"/>
              <a:t>, </a:t>
            </a:r>
            <a:r>
              <a:rPr lang="ru-RU" dirty="0" err="1" smtClean="0"/>
              <a:t>важливо</a:t>
            </a:r>
            <a:r>
              <a:rPr lang="ru-RU" dirty="0" smtClean="0"/>
              <a:t> </a:t>
            </a:r>
            <a:r>
              <a:rPr lang="ru-RU" dirty="0" err="1" smtClean="0"/>
              <a:t>опрацювати</a:t>
            </a:r>
            <a:r>
              <a:rPr lang="ru-RU" dirty="0" smtClean="0"/>
              <a:t> </a:t>
            </a:r>
            <a:r>
              <a:rPr lang="ru-RU" dirty="0" err="1" smtClean="0"/>
              <a:t>оптимістичну</a:t>
            </a:r>
            <a:r>
              <a:rPr lang="ru-RU" dirty="0" smtClean="0"/>
              <a:t> сторону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спробувати</a:t>
            </a:r>
            <a:r>
              <a:rPr lang="ru-RU" dirty="0" smtClean="0"/>
              <a:t> </a:t>
            </a:r>
            <a:r>
              <a:rPr lang="ru-RU" dirty="0" err="1" smtClean="0"/>
              <a:t>виявити</a:t>
            </a:r>
            <a:r>
              <a:rPr lang="ru-RU" dirty="0" smtClean="0"/>
              <a:t> </a:t>
            </a:r>
            <a:r>
              <a:rPr lang="ru-RU" dirty="0" err="1" smtClean="0"/>
              <a:t>приховані</a:t>
            </a:r>
            <a:r>
              <a:rPr lang="ru-RU" dirty="0" smtClean="0"/>
              <a:t> </a:t>
            </a:r>
            <a:r>
              <a:rPr lang="ru-RU" dirty="0" err="1" smtClean="0"/>
              <a:t>позитивні</a:t>
            </a:r>
            <a:r>
              <a:rPr lang="ru-RU" dirty="0" smtClean="0"/>
              <a:t> </a:t>
            </a:r>
            <a:r>
              <a:rPr lang="ru-RU" dirty="0" err="1" smtClean="0"/>
              <a:t>ресурси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7705754" cy="6143668"/>
          </a:xfrm>
        </p:spPr>
        <p:txBody>
          <a:bodyPr/>
          <a:lstStyle/>
          <a:p>
            <a:r>
              <a:rPr lang="ru-RU" b="1" dirty="0" err="1" smtClean="0"/>
              <a:t>Чорний</a:t>
            </a:r>
            <a:r>
              <a:rPr lang="ru-RU" b="1" dirty="0" smtClean="0"/>
              <a:t> </a:t>
            </a:r>
            <a:r>
              <a:rPr lang="ru-RU" dirty="0" err="1" smtClean="0"/>
              <a:t>капелюх</a:t>
            </a:r>
            <a:r>
              <a:rPr lang="ru-RU" dirty="0" smtClean="0"/>
              <a:t> –  </a:t>
            </a:r>
            <a:r>
              <a:rPr lang="ru-RU" dirty="0" err="1" smtClean="0"/>
              <a:t>протилежність</a:t>
            </a:r>
            <a:r>
              <a:rPr lang="ru-RU" dirty="0" smtClean="0"/>
              <a:t> </a:t>
            </a:r>
            <a:r>
              <a:rPr lang="ru-RU" dirty="0" err="1" smtClean="0"/>
              <a:t>жовтою</a:t>
            </a:r>
            <a:r>
              <a:rPr lang="ru-RU" dirty="0" smtClean="0"/>
              <a:t>. У </a:t>
            </a:r>
            <a:r>
              <a:rPr lang="ru-RU" dirty="0" err="1" smtClean="0"/>
              <a:t>ньому</a:t>
            </a:r>
            <a:r>
              <a:rPr lang="ru-RU" dirty="0" smtClean="0"/>
              <a:t>  ми </a:t>
            </a:r>
            <a:r>
              <a:rPr lang="ru-RU" dirty="0" err="1" smtClean="0"/>
              <a:t>повинні</a:t>
            </a:r>
            <a:r>
              <a:rPr lang="ru-RU" dirty="0" smtClean="0"/>
              <a:t> </a:t>
            </a:r>
            <a:r>
              <a:rPr lang="ru-RU" dirty="0" err="1" smtClean="0"/>
              <a:t>мислити</a:t>
            </a:r>
            <a:r>
              <a:rPr lang="ru-RU" dirty="0" smtClean="0"/>
              <a:t> критично, критично </a:t>
            </a:r>
            <a:r>
              <a:rPr lang="ru-RU" dirty="0" err="1" smtClean="0"/>
              <a:t>оцінювати</a:t>
            </a:r>
            <a:r>
              <a:rPr lang="ru-RU" dirty="0" smtClean="0"/>
              <a:t> </a:t>
            </a:r>
            <a:r>
              <a:rPr lang="ru-RU" dirty="0" err="1" smtClean="0"/>
              <a:t>ситуацію</a:t>
            </a:r>
            <a:r>
              <a:rPr lang="ru-RU" dirty="0" smtClean="0"/>
              <a:t>, </a:t>
            </a:r>
            <a:r>
              <a:rPr lang="ru-RU" dirty="0" err="1" smtClean="0"/>
              <a:t>звернути</a:t>
            </a:r>
            <a:r>
              <a:rPr lang="ru-RU" dirty="0" smtClean="0"/>
              <a:t> </a:t>
            </a:r>
            <a:r>
              <a:rPr lang="ru-RU" dirty="0" err="1" smtClean="0"/>
              <a:t>увагу</a:t>
            </a:r>
            <a:r>
              <a:rPr lang="ru-RU" dirty="0" smtClean="0"/>
              <a:t> на </a:t>
            </a:r>
            <a:r>
              <a:rPr lang="ru-RU" dirty="0" err="1" smtClean="0"/>
              <a:t>можливі</a:t>
            </a:r>
            <a:r>
              <a:rPr lang="ru-RU" dirty="0" smtClean="0"/>
              <a:t> </a:t>
            </a:r>
            <a:r>
              <a:rPr lang="ru-RU" dirty="0" err="1" smtClean="0"/>
              <a:t>ризики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таємні</a:t>
            </a:r>
            <a:r>
              <a:rPr lang="ru-RU" dirty="0" smtClean="0"/>
              <a:t> </a:t>
            </a:r>
            <a:r>
              <a:rPr lang="ru-RU" dirty="0" err="1" smtClean="0"/>
              <a:t>загрози</a:t>
            </a:r>
            <a:r>
              <a:rPr lang="ru-RU" dirty="0" smtClean="0"/>
              <a:t>, </a:t>
            </a:r>
            <a:r>
              <a:rPr lang="ru-RU" dirty="0" err="1" smtClean="0"/>
              <a:t>на</a:t>
            </a:r>
            <a:r>
              <a:rPr lang="ru-RU" dirty="0" smtClean="0"/>
              <a:t> </a:t>
            </a:r>
            <a:r>
              <a:rPr lang="ru-RU" dirty="0" err="1" smtClean="0"/>
              <a:t>істотні</a:t>
            </a:r>
            <a:r>
              <a:rPr lang="ru-RU" dirty="0" smtClean="0"/>
              <a:t> та </a:t>
            </a:r>
            <a:r>
              <a:rPr lang="ru-RU" dirty="0" err="1" smtClean="0"/>
              <a:t>уявні</a:t>
            </a:r>
            <a:r>
              <a:rPr lang="ru-RU" dirty="0" smtClean="0"/>
              <a:t> </a:t>
            </a:r>
            <a:r>
              <a:rPr lang="ru-RU" dirty="0" err="1" smtClean="0"/>
              <a:t>недоліки</a:t>
            </a:r>
            <a:r>
              <a:rPr lang="ru-RU" dirty="0" smtClean="0"/>
              <a:t>, </a:t>
            </a:r>
            <a:r>
              <a:rPr lang="ru-RU" dirty="0" err="1" smtClean="0"/>
              <a:t>включити</a:t>
            </a:r>
            <a:r>
              <a:rPr lang="ru-RU" dirty="0" smtClean="0"/>
              <a:t> режим </a:t>
            </a:r>
            <a:r>
              <a:rPr lang="ru-RU" dirty="0" err="1" smtClean="0"/>
              <a:t>пошуку</a:t>
            </a:r>
            <a:r>
              <a:rPr lang="ru-RU" dirty="0" smtClean="0"/>
              <a:t> «</a:t>
            </a:r>
            <a:r>
              <a:rPr lang="ru-RU" dirty="0" err="1" smtClean="0"/>
              <a:t>підводних</a:t>
            </a:r>
            <a:r>
              <a:rPr lang="ru-RU" dirty="0" smtClean="0"/>
              <a:t> </a:t>
            </a:r>
            <a:r>
              <a:rPr lang="ru-RU" dirty="0" err="1" smtClean="0"/>
              <a:t>каменів</a:t>
            </a:r>
            <a:r>
              <a:rPr lang="ru-RU" dirty="0" smtClean="0"/>
              <a:t>».</a:t>
            </a:r>
          </a:p>
          <a:p>
            <a:r>
              <a:rPr lang="ru-RU" b="1" dirty="0" err="1" smtClean="0"/>
              <a:t>Зелений</a:t>
            </a:r>
            <a:r>
              <a:rPr lang="ru-RU" b="1" dirty="0" smtClean="0"/>
              <a:t> </a:t>
            </a:r>
            <a:r>
              <a:rPr lang="ru-RU" dirty="0" err="1" smtClean="0"/>
              <a:t>капелюх</a:t>
            </a:r>
            <a:r>
              <a:rPr lang="ru-RU" dirty="0" smtClean="0"/>
              <a:t> — </a:t>
            </a:r>
            <a:r>
              <a:rPr lang="ru-RU" dirty="0" err="1" smtClean="0"/>
              <a:t>капелюх</a:t>
            </a:r>
            <a:r>
              <a:rPr lang="ru-RU" dirty="0" smtClean="0"/>
              <a:t> </a:t>
            </a:r>
            <a:r>
              <a:rPr lang="ru-RU" dirty="0" err="1" smtClean="0"/>
              <a:t>творчості</a:t>
            </a:r>
            <a:r>
              <a:rPr lang="ru-RU" dirty="0" smtClean="0"/>
              <a:t> та </a:t>
            </a:r>
            <a:r>
              <a:rPr lang="ru-RU" dirty="0" err="1" smtClean="0"/>
              <a:t>креативності</a:t>
            </a:r>
            <a:r>
              <a:rPr lang="ru-RU" dirty="0" smtClean="0"/>
              <a:t>, </a:t>
            </a:r>
            <a:r>
              <a:rPr lang="ru-RU" dirty="0" err="1" smtClean="0"/>
              <a:t>пошуку</a:t>
            </a:r>
            <a:r>
              <a:rPr lang="ru-RU" dirty="0" smtClean="0"/>
              <a:t> альтернатив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внесення</a:t>
            </a:r>
            <a:r>
              <a:rPr lang="ru-RU" dirty="0" smtClean="0"/>
              <a:t> </a:t>
            </a:r>
            <a:r>
              <a:rPr lang="ru-RU" dirty="0" err="1" smtClean="0"/>
              <a:t>змін</a:t>
            </a:r>
            <a:r>
              <a:rPr lang="ru-RU" dirty="0" smtClean="0"/>
              <a:t>. </a:t>
            </a:r>
            <a:r>
              <a:rPr lang="ru-RU" dirty="0" err="1" smtClean="0"/>
              <a:t>Генеруйте</a:t>
            </a:r>
            <a:r>
              <a:rPr lang="ru-RU" dirty="0" smtClean="0"/>
              <a:t> </a:t>
            </a:r>
            <a:r>
              <a:rPr lang="ru-RU" dirty="0" err="1" smtClean="0"/>
              <a:t>ідеї</a:t>
            </a:r>
            <a:r>
              <a:rPr lang="ru-RU" dirty="0" smtClean="0"/>
              <a:t>, </a:t>
            </a:r>
            <a:r>
              <a:rPr lang="ru-RU" dirty="0" err="1" smtClean="0"/>
              <a:t>модифікуйте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існуючі</a:t>
            </a:r>
            <a:r>
              <a:rPr lang="ru-RU" dirty="0" smtClean="0"/>
              <a:t> та </a:t>
            </a:r>
            <a:r>
              <a:rPr lang="ru-RU" dirty="0" err="1" smtClean="0"/>
              <a:t>придивляйтеся</a:t>
            </a:r>
            <a:r>
              <a:rPr lang="ru-RU" dirty="0" smtClean="0"/>
              <a:t> до чужих </a:t>
            </a:r>
            <a:r>
              <a:rPr lang="ru-RU" dirty="0" err="1" smtClean="0"/>
              <a:t>напрацювань</a:t>
            </a:r>
            <a:r>
              <a:rPr lang="ru-RU" dirty="0" smtClean="0"/>
              <a:t>.</a:t>
            </a:r>
          </a:p>
          <a:p>
            <a:r>
              <a:rPr lang="ru-RU" b="1" dirty="0" err="1" smtClean="0"/>
              <a:t>Синій</a:t>
            </a:r>
            <a:r>
              <a:rPr lang="ru-RU" b="1" dirty="0" smtClean="0"/>
              <a:t> </a:t>
            </a:r>
            <a:r>
              <a:rPr lang="ru-RU" dirty="0" err="1" smtClean="0"/>
              <a:t>капелюх</a:t>
            </a:r>
            <a:r>
              <a:rPr lang="ru-RU" dirty="0" smtClean="0"/>
              <a:t> — </a:t>
            </a:r>
            <a:r>
              <a:rPr lang="ru-RU" dirty="0" err="1" smtClean="0"/>
              <a:t>шостий</a:t>
            </a:r>
            <a:r>
              <a:rPr lang="ru-RU" dirty="0" smtClean="0"/>
              <a:t> </a:t>
            </a:r>
            <a:r>
              <a:rPr lang="ru-RU" dirty="0" err="1" smtClean="0"/>
              <a:t>капелюх</a:t>
            </a:r>
            <a:r>
              <a:rPr lang="ru-RU" dirty="0" smtClean="0"/>
              <a:t> </a:t>
            </a:r>
            <a:r>
              <a:rPr lang="ru-RU" dirty="0" err="1" smtClean="0"/>
              <a:t>мислення</a:t>
            </a:r>
            <a:r>
              <a:rPr lang="ru-RU" dirty="0" smtClean="0"/>
              <a:t>.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призначений</a:t>
            </a:r>
            <a:r>
              <a:rPr lang="ru-RU" dirty="0" smtClean="0"/>
              <a:t> для </a:t>
            </a:r>
            <a:r>
              <a:rPr lang="ru-RU" dirty="0" err="1" smtClean="0"/>
              <a:t>управління</a:t>
            </a:r>
            <a:r>
              <a:rPr lang="ru-RU" dirty="0" smtClean="0"/>
              <a:t> </a:t>
            </a:r>
            <a:r>
              <a:rPr lang="ru-RU" dirty="0" err="1" smtClean="0"/>
              <a:t>процесом</a:t>
            </a:r>
            <a:r>
              <a:rPr lang="ru-RU" dirty="0" smtClean="0"/>
              <a:t> </a:t>
            </a:r>
            <a:r>
              <a:rPr lang="ru-RU" dirty="0" err="1" smtClean="0"/>
              <a:t>реалізації</a:t>
            </a:r>
            <a:r>
              <a:rPr lang="ru-RU" dirty="0" smtClean="0"/>
              <a:t> </a:t>
            </a:r>
            <a:r>
              <a:rPr lang="ru-RU" dirty="0" err="1" smtClean="0"/>
              <a:t>ідей</a:t>
            </a:r>
            <a:r>
              <a:rPr lang="ru-RU" dirty="0" smtClean="0"/>
              <a:t> та </a:t>
            </a:r>
            <a:r>
              <a:rPr lang="ru-RU" dirty="0" err="1" smtClean="0"/>
              <a:t>роботи</a:t>
            </a:r>
            <a:r>
              <a:rPr lang="ru-RU" dirty="0" smtClean="0"/>
              <a:t> над </a:t>
            </a:r>
            <a:r>
              <a:rPr lang="ru-RU" dirty="0" err="1" smtClean="0"/>
              <a:t>вирішенням</a:t>
            </a:r>
            <a:r>
              <a:rPr lang="ru-RU" dirty="0" smtClean="0"/>
              <a:t> </a:t>
            </a:r>
            <a:r>
              <a:rPr lang="ru-RU" dirty="0" err="1" smtClean="0"/>
              <a:t>завдань</a:t>
            </a:r>
            <a:r>
              <a:rPr lang="ru-RU" dirty="0" smtClean="0"/>
              <a:t>, </a:t>
            </a:r>
            <a:r>
              <a:rPr lang="ru-RU" dirty="0" err="1" smtClean="0"/>
              <a:t>підведення</a:t>
            </a:r>
            <a:r>
              <a:rPr lang="ru-RU" dirty="0" smtClean="0"/>
              <a:t> </a:t>
            </a:r>
            <a:r>
              <a:rPr lang="ru-RU" dirty="0" err="1" smtClean="0"/>
              <a:t>підсумків</a:t>
            </a:r>
            <a:r>
              <a:rPr lang="ru-RU" dirty="0" smtClean="0"/>
              <a:t> та </a:t>
            </a:r>
            <a:r>
              <a:rPr lang="ru-RU" dirty="0" err="1" smtClean="0"/>
              <a:t>обговорення</a:t>
            </a:r>
            <a:r>
              <a:rPr lang="ru-RU" dirty="0" smtClean="0"/>
              <a:t> </a:t>
            </a:r>
            <a:r>
              <a:rPr lang="ru-RU" dirty="0" err="1" smtClean="0"/>
              <a:t>користі</a:t>
            </a:r>
            <a:r>
              <a:rPr lang="ru-RU" dirty="0" smtClean="0"/>
              <a:t> </a:t>
            </a:r>
            <a:r>
              <a:rPr lang="ru-RU" dirty="0" err="1" smtClean="0"/>
              <a:t>та</a:t>
            </a:r>
            <a:r>
              <a:rPr lang="ru-RU" dirty="0" smtClean="0"/>
              <a:t> </a:t>
            </a:r>
            <a:r>
              <a:rPr lang="ru-RU" dirty="0" err="1" smtClean="0"/>
              <a:t>ефективності</a:t>
            </a:r>
            <a:r>
              <a:rPr lang="ru-RU" dirty="0" smtClean="0"/>
              <a:t> «методу шести </a:t>
            </a:r>
            <a:r>
              <a:rPr lang="ru-RU" dirty="0" err="1" smtClean="0"/>
              <a:t>капелюхів</a:t>
            </a:r>
            <a:r>
              <a:rPr lang="ru-RU" dirty="0" smtClean="0"/>
              <a:t>».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b="1" dirty="0" err="1" smtClean="0"/>
              <a:t>Використання</a:t>
            </a:r>
            <a:r>
              <a:rPr lang="ru-RU" b="1" dirty="0" smtClean="0"/>
              <a:t> «шести </a:t>
            </a:r>
            <a:r>
              <a:rPr lang="ru-RU" b="1" dirty="0" err="1" smtClean="0"/>
              <a:t>капелюхів</a:t>
            </a:r>
            <a:r>
              <a:rPr lang="ru-RU" b="1" dirty="0" smtClean="0"/>
              <a:t> </a:t>
            </a:r>
            <a:r>
              <a:rPr lang="ru-RU" b="1" dirty="0" err="1" smtClean="0"/>
              <a:t>мислення</a:t>
            </a:r>
            <a:r>
              <a:rPr lang="ru-RU" b="1" dirty="0" smtClean="0"/>
              <a:t>» </a:t>
            </a:r>
            <a:r>
              <a:rPr lang="ru-RU" b="1" dirty="0" err="1" smtClean="0"/>
              <a:t>має</a:t>
            </a:r>
            <a:r>
              <a:rPr lang="ru-RU" b="1" dirty="0" smtClean="0"/>
              <a:t> </a:t>
            </a:r>
            <a:r>
              <a:rPr lang="ru-RU" b="1" dirty="0" err="1" smtClean="0"/>
              <a:t>переваги</a:t>
            </a:r>
            <a:r>
              <a:rPr lang="ru-RU" b="1" dirty="0" smtClean="0"/>
              <a:t> при будь </a:t>
            </a:r>
            <a:r>
              <a:rPr lang="ru-RU" b="1" dirty="0" err="1" smtClean="0"/>
              <a:t>розумовій</a:t>
            </a:r>
            <a:r>
              <a:rPr lang="ru-RU" b="1" dirty="0" smtClean="0"/>
              <a:t> </a:t>
            </a:r>
            <a:r>
              <a:rPr lang="ru-RU" b="1" dirty="0" err="1" smtClean="0"/>
              <a:t>роботі</a:t>
            </a:r>
            <a:r>
              <a:rPr lang="ru-RU" b="1" dirty="0" smtClean="0"/>
              <a:t>. При </a:t>
            </a:r>
            <a:r>
              <a:rPr lang="ru-RU" b="1" dirty="0" err="1" smtClean="0"/>
              <a:t>роботі</a:t>
            </a:r>
            <a:r>
              <a:rPr lang="ru-RU" b="1" dirty="0" smtClean="0"/>
              <a:t> в </a:t>
            </a:r>
            <a:r>
              <a:rPr lang="ru-RU" b="1" dirty="0" err="1" smtClean="0"/>
              <a:t>групі</a:t>
            </a:r>
            <a:r>
              <a:rPr lang="ru-RU" b="1" dirty="0" smtClean="0"/>
              <a:t> </a:t>
            </a:r>
            <a:r>
              <a:rPr lang="ru-RU" b="1" dirty="0" err="1" smtClean="0"/>
              <a:t>цей</a:t>
            </a:r>
            <a:r>
              <a:rPr lang="ru-RU" b="1" dirty="0" smtClean="0"/>
              <a:t> метод </a:t>
            </a:r>
            <a:r>
              <a:rPr lang="ru-RU" b="1" dirty="0" err="1" smtClean="0"/>
              <a:t>можна</a:t>
            </a:r>
            <a:r>
              <a:rPr lang="ru-RU" b="1" dirty="0" smtClean="0"/>
              <a:t> </a:t>
            </a:r>
            <a:r>
              <a:rPr lang="ru-RU" b="1" dirty="0" err="1" smtClean="0"/>
              <a:t>розглядати</a:t>
            </a:r>
            <a:r>
              <a:rPr lang="ru-RU" b="1" dirty="0" smtClean="0"/>
              <a:t> як </a:t>
            </a:r>
            <a:r>
              <a:rPr lang="ru-RU" b="1" dirty="0" err="1" smtClean="0"/>
              <a:t>різновид</a:t>
            </a:r>
            <a:r>
              <a:rPr lang="ru-RU" b="1" dirty="0" smtClean="0"/>
              <a:t> </a:t>
            </a:r>
            <a:r>
              <a:rPr lang="ru-RU" b="1" dirty="0" err="1" smtClean="0"/>
              <a:t>мозкового</a:t>
            </a:r>
            <a:r>
              <a:rPr lang="ru-RU" b="1" dirty="0" smtClean="0"/>
              <a:t> штурму.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u="sng" dirty="0" err="1" smtClean="0"/>
              <a:t>Рефлексія</a:t>
            </a:r>
            <a:r>
              <a:rPr lang="ru-RU" sz="3600" b="1" u="sng" dirty="0"/>
              <a:t>:</a:t>
            </a:r>
            <a:endParaRPr lang="uk-UA" sz="3600" b="1" u="sng" dirty="0"/>
          </a:p>
        </p:txBody>
      </p:sp>
      <p:sp>
        <p:nvSpPr>
          <p:cNvPr id="31746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 smtClean="0"/>
              <a:t>- </a:t>
            </a:r>
            <a:r>
              <a:rPr lang="ru-RU" sz="2400" b="1" dirty="0" err="1" smtClean="0"/>
              <a:t>Що</a:t>
            </a:r>
            <a:r>
              <a:rPr lang="ru-RU" sz="2400" b="1" dirty="0" smtClean="0"/>
              <a:t> тебе </a:t>
            </a:r>
            <a:r>
              <a:rPr lang="ru-RU" sz="2400" b="1" dirty="0" err="1" smtClean="0"/>
              <a:t>сьогодні</a:t>
            </a:r>
            <a:r>
              <a:rPr lang="ru-RU" sz="2400" b="1" dirty="0" smtClean="0"/>
              <a:t> особливо </a:t>
            </a:r>
            <a:r>
              <a:rPr lang="ru-RU" sz="2400" b="1" dirty="0" err="1" smtClean="0"/>
              <a:t>схвилювало</a:t>
            </a:r>
            <a:r>
              <a:rPr lang="ru-RU" sz="2400" b="1" dirty="0" smtClean="0"/>
              <a:t>?</a:t>
            </a:r>
            <a:endParaRPr lang="ru-RU" sz="2400" dirty="0" smtClean="0"/>
          </a:p>
          <a:p>
            <a:r>
              <a:rPr lang="ru-RU" sz="2400" b="1" dirty="0" smtClean="0"/>
              <a:t>- </a:t>
            </a:r>
            <a:r>
              <a:rPr lang="ru-RU" sz="2400" b="1" dirty="0" err="1" smtClean="0"/>
              <a:t>Що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тобі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сьогодні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сподобалося</a:t>
            </a:r>
            <a:r>
              <a:rPr lang="ru-RU" sz="2400" b="1" dirty="0" smtClean="0"/>
              <a:t>?</a:t>
            </a:r>
            <a:endParaRPr lang="ru-RU" sz="2400" dirty="0" smtClean="0"/>
          </a:p>
          <a:p>
            <a:r>
              <a:rPr lang="ru-RU" sz="2400" b="1" dirty="0" smtClean="0"/>
              <a:t>- </a:t>
            </a:r>
            <a:r>
              <a:rPr lang="ru-RU" sz="2400" b="1" dirty="0" err="1" smtClean="0"/>
              <a:t>Що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тобі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сьогодні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запам'яталося</a:t>
            </a:r>
            <a:r>
              <a:rPr lang="ru-RU" sz="2400" b="1" dirty="0" smtClean="0"/>
              <a:t>?</a:t>
            </a:r>
            <a:endParaRPr lang="ru-RU" sz="2400" dirty="0" smtClean="0"/>
          </a:p>
          <a:p>
            <a:r>
              <a:rPr lang="ru-RU" sz="2400" b="1" dirty="0" smtClean="0"/>
              <a:t>- </a:t>
            </a:r>
            <a:r>
              <a:rPr lang="ru-RU" sz="2400" b="1" dirty="0" err="1" smtClean="0"/>
              <a:t>Що</a:t>
            </a:r>
            <a:r>
              <a:rPr lang="ru-RU" sz="2400" b="1" dirty="0" smtClean="0"/>
              <a:t> тебе </a:t>
            </a:r>
            <a:r>
              <a:rPr lang="ru-RU" sz="2400" b="1" dirty="0" err="1" smtClean="0"/>
              <a:t>засмутило</a:t>
            </a:r>
            <a:r>
              <a:rPr lang="ru-RU" sz="2400" b="1" dirty="0" smtClean="0"/>
              <a:t> у </a:t>
            </a:r>
            <a:r>
              <a:rPr lang="ru-RU" sz="2400" b="1" dirty="0" err="1" smtClean="0"/>
              <a:t>цьому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творі</a:t>
            </a:r>
            <a:r>
              <a:rPr lang="ru-RU" sz="2400" b="1" dirty="0" smtClean="0"/>
              <a:t>?</a:t>
            </a:r>
            <a:endParaRPr lang="ru-RU" sz="2400" b="1" dirty="0"/>
          </a:p>
          <a:p>
            <a:endParaRPr lang="uk-UA" b="1" dirty="0" smtClean="0"/>
          </a:p>
          <a:p>
            <a:pPr>
              <a:buNone/>
            </a:pPr>
            <a:r>
              <a:rPr lang="ru-RU" b="1" dirty="0" smtClean="0"/>
              <a:t>    </a:t>
            </a:r>
            <a:r>
              <a:rPr lang="ru-RU" sz="2800" b="1" dirty="0" smtClean="0"/>
              <a:t>ФОРМУЄТЬСЯ МОРАЛЬНА ПРОЕКЦІЯ НА СВОЇ ДІЇ У МАЙБУТНЬОМУ.</a:t>
            </a:r>
            <a:endParaRPr lang="ru-RU" sz="2800" dirty="0" smtClean="0"/>
          </a:p>
          <a:p>
            <a:endParaRPr lang="ru-RU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TM02455519[[fn=Зима]]</Template>
  <TotalTime>259</TotalTime>
  <Words>787</Words>
  <Application>Microsoft Office PowerPoint</Application>
  <PresentationFormat>Экран (4:3)</PresentationFormat>
  <Paragraphs>164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Winter</vt:lpstr>
      <vt:lpstr>Майстер-клас з літературного читання «Методи та прийоми роботи»</vt:lpstr>
      <vt:lpstr>Типи та види роботи</vt:lpstr>
      <vt:lpstr>Слайд 3</vt:lpstr>
      <vt:lpstr>Форми уроків:</vt:lpstr>
      <vt:lpstr>Слайд 5</vt:lpstr>
      <vt:lpstr>Зміст уроків.що вивчає:</vt:lpstr>
      <vt:lpstr>Структурні элементи уроків</vt:lpstr>
      <vt:lpstr>Мотиваційний етап:</vt:lpstr>
      <vt:lpstr>Прийоми:</vt:lpstr>
      <vt:lpstr>СІНКВЕЙН</vt:lpstr>
      <vt:lpstr>СІНКВЕЙН</vt:lpstr>
      <vt:lpstr>СІІНКВЕЙН</vt:lpstr>
      <vt:lpstr>СІНКВЕЙН</vt:lpstr>
      <vt:lpstr> Технологічні прийоми аналізу художнього твору: </vt:lpstr>
      <vt:lpstr>Прийом «Концентрація» </vt:lpstr>
      <vt:lpstr>Прийом « Ланцюжок» </vt:lpstr>
      <vt:lpstr>Технологічні прийоми синтетичного характеру </vt:lpstr>
      <vt:lpstr>Метод «Шість капелюхів мислення»Едварда де Бона </vt:lpstr>
      <vt:lpstr>Слайд 19</vt:lpstr>
      <vt:lpstr>Слайд 20</vt:lpstr>
      <vt:lpstr>Слайд 21</vt:lpstr>
      <vt:lpstr>Рефлексія: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по литературному чтению «Методы и приёмы работы»</dc:title>
  <dc:creator>Иринка</dc:creator>
  <cp:lastModifiedBy>Admin</cp:lastModifiedBy>
  <cp:revision>44</cp:revision>
  <dcterms:created xsi:type="dcterms:W3CDTF">2019-12-09T05:44:16Z</dcterms:created>
  <dcterms:modified xsi:type="dcterms:W3CDTF">2023-02-19T17:02:01Z</dcterms:modified>
</cp:coreProperties>
</file>