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sldIdLst>
    <p:sldId id="256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80" r:id="rId25"/>
    <p:sldId id="281" r:id="rId26"/>
    <p:sldId id="282" r:id="rId27"/>
    <p:sldId id="28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1572" y="-1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>
                <a:alpha val="50000"/>
              </a:srgbClr>
            </a:gs>
            <a:gs pos="50000">
              <a:schemeClr val="accent6">
                <a:lumMod val="75000"/>
                <a:alpha val="49000"/>
              </a:schemeClr>
            </a:gs>
            <a:gs pos="100000">
              <a:schemeClr val="accent6">
                <a:lumMod val="60000"/>
                <a:lumOff val="40000"/>
                <a:alpha val="50000"/>
              </a:schemeClr>
            </a:gs>
          </a:gsLst>
          <a:path path="circle">
            <a:fillToRect t="100000" r="100000"/>
          </a:path>
          <a:tileRect l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33A2C6-B054-4AF6-B321-10E4E60F3A65}" type="datetimeFigureOut">
              <a:rPr lang="ru-RU" smtClean="0"/>
              <a:pPr/>
              <a:t>05.02.2020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52853-5A38-409F-ACF0-A3A1D20A1402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19.xml"/><Relationship Id="rId3" Type="http://schemas.openxmlformats.org/officeDocument/2006/relationships/slide" Target="slide10.xml"/><Relationship Id="rId7" Type="http://schemas.openxmlformats.org/officeDocument/2006/relationships/slide" Target="slide17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slide" Target="slide13.xml"/><Relationship Id="rId5" Type="http://schemas.openxmlformats.org/officeDocument/2006/relationships/slide" Target="slide12.xml"/><Relationship Id="rId10" Type="http://schemas.openxmlformats.org/officeDocument/2006/relationships/slide" Target="slide22.xml"/><Relationship Id="rId4" Type="http://schemas.openxmlformats.org/officeDocument/2006/relationships/slide" Target="slide11.xml"/><Relationship Id="rId9" Type="http://schemas.openxmlformats.org/officeDocument/2006/relationships/slide" Target="slide2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slide" Target="slide9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rebus1.com/" TargetMode="Externa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Relationship Id="rId5" Type="http://schemas.openxmlformats.org/officeDocument/2006/relationships/slide" Target="slide9.xml"/><Relationship Id="rId4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slide" Target="slide9.xml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ordart.com/create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hyperlink" Target="https://www.qr-code.com.ua/" TargetMode="External"/><Relationship Id="rId1" Type="http://schemas.openxmlformats.org/officeDocument/2006/relationships/slideLayout" Target="../slideLayouts/slideLayout2.xml"/><Relationship Id="rId4" Type="http://schemas.openxmlformats.org/officeDocument/2006/relationships/slide" Target="slide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emf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hyperlink" Target="https://www.matific.com/ua/uk/home/" TargetMode="Externa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5720" y="357191"/>
            <a:ext cx="8172480" cy="5429263"/>
          </a:xfrm>
        </p:spPr>
        <p:txBody>
          <a:bodyPr>
            <a:normAutofit fontScale="90000"/>
          </a:bodyPr>
          <a:lstStyle/>
          <a:p>
            <a:r>
              <a:rPr lang="ru-RU" sz="8000" b="1" dirty="0" err="1">
                <a:solidFill>
                  <a:srgbClr val="0070C0"/>
                </a:solidFill>
                <a:latin typeface="Monotype Corsiva" pitchFamily="66" charset="0"/>
                <a:cs typeface="Times New Roman" pitchFamily="18" charset="0"/>
              </a:rPr>
              <a:t>Майстер-клас</a:t>
            </a:r>
            <a:r>
              <a:rPr lang="ru-RU" dirty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  <a:t/>
            </a:r>
            <a:br>
              <a:rPr lang="ru-RU" dirty="0">
                <a:solidFill>
                  <a:srgbClr val="FF0000"/>
                </a:solidFill>
                <a:latin typeface="Monotype Corsiva" pitchFamily="66" charset="0"/>
                <a:cs typeface="Times New Roman" pitchFamily="18" charset="0"/>
              </a:rPr>
            </a:b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Застосування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інтерактивних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форм та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методів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етапах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уроків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математики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метою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активізації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пізнавальної</a:t>
            </a:r>
            <a:r>
              <a:rPr lang="ru-RU" sz="53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5300" b="1" dirty="0" err="1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sz="53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53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14290"/>
            <a:ext cx="8229600" cy="774720"/>
          </a:xfrm>
        </p:spPr>
        <p:txBody>
          <a:bodyPr>
            <a:normAutofit fontScale="90000"/>
          </a:bodyPr>
          <a:lstStyle/>
          <a:p>
            <a:r>
              <a:rPr lang="uk-UA" sz="4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Чому ця тема є актуальною? </a:t>
            </a:r>
            <a:endParaRPr lang="ru-RU" sz="4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285860"/>
            <a:ext cx="82868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719138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Тому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що тривалість активної уваги учнів 10-13 років, як зазначають психологи, – 15-20 хвилин. </a:t>
            </a:r>
            <a:endParaRPr lang="uk-UA" sz="3200" dirty="0" smtClean="0">
              <a:latin typeface="Times New Roman" pitchFamily="18" charset="0"/>
              <a:cs typeface="Times New Roman" pitchFamily="18" charset="0"/>
            </a:endParaRPr>
          </a:p>
          <a:p>
            <a:pPr indent="719138"/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виходячи з власних спостережень – 10-15 хв. Отже, кожен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учитель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ставить собі питання: «Як утримати увагу учнів протягом цілого уроку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? Як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зробити урок змістовним, цікавим та насиченим?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Як за короткий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термін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викласти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великий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об’єм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навчального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матеріалу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?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71414"/>
            <a:ext cx="8929718" cy="1214422"/>
          </a:xfrm>
        </p:spPr>
        <p:txBody>
          <a:bodyPr>
            <a:noAutofit/>
          </a:bodyPr>
          <a:lstStyle/>
          <a:p>
            <a:r>
              <a:rPr lang="ru-RU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Результати</a:t>
            </a:r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досліджень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американсько</a:t>
            </a:r>
            <a:r>
              <a:rPr lang="uk-UA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ї школи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відображені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схемі</a:t>
            </a:r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отримала</a:t>
            </a:r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назву</a:t>
            </a:r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Піраміда</a:t>
            </a:r>
            <a:r>
              <a:rPr lang="ru-RU" sz="32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»:</a:t>
            </a:r>
            <a:endParaRPr lang="ru-RU" sz="32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ÐÐ°ÑÑÐ¸Ð½ÐºÐ¸ Ð¿Ð¾ Ð·Ð°Ð¿ÑÐ¾ÑÑ &quot;Ð¿ÑÑÐ°Ð¼ÑÐ´Ð° Ð½Ð°Ð²ÑÐ°Ð½Ð½Ñ&quot;&quot;"/>
          <p:cNvPicPr>
            <a:picLocks noChangeAspect="1" noChangeArrowheads="1"/>
          </p:cNvPicPr>
          <p:nvPr/>
        </p:nvPicPr>
        <p:blipFill>
          <a:blip r:embed="rId2"/>
          <a:srcRect l="2941" t="3268" r="1961" b="3921"/>
          <a:stretch>
            <a:fillRect/>
          </a:stretch>
        </p:blipFill>
        <p:spPr bwMode="auto">
          <a:xfrm>
            <a:off x="1000100" y="1500198"/>
            <a:ext cx="7222248" cy="5286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214290"/>
            <a:ext cx="6329378" cy="714380"/>
          </a:xfrm>
        </p:spPr>
        <p:txBody>
          <a:bodyPr>
            <a:noAutofit/>
          </a:bodyPr>
          <a:lstStyle/>
          <a:p>
            <a:r>
              <a:rPr lang="uk-UA" sz="6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Очікування</a:t>
            </a:r>
            <a:endParaRPr lang="ru-RU" sz="60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DEMON\Desktop\Безымянный.pn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571612"/>
            <a:ext cx="6929486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14"/>
            <a:ext cx="8229600" cy="1000124"/>
          </a:xfrm>
        </p:spPr>
        <p:txBody>
          <a:bodyPr/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Поділ на групи</a:t>
            </a:r>
            <a:endParaRPr lang="ru-RU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410" name="Oval 2"/>
          <p:cNvSpPr>
            <a:spLocks noChangeArrowheads="1"/>
          </p:cNvSpPr>
          <p:nvPr/>
        </p:nvSpPr>
        <p:spPr bwMode="auto">
          <a:xfrm>
            <a:off x="3428992" y="1285860"/>
            <a:ext cx="2643206" cy="714380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cs typeface="Arial" pitchFamily="34" charset="0"/>
              </a:rPr>
              <a:t>Три групи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411" name="AutoShape 3"/>
          <p:cNvCxnSpPr>
            <a:cxnSpLocks noChangeShapeType="1"/>
            <a:stCxn id="17410" idx="3"/>
            <a:endCxn id="11" idx="0"/>
          </p:cNvCxnSpPr>
          <p:nvPr/>
        </p:nvCxnSpPr>
        <p:spPr bwMode="auto">
          <a:xfrm rot="5400000">
            <a:off x="2445079" y="1272180"/>
            <a:ext cx="747560" cy="1994444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412" name="AutoShape 4"/>
          <p:cNvCxnSpPr>
            <a:cxnSpLocks noChangeShapeType="1"/>
            <a:stCxn id="17410" idx="4"/>
            <a:endCxn id="13" idx="0"/>
          </p:cNvCxnSpPr>
          <p:nvPr/>
        </p:nvCxnSpPr>
        <p:spPr bwMode="auto">
          <a:xfrm rot="5400000">
            <a:off x="4238625" y="2416964"/>
            <a:ext cx="928694" cy="95247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413" name="AutoShape 5"/>
          <p:cNvCxnSpPr>
            <a:cxnSpLocks noChangeShapeType="1"/>
            <a:stCxn id="17410" idx="5"/>
            <a:endCxn id="14" idx="0"/>
          </p:cNvCxnSpPr>
          <p:nvPr/>
        </p:nvCxnSpPr>
        <p:spPr bwMode="auto">
          <a:xfrm rot="16200000" flipH="1">
            <a:off x="6183534" y="1397196"/>
            <a:ext cx="747560" cy="1744411"/>
          </a:xfrm>
          <a:prstGeom prst="straightConnector1">
            <a:avLst/>
          </a:prstGeom>
          <a:ln>
            <a:headEnd/>
            <a:tailEnd type="triangle" w="med" len="med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 descr="ÐÐ°ÑÑÐ¸Ð½ÐºÐ¸ Ð¿Ð¾ Ð·Ð°Ð¿ÑÐ¾ÑÑ &quot;Ð¼Ð°ÑÐµÐ¼Ð°ÑÐ¸ÑÐµÑÐºÐ¸Ðµ ÑÐ¸Ð³ÑÑÑ&quot;&quot;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2643182"/>
            <a:ext cx="2214578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Рисунок 12" descr="ÐÐ°ÑÑÐ¸Ð½ÐºÐ¸ Ð¿Ð¾ Ð·Ð°Ð¿ÑÐ¾ÑÑ &quot;Ð¼Ð°ÑÐµÐ¼Ð°ÑÐ¸Ð½Ðµ Ð¿ÑÐ¸Ð»Ð°Ð´Ð´Ñ&quot;&quot;"/>
          <p:cNvPicPr/>
          <p:nvPr/>
        </p:nvPicPr>
        <p:blipFill>
          <a:blip r:embed="rId3" cstate="print"/>
          <a:srcRect t="12978" r="-4" b="22134"/>
          <a:stretch>
            <a:fillRect/>
          </a:stretch>
        </p:blipFill>
        <p:spPr bwMode="auto">
          <a:xfrm>
            <a:off x="3452811" y="2928934"/>
            <a:ext cx="2405073" cy="1871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 descr="ÐÐ°ÑÑÐ¸Ð½ÐºÐ¸ Ð¿Ð¾ Ð·Ð°Ð¿ÑÐ¾ÑÑ &quot;Ð¼Ð°ÑÐµÐ¼Ð°ÑÐ¸ÑÐµÑÐºÐ¸Ðµ ÑÐ¾ÑÐ¼ÑÐ»Ñ&quot;&quot;"/>
          <p:cNvPicPr/>
          <p:nvPr/>
        </p:nvPicPr>
        <p:blipFill>
          <a:blip r:embed="rId4"/>
          <a:srcRect l="5386" t="4965" r="10205" b="8652"/>
          <a:stretch>
            <a:fillRect/>
          </a:stretch>
        </p:blipFill>
        <p:spPr bwMode="auto">
          <a:xfrm>
            <a:off x="6429388" y="2643182"/>
            <a:ext cx="2000264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928662" y="4857760"/>
            <a:ext cx="1785950" cy="50006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cs typeface="Arial" pitchFamily="34" charset="0"/>
              </a:rPr>
              <a:t>Фігури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786182" y="4857760"/>
            <a:ext cx="1928826" cy="42862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cs typeface="Arial" pitchFamily="34" charset="0"/>
              </a:rPr>
              <a:t>Приладдя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7416" name="Text Box 8"/>
          <p:cNvSpPr txBox="1">
            <a:spLocks noChangeArrowheads="1"/>
          </p:cNvSpPr>
          <p:nvPr/>
        </p:nvSpPr>
        <p:spPr bwMode="auto">
          <a:xfrm>
            <a:off x="6800874" y="4857760"/>
            <a:ext cx="1200150" cy="500066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cs typeface="Arial" pitchFamily="34" charset="0"/>
              </a:rPr>
              <a:t>Числа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288"/>
          </a:xfrm>
        </p:spPr>
        <p:txBody>
          <a:bodyPr>
            <a:noAutofit/>
          </a:bodyPr>
          <a:lstStyle/>
          <a:p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Створення 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кластеру «</a:t>
            </a:r>
            <a:r>
              <a:rPr lang="uk-UA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Переваги та недоліки інтерактивних форм і методів  навчання»</a:t>
            </a:r>
            <a:endParaRPr lang="ru-RU" sz="36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Oval 2"/>
          <p:cNvSpPr>
            <a:spLocks noChangeArrowheads="1"/>
          </p:cNvSpPr>
          <p:nvPr/>
        </p:nvSpPr>
        <p:spPr bwMode="auto">
          <a:xfrm>
            <a:off x="2857488" y="2000240"/>
            <a:ext cx="3357586" cy="1143008"/>
          </a:xfrm>
          <a:prstGeom prst="ellipse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cs typeface="Arial" pitchFamily="34" charset="0"/>
              </a:rPr>
              <a:t>Інтерактивні методи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5" name="Oval 3"/>
          <p:cNvSpPr>
            <a:spLocks noChangeArrowheads="1"/>
          </p:cNvSpPr>
          <p:nvPr/>
        </p:nvSpPr>
        <p:spPr bwMode="auto">
          <a:xfrm>
            <a:off x="1214414" y="3786190"/>
            <a:ext cx="2428892" cy="785818"/>
          </a:xfrm>
          <a:prstGeom prst="ellipse">
            <a:avLst/>
          </a:prstGeom>
          <a:solidFill>
            <a:srgbClr val="00B05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Переваги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8436" name="Oval 4"/>
          <p:cNvSpPr>
            <a:spLocks noChangeArrowheads="1"/>
          </p:cNvSpPr>
          <p:nvPr/>
        </p:nvSpPr>
        <p:spPr bwMode="auto">
          <a:xfrm>
            <a:off x="5429256" y="3786190"/>
            <a:ext cx="2500330" cy="785818"/>
          </a:xfrm>
          <a:prstGeom prst="ellipse">
            <a:avLst/>
          </a:prstGeom>
          <a:solidFill>
            <a:srgbClr val="FF0000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Недоліки</a:t>
            </a: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8437" name="AutoShape 5"/>
          <p:cNvCxnSpPr>
            <a:cxnSpLocks noChangeShapeType="1"/>
            <a:stCxn id="18434" idx="3"/>
            <a:endCxn id="18435" idx="0"/>
          </p:cNvCxnSpPr>
          <p:nvPr/>
        </p:nvCxnSpPr>
        <p:spPr bwMode="auto">
          <a:xfrm rot="5400000">
            <a:off x="2483862" y="2920857"/>
            <a:ext cx="810332" cy="920335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cxnSp>
        <p:nvCxnSpPr>
          <p:cNvPr id="18438" name="AutoShape 6"/>
          <p:cNvCxnSpPr>
            <a:cxnSpLocks noChangeShapeType="1"/>
            <a:stCxn id="18434" idx="5"/>
            <a:endCxn id="18436" idx="0"/>
          </p:cNvCxnSpPr>
          <p:nvPr/>
        </p:nvCxnSpPr>
        <p:spPr bwMode="auto">
          <a:xfrm rot="16200000" flipH="1">
            <a:off x="5796228" y="2902997"/>
            <a:ext cx="810332" cy="956054"/>
          </a:xfrm>
          <a:prstGeom prst="straightConnector1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</p:spPr>
      </p:cxnSp>
      <p:sp>
        <p:nvSpPr>
          <p:cNvPr id="15" name="Прямоугольник 14"/>
          <p:cNvSpPr/>
          <p:nvPr/>
        </p:nvSpPr>
        <p:spPr>
          <a:xfrm>
            <a:off x="928662" y="4857760"/>
            <a:ext cx="714380" cy="135732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928794" y="4857760"/>
            <a:ext cx="714380" cy="135732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857488" y="4857760"/>
            <a:ext cx="714380" cy="1357322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5500694" y="4857760"/>
            <a:ext cx="714380" cy="1357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6429388" y="4857760"/>
            <a:ext cx="714380" cy="1357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7286644" y="4857760"/>
            <a:ext cx="714380" cy="135732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4282" y="83272"/>
            <a:ext cx="871543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0238" algn="just"/>
            <a:r>
              <a:rPr lang="uk-UA" sz="20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Інтерактивні технології – це організація засвоєння знань і формування певних вмінь та навиків через сукупність особливим способом організованих навчально-пізнавальних дій, що полягають у активній взаємодії учнів між собою та побудові міжособистісного спілкування з метою досягнення запланованого результату.</a:t>
            </a:r>
            <a:endParaRPr lang="ru-RU" sz="20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908" y="1571612"/>
            <a:ext cx="892968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 перекладі з англійської "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inter</a:t>
            </a:r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" - взаємний, </a:t>
            </a:r>
            <a:r>
              <a:rPr lang="ru-RU" sz="28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act</a:t>
            </a:r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– дія. </a:t>
            </a:r>
            <a:endParaRPr lang="ru-RU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 descr="https://fs01.vseosvita.ua/0100092c-62e3/004.jpg"/>
          <p:cNvPicPr/>
          <p:nvPr/>
        </p:nvPicPr>
        <p:blipFill>
          <a:blip r:embed="rId2"/>
          <a:srcRect t="2941"/>
          <a:stretch>
            <a:fillRect/>
          </a:stretch>
        </p:blipFill>
        <p:spPr bwMode="auto">
          <a:xfrm>
            <a:off x="928662" y="2071702"/>
            <a:ext cx="7643866" cy="4786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1000100" y="-71462"/>
            <a:ext cx="7143800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4400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</a:t>
            </a:r>
            <a:r>
              <a:rPr kumimoji="0" lang="uk-UA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ереваги та недоліки, які виділяють у методиці</a:t>
            </a:r>
            <a:endParaRPr kumimoji="0" lang="uk-UA" sz="4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142908" y="1626952"/>
            <a:ext cx="4786282" cy="47705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3603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створюють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комфортні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умови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для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кожний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учасник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має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змогу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повірити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сили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усі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учасники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мають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змогу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зробити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свій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індивідуальний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внесок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загальну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справу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унеможливлюється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домінування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одного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учасника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навчального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процесу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над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іншим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кожен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має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змогу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розвивати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свої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індивідуальні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здібності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формуються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навички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кооперації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співробітництва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відчуття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роботи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команді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  <a:p>
            <a:pPr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слабкі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почуваються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більш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комфортно;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існує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можливість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обмінюватися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знаннями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ідеями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способами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діяльності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сприяють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розвитку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критичного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мислення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603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використання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ІКТ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забезпечує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фахове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вдосконалення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спрямовує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учителя на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сприяє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зростанню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професійної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майстерності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b="1" i="0" u="none" strike="noStrike" cap="none" normalizeH="0" baseline="0" dirty="0" err="1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вчителя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rgbClr val="00B05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rgbClr val="00B05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5214942" y="1643050"/>
            <a:ext cx="3714776" cy="353943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3619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Інтерактивні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технології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потребують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значної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кількості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часу для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підготовки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та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вчителів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R="0" lvl="0" indent="3619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 великий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проміжок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часу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розглядається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невеликий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обсяг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інформації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3619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використанні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ІКТ контроль учителя над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глибиною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вивчення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матеріалу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зменшується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R="0" lvl="0" indent="3619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Проблемою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бути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дисципліна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уроці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тому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що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спілкування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не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завжди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може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бути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доцільним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 </a:t>
            </a:r>
          </a:p>
          <a:p>
            <a:pPr marR="0" lvl="0" indent="3619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>
                <a:tab pos="457200" algn="l"/>
              </a:tabLst>
            </a:pP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Результати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роботи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учнів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менш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60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передбачувані</a:t>
            </a:r>
            <a:r>
              <a:rPr kumimoji="0" lang="ru-RU" sz="16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kumimoji="0" lang="ru-RU" sz="160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214282" y="-37579"/>
            <a:ext cx="868911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Практична діяльність</a:t>
            </a:r>
            <a:endParaRPr kumimoji="0" lang="ru-RU" sz="36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uk-UA" sz="22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 в школі (інтерактивні форми на різних етапах уроку)</a:t>
            </a:r>
          </a:p>
          <a:p>
            <a:pPr marL="342900" lvl="0" indent="-342900" algn="just" eaLnBrk="0" fontAlgn="base" hangingPunct="0">
              <a:spcBef>
                <a:spcPct val="0"/>
              </a:spcBef>
              <a:spcAft>
                <a:spcPct val="0"/>
              </a:spcAft>
              <a:buFontTx/>
              <a:buAutoNum type="arabicPeriod"/>
            </a:pPr>
            <a:r>
              <a:rPr lang="uk-UA" sz="22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Навчання вдома (</a:t>
            </a:r>
            <a:r>
              <a:rPr lang="en-US" sz="22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Matific</a:t>
            </a:r>
            <a:r>
              <a:rPr lang="uk-UA" sz="22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 l="24078" t="12245" r="25760" b="7516"/>
          <a:stretch>
            <a:fillRect/>
          </a:stretch>
        </p:blipFill>
        <p:spPr bwMode="auto">
          <a:xfrm>
            <a:off x="1714480" y="1285860"/>
            <a:ext cx="5786478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Овал 5">
            <a:hlinkClick r:id="rId3" action="ppaction://hlinksldjump"/>
          </p:cNvPr>
          <p:cNvSpPr/>
          <p:nvPr/>
        </p:nvSpPr>
        <p:spPr>
          <a:xfrm>
            <a:off x="4429124" y="635793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>
            <a:hlinkClick r:id="rId4" action="ppaction://hlinksldjump"/>
          </p:cNvPr>
          <p:cNvSpPr/>
          <p:nvPr/>
        </p:nvSpPr>
        <p:spPr>
          <a:xfrm>
            <a:off x="5143504" y="5500702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вал 7">
            <a:hlinkClick r:id="rId5" action="ppaction://hlinksldjump"/>
          </p:cNvPr>
          <p:cNvSpPr/>
          <p:nvPr/>
        </p:nvSpPr>
        <p:spPr>
          <a:xfrm>
            <a:off x="3286116" y="5143512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Овал 8">
            <a:hlinkClick r:id="rId6" action="ppaction://hlinksldjump"/>
          </p:cNvPr>
          <p:cNvSpPr/>
          <p:nvPr/>
        </p:nvSpPr>
        <p:spPr>
          <a:xfrm>
            <a:off x="3571868" y="414338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Овал 9">
            <a:hlinkClick r:id="rId7" action="ppaction://hlinksldjump"/>
          </p:cNvPr>
          <p:cNvSpPr/>
          <p:nvPr/>
        </p:nvSpPr>
        <p:spPr>
          <a:xfrm>
            <a:off x="5429256" y="400050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>
            <a:hlinkClick r:id="rId8" action="ppaction://hlinksldjump"/>
          </p:cNvPr>
          <p:cNvSpPr/>
          <p:nvPr/>
        </p:nvSpPr>
        <p:spPr>
          <a:xfrm>
            <a:off x="5286380" y="3000372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Овал 11">
            <a:hlinkClick r:id="rId9" action="ppaction://hlinksldjump"/>
          </p:cNvPr>
          <p:cNvSpPr/>
          <p:nvPr/>
        </p:nvSpPr>
        <p:spPr>
          <a:xfrm>
            <a:off x="4500562" y="2428868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Овал 12">
            <a:hlinkClick r:id="rId10" action="ppaction://hlinksldjump"/>
          </p:cNvPr>
          <p:cNvSpPr/>
          <p:nvPr/>
        </p:nvSpPr>
        <p:spPr>
          <a:xfrm>
            <a:off x="3929058" y="164305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 noChangeArrowheads="1"/>
          </p:cNvSpPr>
          <p:nvPr/>
        </p:nvSpPr>
        <p:spPr bwMode="auto">
          <a:xfrm>
            <a:off x="142844" y="-24"/>
            <a:ext cx="8286808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Урок-подорож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Розв’язування вправ на виконання 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додавання і віднімання</a:t>
            </a:r>
            <a:r>
              <a:rPr kumimoji="0" lang="uk-UA" sz="2800" b="1" i="1" u="none" strike="noStrike" cap="none" normalizeH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раціональних чисел</a:t>
            </a:r>
            <a:endParaRPr kumimoji="0" lang="uk-UA" sz="2800" b="1" i="1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1143008" y="1428736"/>
            <a:ext cx="81439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Організаційний момент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357158" y="2143116"/>
            <a:ext cx="4286280" cy="3231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uk-UA" sz="32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1) </a:t>
            </a: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Інтерактивний Метод – «Мікрофон»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Складемо невеличкий словничок.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Наприклад, усмішка, увага, успіх. Продовжте.  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268288" algn="l" defTabSz="4413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успіх, увага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268288" algn="l" defTabSz="4413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радість, робота</a:t>
            </a:r>
          </a:p>
          <a:p>
            <a:pPr lvl="0" indent="268288" defTabSz="44132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uk-UA" sz="20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uk-UA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2000" dirty="0" smtClean="0">
                <a:ea typeface="Calibri" pitchFamily="34" charset="0"/>
                <a:cs typeface="Times New Roman" pitchFamily="18" charset="0"/>
              </a:rPr>
              <a:t>–</a:t>
            </a:r>
            <a:r>
              <a:rPr lang="uk-UA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обдарованість, організованість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R="0" lvl="0" indent="268288" algn="l" defTabSz="44132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кмітливість, колективізм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2965439" y="3892553"/>
            <a:ext cx="3214710" cy="1588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4786314" y="2152715"/>
            <a:ext cx="4286248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2) </a:t>
            </a:r>
            <a:r>
              <a:rPr lang="uk-UA" sz="3200" b="1" i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</a:t>
            </a: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права «Формула успіху»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Старанність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+ 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Активність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= 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Успіх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uk-UA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__________  + _________ = </a:t>
            </a:r>
            <a:r>
              <a:rPr kumimoji="0" lang="uk-UA" sz="20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Успіх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42910" y="1500174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1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Овал 10">
            <a:hlinkClick r:id="rId2" action="ppaction://hlinksldjump"/>
          </p:cNvPr>
          <p:cNvSpPr/>
          <p:nvPr/>
        </p:nvSpPr>
        <p:spPr>
          <a:xfrm>
            <a:off x="6500826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44262" y="71414"/>
            <a:ext cx="652813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Повідомлення теми та мети уроку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357158" y="142852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2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85852" y="571480"/>
            <a:ext cx="37723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Використаємо </a:t>
            </a:r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Ребус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/>
          <p:cNvPicPr/>
          <p:nvPr/>
        </p:nvPicPr>
        <p:blipFill>
          <a:blip r:embed="rId2"/>
          <a:srcRect l="26944" t="26786" r="23180" b="42602"/>
          <a:stretch>
            <a:fillRect/>
          </a:stretch>
        </p:blipFill>
        <p:spPr bwMode="auto">
          <a:xfrm>
            <a:off x="357158" y="1142984"/>
            <a:ext cx="3286148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/>
          <p:cNvPicPr/>
          <p:nvPr/>
        </p:nvPicPr>
        <p:blipFill>
          <a:blip r:embed="rId3"/>
          <a:srcRect l="69224" t="27806" r="12845" b="46174"/>
          <a:stretch>
            <a:fillRect/>
          </a:stretch>
        </p:blipFill>
        <p:spPr bwMode="auto">
          <a:xfrm>
            <a:off x="3714744" y="1142984"/>
            <a:ext cx="142876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/>
          <p:cNvPicPr/>
          <p:nvPr/>
        </p:nvPicPr>
        <p:blipFill>
          <a:blip r:embed="rId4"/>
          <a:srcRect l="27088" t="27041" r="13570" b="46173"/>
          <a:stretch>
            <a:fillRect/>
          </a:stretch>
        </p:blipFill>
        <p:spPr bwMode="auto">
          <a:xfrm>
            <a:off x="5572132" y="1142984"/>
            <a:ext cx="3357586" cy="10715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928926" y="2071678"/>
            <a:ext cx="378621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Раціональні числа</a:t>
            </a:r>
            <a:endParaRPr kumimoji="0" lang="uk-UA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Рисунок 12"/>
          <p:cNvPicPr/>
          <p:nvPr/>
        </p:nvPicPr>
        <p:blipFill>
          <a:blip r:embed="rId5"/>
          <a:srcRect l="12469" t="5102" r="13715" b="11735"/>
          <a:stretch>
            <a:fillRect/>
          </a:stretch>
        </p:blipFill>
        <p:spPr bwMode="auto">
          <a:xfrm>
            <a:off x="214282" y="2671807"/>
            <a:ext cx="6000792" cy="41147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Прямоугольник 13"/>
          <p:cNvSpPr/>
          <p:nvPr/>
        </p:nvSpPr>
        <p:spPr>
          <a:xfrm>
            <a:off x="6572264" y="4286256"/>
            <a:ext cx="20642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u="sng" dirty="0" smtClean="0">
                <a:hlinkClick r:id="rId6"/>
              </a:rPr>
              <a:t>http://rebus1.com/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15" name="Овал 14">
            <a:hlinkClick r:id="rId7" action="ppaction://hlinksldjump"/>
          </p:cNvPr>
          <p:cNvSpPr/>
          <p:nvPr/>
        </p:nvSpPr>
        <p:spPr>
          <a:xfrm>
            <a:off x="692945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7694" y="129581"/>
            <a:ext cx="62660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Перевірка домашнього завдання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85720" y="142852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3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571472" y="1071546"/>
            <a:ext cx="8143932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етапі перевірки домашнього завдання можна використати наступні форми: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Перевірка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домашнього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консультантами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Короткочасна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перевіркова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(7-8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хвилин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)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письмова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робота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Усне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опитування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«Хочу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запитати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/>
            </a:pP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Математична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8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естафета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(Передавання картки по ряду, виконуючи одне завдання).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>
            <a:hlinkClick r:id="rId2" action="ppaction://hlinksldjump"/>
          </p:cNvPr>
          <p:cNvSpPr/>
          <p:nvPr/>
        </p:nvSpPr>
        <p:spPr>
          <a:xfrm>
            <a:off x="692945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71538" y="71414"/>
            <a:ext cx="54337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Актуалізація опорних знань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428596" y="142852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4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142876" y="571480"/>
            <a:ext cx="8929718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3619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Фронтальне опитування  (метод «Мозковий штурм»)</a:t>
            </a:r>
          </a:p>
          <a:p>
            <a:pPr marR="0" lvl="0" indent="3619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Якими правилами та визначеннями ви користувалися при виконанні домашнього завдання?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361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Як додати  числа з однаковими знаками?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361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Як додати числа з різними знаками?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3619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Як знайти різницю раціональних чисел?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5602" name="Rectangle 2"/>
          <p:cNvSpPr>
            <a:spLocks noChangeArrowheads="1"/>
          </p:cNvSpPr>
          <p:nvPr/>
        </p:nvSpPr>
        <p:spPr bwMode="auto">
          <a:xfrm>
            <a:off x="142844" y="2428584"/>
            <a:ext cx="8286808" cy="2000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57200" algn="l"/>
              </a:tabLst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Гра «Вірю – не вірю» (методичний прийом)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61950" marR="0" lvl="0" indent="174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 вірите ви, що число - 9  натуральне число? (ні)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61950" marR="0" lvl="0" indent="174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 вірите ви, що число - 9 менше нуля? (так)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61950" marR="0" lvl="0" indent="174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 вірите ви, що сума протилежних чисел дорівнює нулю? (так)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61950" marR="0" lvl="0" indent="174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 вірите ви, що модуль числа  5 дорівнює  -5? (ні)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61950" marR="0" lvl="0" indent="174625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Чи вірите ви, що сума від’ємних чисел завжди від’ємна? (так)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142876" y="4280608"/>
            <a:ext cx="9001156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3.  Метод «Хмари слів»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3619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 на швидкість: 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Яка з груп впорається першою?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</a:t>
            </a:r>
          </a:p>
          <a:p>
            <a:pPr marL="361950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Виберіть всі ключові слова до теми уроку із «Хмаринок слів» та обведіть їх.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7" name="Рисунок 6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5286388"/>
            <a:ext cx="2428892" cy="1571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14744" y="5357850"/>
            <a:ext cx="1214446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/>
          <p:cNvPicPr/>
          <p:nvPr/>
        </p:nvPicPr>
        <p:blipFill>
          <a:blip r:embed="rId4"/>
          <a:srcRect t="4183"/>
          <a:stretch>
            <a:fillRect/>
          </a:stretch>
        </p:blipFill>
        <p:spPr bwMode="auto">
          <a:xfrm>
            <a:off x="5357818" y="5354555"/>
            <a:ext cx="1428760" cy="15034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Овал 9">
            <a:hlinkClick r:id="rId5" action="ppaction://hlinksldjump"/>
          </p:cNvPr>
          <p:cNvSpPr/>
          <p:nvPr/>
        </p:nvSpPr>
        <p:spPr>
          <a:xfrm>
            <a:off x="692945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608" y="44624"/>
            <a:ext cx="7560195" cy="1492250"/>
          </a:xfrm>
          <a:noFill/>
        </p:spPr>
        <p:txBody>
          <a:bodyPr>
            <a:normAutofit fontScale="90000"/>
          </a:bodyPr>
          <a:lstStyle/>
          <a:p>
            <a:r>
              <a:rPr lang="ru-RU" sz="4000" b="1" dirty="0" err="1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Використовую</a:t>
            </a:r>
            <a:r>
              <a:rPr lang="ru-RU" sz="40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інтерактивні</a:t>
            </a:r>
            <a:r>
              <a:rPr lang="ru-RU" sz="40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технології</a:t>
            </a:r>
            <a:r>
              <a:rPr lang="ru-RU" sz="40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4000" b="1" dirty="0" smtClean="0"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 на уроках математики</a:t>
            </a: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57158" y="1785926"/>
            <a:ext cx="3638748" cy="107157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робота в парах;</a:t>
            </a:r>
          </a:p>
          <a:p>
            <a:pPr marL="342900" marR="0" lvl="0" indent="-342900" algn="l" defTabSz="914400" rtl="0" eaLnBrk="1" fontAlgn="auto" latinLnBrk="0" hangingPunct="1">
              <a:lnSpc>
                <a:spcPct val="8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робота 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в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малих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групах</a:t>
            </a: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 </a:t>
            </a: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4901260" y="1714488"/>
            <a:ext cx="3814144" cy="25717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“Обговорення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проблеми в загальному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полі”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“Мікрофон”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“Незакінчені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речення”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;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Ø"/>
              <a:tabLst/>
              <a:defRPr/>
            </a:pP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“Мозковий</a:t>
            </a:r>
            <a:r>
              <a:rPr kumimoji="0" lang="uk-UA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uk-UA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штурм”</a:t>
            </a: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4" descr="post-55053-1238864063.png"/>
          <p:cNvPicPr>
            <a:picLocks noChangeAspect="1"/>
          </p:cNvPicPr>
          <p:nvPr/>
        </p:nvPicPr>
        <p:blipFill>
          <a:blip r:embed="rId2" cstate="print"/>
          <a:srcRect l="10834" t="11385" r="10938" b="6041"/>
          <a:stretch>
            <a:fillRect/>
          </a:stretch>
        </p:blipFill>
        <p:spPr>
          <a:xfrm>
            <a:off x="107504" y="116631"/>
            <a:ext cx="1440160" cy="1520169"/>
          </a:xfrm>
          <a:prstGeom prst="rect">
            <a:avLst/>
          </a:prstGeom>
          <a:noFill/>
        </p:spPr>
      </p:pic>
      <p:pic>
        <p:nvPicPr>
          <p:cNvPr id="17409" name="Picture 1" descr="C:\Users\DEMON\Downloads\drive-download-20191204T172350Z-001\IMG_20191121_102814_157436128023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000372"/>
            <a:ext cx="4466928" cy="2714644"/>
          </a:xfrm>
          <a:prstGeom prst="rect">
            <a:avLst/>
          </a:prstGeom>
          <a:ln w="38100" cap="sq">
            <a:solidFill>
              <a:srgbClr val="0000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7410" name="Picture 2" descr="C:\Users\DEMON\Downloads\drive-download-20191204T172350Z-001\IMG_20191121_102643_157436118812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4472466"/>
            <a:ext cx="3781411" cy="2242682"/>
          </a:xfrm>
          <a:prstGeom prst="rect">
            <a:avLst/>
          </a:prstGeom>
          <a:ln w="38100" cap="sq">
            <a:solidFill>
              <a:srgbClr val="0000FF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Овал 10">
            <a:hlinkClick r:id="rId5" action="ppaction://hlinksldjump"/>
          </p:cNvPr>
          <p:cNvSpPr/>
          <p:nvPr/>
        </p:nvSpPr>
        <p:spPr>
          <a:xfrm>
            <a:off x="50003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2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Взаємодія інтерактивних та інноваційних технологій навчання </a:t>
            </a:r>
            <a:endParaRPr lang="ru-RU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3250" name="Picture 2" descr="C:\Users\DEMON\Downloads\drive-download-20191204T172350Z-001\IMG_20191120_185228_1574361072995_1574361084215.jpg"/>
          <p:cNvPicPr>
            <a:picLocks noChangeAspect="1" noChangeArrowheads="1"/>
          </p:cNvPicPr>
          <p:nvPr/>
        </p:nvPicPr>
        <p:blipFill>
          <a:blip r:embed="rId2"/>
          <a:srcRect l="4293" r="5557"/>
          <a:stretch>
            <a:fillRect/>
          </a:stretch>
        </p:blipFill>
        <p:spPr bwMode="auto">
          <a:xfrm>
            <a:off x="428596" y="1500174"/>
            <a:ext cx="3143272" cy="2428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1" name="Picture 3" descr="C:\Users\DEMON\Downloads\drive-download-20191204T172350Z-001\IMG_20191120_185424_1574361108811.jpg"/>
          <p:cNvPicPr>
            <a:picLocks noChangeAspect="1" noChangeArrowheads="1"/>
          </p:cNvPicPr>
          <p:nvPr/>
        </p:nvPicPr>
        <p:blipFill>
          <a:blip r:embed="rId3"/>
          <a:srcRect l="1087" t="31653" r="2174" b="36057"/>
          <a:stretch>
            <a:fillRect/>
          </a:stretch>
        </p:blipFill>
        <p:spPr bwMode="auto">
          <a:xfrm>
            <a:off x="3929058" y="4286256"/>
            <a:ext cx="3571900" cy="23899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3252" name="Picture 4" descr="C:\Users\DEMON\Downloads\drive-download-20191204T172350Z-001\IMG_20191121_105712_1574361004127.jpg"/>
          <p:cNvPicPr>
            <a:picLocks noChangeAspect="1" noChangeArrowheads="1"/>
          </p:cNvPicPr>
          <p:nvPr/>
        </p:nvPicPr>
        <p:blipFill>
          <a:blip r:embed="rId4"/>
          <a:srcRect l="18249" t="9379"/>
          <a:stretch>
            <a:fillRect/>
          </a:stretch>
        </p:blipFill>
        <p:spPr bwMode="auto">
          <a:xfrm>
            <a:off x="4429124" y="1428737"/>
            <a:ext cx="3776059" cy="2714644"/>
          </a:xfrm>
          <a:prstGeom prst="rect">
            <a:avLst/>
          </a:prstGeom>
          <a:noFill/>
        </p:spPr>
      </p:pic>
      <p:pic>
        <p:nvPicPr>
          <p:cNvPr id="53253" name="Picture 5" descr="C:\Users\DEMON\Downloads\drive-download-20191204T172350Z-001\IMG_20191121_102752_157436122447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319" y="4204612"/>
            <a:ext cx="3367111" cy="2510536"/>
          </a:xfrm>
          <a:prstGeom prst="rect">
            <a:avLst/>
          </a:prstGeom>
          <a:noFill/>
        </p:spPr>
      </p:pic>
      <p:sp>
        <p:nvSpPr>
          <p:cNvPr id="7" name="Овал 6">
            <a:hlinkClick r:id="rId6" action="ppaction://hlinksldjump"/>
          </p:cNvPr>
          <p:cNvSpPr/>
          <p:nvPr/>
        </p:nvSpPr>
        <p:spPr>
          <a:xfrm>
            <a:off x="7215174" y="6072206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0" y="0"/>
            <a:ext cx="8929718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32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створення своїх «Хмаринок слів» скористайтеся сайтом:</a:t>
            </a:r>
            <a:r>
              <a:rPr kumimoji="0" lang="uk-UA" sz="32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https://wordart.com/create</a:t>
            </a:r>
            <a:r>
              <a:rPr kumimoji="0" lang="uk-UA" sz="3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3"/>
          <a:srcRect t="5102" r="7844" b="6378"/>
          <a:stretch>
            <a:fillRect/>
          </a:stretch>
        </p:blipFill>
        <p:spPr bwMode="auto">
          <a:xfrm>
            <a:off x="285720" y="1500174"/>
            <a:ext cx="8501122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Овал 3">
            <a:hlinkClick r:id="rId4" action="ppaction://hlinksldjump"/>
          </p:cNvPr>
          <p:cNvSpPr/>
          <p:nvPr/>
        </p:nvSpPr>
        <p:spPr>
          <a:xfrm>
            <a:off x="142844" y="6072206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76" y="129581"/>
            <a:ext cx="607871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Удосконалення умінь і навичок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357158" y="21429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5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69" name="Rectangle 1"/>
          <p:cNvSpPr>
            <a:spLocks noChangeArrowheads="1"/>
          </p:cNvSpPr>
          <p:nvPr/>
        </p:nvSpPr>
        <p:spPr bwMode="auto">
          <a:xfrm>
            <a:off x="1714480" y="752757"/>
            <a:ext cx="5286412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Цікава  країна Раціональних чисел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214314" y="1214422"/>
            <a:ext cx="871540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3038" marR="0" lvl="1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>
                <a:tab pos="800100" algn="l"/>
              </a:tabLst>
            </a:pPr>
            <a:r>
              <a:rPr kumimoji="0" lang="uk-U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Галявина усної лічби – дидактична</a:t>
            </a:r>
            <a:r>
              <a:rPr kumimoji="0" lang="uk-UA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гра 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Математичний телефон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441325"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00100" algn="l"/>
              </a:tabLst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Три групи вирішують усно ланцюжком числові приклади, останній у групі називає результат.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https://encrypted-tbn0.gstatic.com/images?q=tbn%3AANd9GcQiEsiY-RaJ7L3voibOJ7wsE_IIs_P6Hduv5sribYlvPyYbTjP0"/>
          <p:cNvPicPr/>
          <p:nvPr/>
        </p:nvPicPr>
        <p:blipFill>
          <a:blip r:embed="rId2"/>
          <a:srcRect l="3268" t="1643" r="3922" b="3521"/>
          <a:stretch>
            <a:fillRect/>
          </a:stretch>
        </p:blipFill>
        <p:spPr bwMode="auto">
          <a:xfrm>
            <a:off x="928662" y="2938486"/>
            <a:ext cx="27051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2771" name="Group 3"/>
          <p:cNvGrpSpPr>
            <a:grpSpLocks noChangeAspect="1"/>
          </p:cNvGrpSpPr>
          <p:nvPr/>
        </p:nvGrpSpPr>
        <p:grpSpPr bwMode="auto">
          <a:xfrm>
            <a:off x="1071538" y="3500438"/>
            <a:ext cx="2400300" cy="2600325"/>
            <a:chOff x="2487" y="419"/>
            <a:chExt cx="4114" cy="3920"/>
          </a:xfrm>
        </p:grpSpPr>
        <p:sp>
          <p:nvSpPr>
            <p:cNvPr id="32772" name="AutoShape 4"/>
            <p:cNvSpPr>
              <a:spLocks noChangeAspect="1" noChangeArrowheads="1"/>
            </p:cNvSpPr>
            <p:nvPr/>
          </p:nvSpPr>
          <p:spPr bwMode="auto">
            <a:xfrm>
              <a:off x="2487" y="419"/>
              <a:ext cx="4114" cy="39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FFFFFF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773" name="Rectangle 5"/>
            <p:cNvSpPr>
              <a:spLocks noChangeArrowheads="1"/>
            </p:cNvSpPr>
            <p:nvPr/>
          </p:nvSpPr>
          <p:spPr bwMode="auto">
            <a:xfrm>
              <a:off x="4029" y="419"/>
              <a:ext cx="900" cy="52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57588" tIns="28794" rIns="57588" bIns="2879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+  5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774" name="Rectangle 6"/>
            <p:cNvSpPr>
              <a:spLocks noChangeArrowheads="1"/>
            </p:cNvSpPr>
            <p:nvPr/>
          </p:nvSpPr>
          <p:spPr bwMode="auto">
            <a:xfrm>
              <a:off x="2487" y="1466"/>
              <a:ext cx="900" cy="52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57588" tIns="28794" rIns="57588" bIns="2879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uk-UA" sz="14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+ 3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775" name="Rectangle 7"/>
            <p:cNvSpPr>
              <a:spLocks noChangeArrowheads="1"/>
            </p:cNvSpPr>
            <p:nvPr/>
          </p:nvSpPr>
          <p:spPr bwMode="auto">
            <a:xfrm>
              <a:off x="5701" y="1466"/>
              <a:ext cx="900" cy="52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57588" tIns="28794" rIns="57588" bIns="2879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uk-UA" sz="12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+ (- 2)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776" name="Rectangle 8"/>
            <p:cNvSpPr>
              <a:spLocks noChangeArrowheads="1"/>
            </p:cNvSpPr>
            <p:nvPr/>
          </p:nvSpPr>
          <p:spPr bwMode="auto">
            <a:xfrm>
              <a:off x="4158" y="2514"/>
              <a:ext cx="900" cy="522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57588" tIns="28794" rIns="57588" bIns="2879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uk-UA" sz="16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 -6 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777" name="Rectangle 9"/>
            <p:cNvSpPr>
              <a:spLocks noChangeArrowheads="1"/>
            </p:cNvSpPr>
            <p:nvPr/>
          </p:nvSpPr>
          <p:spPr bwMode="auto">
            <a:xfrm>
              <a:off x="2615" y="3692"/>
              <a:ext cx="900" cy="523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57588" tIns="28794" rIns="57588" bIns="2879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uk-U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+ 12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778" name="Rectangle 10"/>
            <p:cNvSpPr>
              <a:spLocks noChangeArrowheads="1"/>
            </p:cNvSpPr>
            <p:nvPr/>
          </p:nvSpPr>
          <p:spPr bwMode="auto">
            <a:xfrm>
              <a:off x="5701" y="3692"/>
              <a:ext cx="900" cy="52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57588" tIns="28794" rIns="57588" bIns="28794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uk-UA" sz="13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  <a:cs typeface="Arial" pitchFamily="34" charset="0"/>
                </a:rPr>
                <a:t>* 25</a:t>
              </a:r>
              <a:endPara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779" name="Line 11"/>
            <p:cNvSpPr>
              <a:spLocks noChangeShapeType="1"/>
            </p:cNvSpPr>
            <p:nvPr/>
          </p:nvSpPr>
          <p:spPr bwMode="auto">
            <a:xfrm flipH="1">
              <a:off x="2872" y="943"/>
              <a:ext cx="1672" cy="523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780" name="Line 12"/>
            <p:cNvSpPr>
              <a:spLocks noChangeShapeType="1"/>
            </p:cNvSpPr>
            <p:nvPr/>
          </p:nvSpPr>
          <p:spPr bwMode="auto">
            <a:xfrm>
              <a:off x="3387" y="1728"/>
              <a:ext cx="231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781" name="Line 13"/>
            <p:cNvSpPr>
              <a:spLocks noChangeShapeType="1"/>
            </p:cNvSpPr>
            <p:nvPr/>
          </p:nvSpPr>
          <p:spPr bwMode="auto">
            <a:xfrm flipH="1">
              <a:off x="4544" y="1990"/>
              <a:ext cx="1543" cy="5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782" name="Line 14"/>
            <p:cNvSpPr>
              <a:spLocks noChangeShapeType="1"/>
            </p:cNvSpPr>
            <p:nvPr/>
          </p:nvSpPr>
          <p:spPr bwMode="auto">
            <a:xfrm flipH="1">
              <a:off x="3129" y="3037"/>
              <a:ext cx="1415" cy="655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  <p:sp>
          <p:nvSpPr>
            <p:cNvPr id="32783" name="Line 15"/>
            <p:cNvSpPr>
              <a:spLocks noChangeShapeType="1"/>
            </p:cNvSpPr>
            <p:nvPr/>
          </p:nvSpPr>
          <p:spPr bwMode="auto">
            <a:xfrm>
              <a:off x="3515" y="3954"/>
              <a:ext cx="2186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ru-RU"/>
            </a:p>
          </p:txBody>
        </p:sp>
      </p:grpSp>
      <p:sp>
        <p:nvSpPr>
          <p:cNvPr id="20" name="Прямоугольник 19"/>
          <p:cNvSpPr/>
          <p:nvPr/>
        </p:nvSpPr>
        <p:spPr>
          <a:xfrm>
            <a:off x="1307481" y="2857496"/>
            <a:ext cx="18357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       Число     </a:t>
            </a:r>
            <a:r>
              <a:rPr lang="uk-UA" b="1" dirty="0" smtClean="0">
                <a:latin typeface="Times New Roman" pitchFamily="18" charset="0"/>
                <a:cs typeface="Times New Roman" pitchFamily="18" charset="0"/>
              </a:rPr>
              <a:t>- 8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84" name="Rectangle 16"/>
          <p:cNvSpPr>
            <a:spLocks noChangeArrowheads="1"/>
          </p:cNvSpPr>
          <p:nvPr/>
        </p:nvSpPr>
        <p:spPr bwMode="auto">
          <a:xfrm>
            <a:off x="4143372" y="3857628"/>
            <a:ext cx="428628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І сувора, й солов’їна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Математики країна</a:t>
            </a:r>
            <a:b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Праця тут іде завзята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Вмій лиш спритно рахувати.</a:t>
            </a:r>
            <a:endParaRPr kumimoji="0" lang="uk-UA" sz="2400" b="1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Овал 21">
            <a:hlinkClick r:id="rId3" action="ppaction://hlinksldjump"/>
          </p:cNvPr>
          <p:cNvSpPr/>
          <p:nvPr/>
        </p:nvSpPr>
        <p:spPr>
          <a:xfrm>
            <a:off x="692945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71406" y="-24"/>
            <a:ext cx="878684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95250" lvl="1" fontAlgn="base">
              <a:spcBef>
                <a:spcPct val="0"/>
              </a:spcBef>
              <a:spcAft>
                <a:spcPct val="0"/>
              </a:spcAft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Передзвонили батькам і відправились далі.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 Не  менш  цікавим є і місто «Наукове»</a:t>
            </a: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6" name="Rectangle 2"/>
          <p:cNvSpPr>
            <a:spLocks noChangeArrowheads="1"/>
          </p:cNvSpPr>
          <p:nvPr/>
        </p:nvSpPr>
        <p:spPr bwMode="auto">
          <a:xfrm>
            <a:off x="1071538" y="785794"/>
            <a:ext cx="750099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90011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Думаємо колективно,</a:t>
            </a:r>
            <a:endParaRPr lang="ru-RU" sz="2400" dirty="0" smtClean="0">
              <a:solidFill>
                <a:srgbClr val="00B0F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90011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Працюємо оперативно,</a:t>
            </a:r>
            <a:endParaRPr lang="ru-RU" sz="2400" dirty="0" smtClean="0">
              <a:solidFill>
                <a:srgbClr val="00B0F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90011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Сперечаємося доказово 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–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endParaRPr lang="ru-RU" sz="2400" dirty="0" smtClean="0">
              <a:solidFill>
                <a:srgbClr val="00B0F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900113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Це для всіх обов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’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язково.</a:t>
            </a:r>
            <a:endParaRPr lang="ru-RU" sz="2400" dirty="0" smtClean="0">
              <a:solidFill>
                <a:srgbClr val="00B0F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R="0" lvl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Робота в зошиті (завдання на партах у учнів)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2908" y="2643182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Використаємо метод «</a:t>
            </a:r>
            <a:r>
              <a:rPr lang="uk-UA" sz="2400" b="1" dirty="0" err="1" smtClean="0">
                <a:latin typeface="Times New Roman" pitchFamily="18" charset="0"/>
                <a:cs typeface="Times New Roman" pitchFamily="18" charset="0"/>
              </a:rPr>
              <a:t>Кубування</a:t>
            </a:r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Кожна грань пронумерована. Один з учасників групи підкидає кубик і визначає, яке завдання з переліку буде </a:t>
            </a:r>
            <a:r>
              <a:rPr lang="uk-UA" sz="2400" dirty="0" smtClean="0">
                <a:latin typeface="Times New Roman" pitchFamily="18" charset="0"/>
                <a:cs typeface="Times New Roman" pitchFamily="18" charset="0"/>
              </a:rPr>
              <a:t>виконувати.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8" name="Picture 4" descr="ÐÐ°ÑÑÐ¸Ð½ÐºÐ¸ Ð¿Ð¾ Ð·Ð°Ð¿ÑÐ¾ÑÑ &quot;ÐºÑÐ±Ð¸Ðº Ñ ÑÐ¸ÑÐ»Ð°Ð¼Ð¸ Ð½Ð° Ð³ÑÐ°Ð½ÑÑ&quot;&quot;"/>
          <p:cNvPicPr>
            <a:picLocks noChangeAspect="1" noChangeArrowheads="1"/>
          </p:cNvPicPr>
          <p:nvPr/>
        </p:nvPicPr>
        <p:blipFill>
          <a:blip r:embed="rId2"/>
          <a:srcRect t="13158" b="13157"/>
          <a:stretch>
            <a:fillRect/>
          </a:stretch>
        </p:blipFill>
        <p:spPr bwMode="auto">
          <a:xfrm>
            <a:off x="1142977" y="3929066"/>
            <a:ext cx="3786214" cy="2043359"/>
          </a:xfrm>
          <a:prstGeom prst="rect">
            <a:avLst/>
          </a:prstGeom>
          <a:noFill/>
        </p:spPr>
      </p:pic>
      <p:sp>
        <p:nvSpPr>
          <p:cNvPr id="6" name="Овал 5">
            <a:hlinkClick r:id="rId3" action="ppaction://hlinksldjump"/>
          </p:cNvPr>
          <p:cNvSpPr/>
          <p:nvPr/>
        </p:nvSpPr>
        <p:spPr>
          <a:xfrm>
            <a:off x="692945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214314" y="6007262"/>
            <a:ext cx="65722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000" b="1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Одночасно на дошці працюють учні за картками відповідної групи (3 учня біля дошки)</a:t>
            </a:r>
            <a:r>
              <a:rPr kumimoji="0" lang="uk-UA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uk-U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4655" y="142852"/>
            <a:ext cx="51046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Контроль засвоєння знань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14282" y="21429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6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285720" y="785794"/>
            <a:ext cx="857256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Цікаві місця ми відвідали й вирушимо в місто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«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Кмітливе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Calibri" pitchFamily="34" charset="0"/>
                <a:cs typeface="Times New Roman" pitchFamily="18" charset="0"/>
              </a:rPr>
              <a:t>»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Самостійна робота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(тести з відкритою формою відповідей на 3 варіанти, які    містять тільки одну правильну відповідь з чотирьох)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Картки з завданням підписати. </a:t>
            </a:r>
          </a:p>
          <a:p>
            <a:pPr marR="0" lvl="0" indent="63023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Робота виконується  не більше 5 хв.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Овал 4">
            <a:hlinkClick r:id="rId2" action="ppaction://hlinksldjump"/>
          </p:cNvPr>
          <p:cNvSpPr/>
          <p:nvPr/>
        </p:nvSpPr>
        <p:spPr>
          <a:xfrm>
            <a:off x="692945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13222" y="129581"/>
            <a:ext cx="37016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Домашнє завдання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85720" y="214290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7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357158" y="928670"/>
            <a:ext cx="8072494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68288" marR="0" lvl="0" indent="534988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Нам слід повертатися. Як кажуть, у гостях гарно, а вдома краще.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268288" marR="0" lvl="0" indent="534988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Сподіваюсь, що домашнє завдання ви виконаєте успішно.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Домашнє завдання зашифроване у вигляді 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QR</a:t>
            </a:r>
            <a:r>
              <a:rPr kumimoji="0" lang="uk-UA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-коду. 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9697" name="Рисунок 403" descr="Код"/>
          <p:cNvPicPr>
            <a:picLocks noChangeAspect="1" noChangeArrowheads="1"/>
          </p:cNvPicPr>
          <p:nvPr/>
        </p:nvPicPr>
        <p:blipFill>
          <a:blip r:embed="rId2"/>
          <a:srcRect l="9489" t="9489" r="10219" b="9489"/>
          <a:stretch>
            <a:fillRect/>
          </a:stretch>
        </p:blipFill>
        <p:spPr bwMode="auto">
          <a:xfrm>
            <a:off x="1500166" y="3786190"/>
            <a:ext cx="2214578" cy="2232880"/>
          </a:xfrm>
          <a:prstGeom prst="rect">
            <a:avLst/>
          </a:prstGeom>
          <a:noFill/>
        </p:spPr>
      </p:pic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214314" y="2857496"/>
            <a:ext cx="885828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Кожен отримує роздрукований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QR</a:t>
            </a:r>
            <a:r>
              <a:rPr kumimoji="0" lang="uk-UA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-код</a:t>
            </a: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 інформацією: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Овал 6">
            <a:hlinkClick r:id="rId3" action="ppaction://hlinksldjump"/>
          </p:cNvPr>
          <p:cNvSpPr/>
          <p:nvPr/>
        </p:nvSpPr>
        <p:spPr>
          <a:xfrm>
            <a:off x="692945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214314" y="71414"/>
            <a:ext cx="878684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Щоб створити власний </a:t>
            </a:r>
            <a:r>
              <a:rPr kumimoji="0" lang="en-US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QR</a:t>
            </a:r>
            <a:r>
              <a:rPr kumimoji="0" lang="uk-UA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-код</a:t>
            </a: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потрібно зайти на сайт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  <a:hlinkClick r:id="rId2"/>
              </a:rPr>
              <a:t>https://www.qr-code.com.ua/</a:t>
            </a:r>
            <a:endParaRPr kumimoji="0" lang="uk-U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3"/>
          <a:srcRect l="7739" t="5357" r="8991" b="5612"/>
          <a:stretch>
            <a:fillRect/>
          </a:stretch>
        </p:blipFill>
        <p:spPr bwMode="auto">
          <a:xfrm>
            <a:off x="357158" y="1214422"/>
            <a:ext cx="7858180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вал 2">
            <a:hlinkClick r:id="rId4" action="ppaction://hlinksldjump"/>
          </p:cNvPr>
          <p:cNvSpPr/>
          <p:nvPr/>
        </p:nvSpPr>
        <p:spPr>
          <a:xfrm>
            <a:off x="692945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57224" y="71414"/>
            <a:ext cx="323620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Times New Roman" pitchFamily="18" charset="0"/>
                <a:cs typeface="Times New Roman" pitchFamily="18" charset="0"/>
              </a:rPr>
              <a:t>Підсумки уроку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14282" y="142852"/>
            <a:ext cx="500066" cy="5000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latin typeface="Times New Roman" pitchFamily="18" charset="0"/>
                <a:cs typeface="Times New Roman" pitchFamily="18" charset="0"/>
              </a:rPr>
              <a:t>8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вал 5">
            <a:hlinkClick r:id="rId2" action="ppaction://hlinksldjump"/>
          </p:cNvPr>
          <p:cNvSpPr/>
          <p:nvPr/>
        </p:nvSpPr>
        <p:spPr>
          <a:xfrm>
            <a:off x="6929454" y="5929330"/>
            <a:ext cx="1928826" cy="6429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Карта</a:t>
            </a:r>
            <a:endParaRPr lang="ru-RU" sz="36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793" name="Rectangle 1"/>
          <p:cNvSpPr>
            <a:spLocks noChangeArrowheads="1"/>
          </p:cNvSpPr>
          <p:nvPr/>
        </p:nvSpPr>
        <p:spPr bwMode="auto">
          <a:xfrm>
            <a:off x="500034" y="714356"/>
            <a:ext cx="8143931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uk-UA" sz="2800" b="1" dirty="0" smtClean="0">
                <a:solidFill>
                  <a:srgbClr val="00B0F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uk-UA" sz="2800" b="1" dirty="0" smtClean="0">
                <a:solidFill>
                  <a:srgbClr val="00B0F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</a:t>
            </a:r>
            <a:r>
              <a:rPr kumimoji="0" lang="uk-UA" sz="2800" b="1" i="0" u="none" strike="noStrike" cap="none" normalizeH="0" baseline="0" dirty="0" smtClean="0">
                <a:ln>
                  <a:noFill/>
                </a:ln>
                <a:solidFill>
                  <a:srgbClr val="00B0F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Рефлексія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rgbClr val="00B0F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Подорож закінчилася. Якому правилу відповідають наступні міркування: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2143116"/>
            <a:ext cx="3571900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AutoShape 2"/>
          <p:cNvSpPr>
            <a:spLocks noChangeArrowheads="1"/>
          </p:cNvSpPr>
          <p:nvPr/>
        </p:nvSpPr>
        <p:spPr bwMode="auto">
          <a:xfrm>
            <a:off x="4143372" y="3429000"/>
            <a:ext cx="733425" cy="428604"/>
          </a:xfrm>
          <a:prstGeom prst="rightArrow">
            <a:avLst>
              <a:gd name="adj1" fmla="val 50000"/>
              <a:gd name="adj2" fmla="val 49359"/>
            </a:avLst>
          </a:prstGeom>
          <a:solidFill>
            <a:srgbClr val="0070C0"/>
          </a:solidFill>
          <a:ln w="3175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Рисунок 9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2143116"/>
            <a:ext cx="3929090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214282" y="357166"/>
            <a:ext cx="821537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Навчання вдома (</a:t>
            </a:r>
            <a:r>
              <a:rPr kumimoji="0" lang="en-US" sz="4400" b="1" i="0" u="none" strike="noStrike" cap="none" normalizeH="0" baseline="0" dirty="0" err="1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Matific</a:t>
            </a:r>
            <a:r>
              <a:rPr kumimoji="0" lang="uk-UA" sz="44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)</a:t>
            </a:r>
            <a:endParaRPr kumimoji="0" lang="ru-RU" sz="44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/>
          <a:srcRect t="8929" r="20887" b="14031"/>
          <a:stretch>
            <a:fillRect/>
          </a:stretch>
        </p:blipFill>
        <p:spPr bwMode="auto">
          <a:xfrm>
            <a:off x="928662" y="1357298"/>
            <a:ext cx="7500990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43306" y="2285992"/>
            <a:ext cx="1928826" cy="1430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Прямоугольник 1"/>
          <p:cNvSpPr/>
          <p:nvPr/>
        </p:nvSpPr>
        <p:spPr>
          <a:xfrm>
            <a:off x="-71470" y="-24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err="1" smtClean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Використовую</a:t>
            </a:r>
            <a:r>
              <a:rPr lang="ru-RU" sz="4000" b="1" dirty="0" smtClean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4000" b="1" dirty="0" err="1" smtClean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іновацій</a:t>
            </a:r>
            <a:r>
              <a:rPr lang="ru-RU" sz="4000" b="1" dirty="0" err="1" smtClean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sz="4000" b="1" dirty="0" smtClean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технології</a:t>
            </a:r>
            <a:r>
              <a:rPr lang="ru-RU" sz="4000" b="1" dirty="0" smtClean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err="1" smtClean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4000" b="1" dirty="0" smtClean="0">
                <a:solidFill>
                  <a:schemeClr val="folHlink"/>
                </a:solidFill>
                <a:latin typeface="Times New Roman" pitchFamily="18" charset="0"/>
                <a:cs typeface="Times New Roman" pitchFamily="18" charset="0"/>
              </a:rPr>
              <a:t> на уроках математики</a:t>
            </a:r>
            <a:endParaRPr lang="ru-RU" sz="4000" dirty="0"/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072066" y="3643314"/>
            <a:ext cx="3643306" cy="296251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Matific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дає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змогу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розвивати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учнями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абстрактних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математичних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понять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сприяє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формуванню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математичної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культури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любові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до математики</a:t>
            </a:r>
            <a:r>
              <a:rPr lang="uk-UA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2A8FE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57158" y="3643314"/>
            <a:ext cx="3714776" cy="2962513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Matific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блискучий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посібник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навчання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арифметичним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поняттям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. В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його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лежить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розуміння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того, як у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дітей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розвиваються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математичні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уявлення</a:t>
            </a:r>
            <a:r>
              <a:rPr lang="ru-RU" sz="2400" dirty="0" smtClean="0">
                <a:solidFill>
                  <a:srgbClr val="2A8FE2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solidFill>
                <a:srgbClr val="2A8FE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4282" y="1357298"/>
            <a:ext cx="864399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Зареєстрував 28 учнів 6-В класу на </a:t>
            </a:r>
            <a:r>
              <a:rPr lang="en-US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r>
              <a:rPr lang="uk-UA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платформі</a:t>
            </a:r>
            <a:r>
              <a:rPr lang="en-US" sz="32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Matific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/>
          <p:nvPr/>
        </p:nvPicPr>
        <p:blipFill>
          <a:blip r:embed="rId2"/>
          <a:srcRect l="35994" t="33075" r="36862" b="9044"/>
          <a:stretch>
            <a:fillRect/>
          </a:stretch>
        </p:blipFill>
        <p:spPr bwMode="auto">
          <a:xfrm>
            <a:off x="3214678" y="3286124"/>
            <a:ext cx="2071670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Прямоугольник 1"/>
          <p:cNvSpPr/>
          <p:nvPr/>
        </p:nvSpPr>
        <p:spPr>
          <a:xfrm>
            <a:off x="857224" y="-24"/>
            <a:ext cx="74295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Вільне</a:t>
            </a:r>
            <a:r>
              <a:rPr lang="ru-RU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володіння</a:t>
            </a:r>
            <a:r>
              <a:rPr lang="ru-RU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навичками</a:t>
            </a:r>
            <a:r>
              <a:rPr lang="ru-RU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здатність</a:t>
            </a:r>
            <a:r>
              <a:rPr lang="ru-RU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міркувати</a:t>
            </a:r>
            <a:r>
              <a:rPr lang="ru-RU" sz="3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3600" b="1" dirty="0" err="1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Matific</a:t>
            </a:r>
            <a:endParaRPr lang="ru-RU" sz="3600" b="1" dirty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ÐÐ°ÑÐµÐ¼Ð°ÑÐ¸ÑÐ½Ñ ÑÐ½ÑÐµÑÐ½ÐµÑ-Ð²Ð¿ÑÐ°Ð²Ð¸, ÑÐ¾Ð±Ð¾ÑÑ Ð°ÑÐºÑÑÑ ÑÐ° ÑÐ³ÑÐ¸ Matific Ð½Ð° ÑÐ°ÑÑÐ²Ð°Ð½Ð½Ñ, ÑÐ¸ÑÐ»Ð° Ð¹ Ð´Ð¾Ð´Ð°Ð²Ð°Ð½Ð½Ñ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802" y="1357298"/>
            <a:ext cx="3545504" cy="2214578"/>
          </a:xfrm>
          <a:prstGeom prst="rect">
            <a:avLst/>
          </a:prstGeom>
          <a:noFill/>
        </p:spPr>
      </p:pic>
      <p:pic>
        <p:nvPicPr>
          <p:cNvPr id="4100" name="Picture 4" descr="ÐÐ°ÑÐµÐ¼Ð°ÑÐ¸ÑÐ½Ñ ÑÐ½ÑÐµÑÐ½ÐµÑ-Ð²Ð¿ÑÐ°Ð²Ð¸, ÑÐ¾Ð±Ð¾ÑÑ Ð°ÑÐºÑÑÑ ÑÐ° ÑÐ³ÑÐ¸ Matific Ð½Ð° ÑÐ°ÑÑÐ²Ð°Ð½Ð½Ñ, ÑÐ¸ÑÐ»Ð° Ð¹ Ð´Ð¾Ð´Ð°Ð²Ð°Ð½Ð½Ñ"/>
          <p:cNvPicPr>
            <a:picLocks noChangeAspect="1" noChangeArrowheads="1"/>
          </p:cNvPicPr>
          <p:nvPr/>
        </p:nvPicPr>
        <p:blipFill>
          <a:blip r:embed="rId4"/>
          <a:srcRect b="17647"/>
          <a:stretch>
            <a:fillRect/>
          </a:stretch>
        </p:blipFill>
        <p:spPr bwMode="auto">
          <a:xfrm>
            <a:off x="4917195" y="1357298"/>
            <a:ext cx="4083961" cy="2214578"/>
          </a:xfrm>
          <a:prstGeom prst="rect">
            <a:avLst/>
          </a:prstGeom>
          <a:noFill/>
        </p:spPr>
      </p:pic>
      <p:pic>
        <p:nvPicPr>
          <p:cNvPr id="4102" name="Picture 6" descr="ÐÐ°ÑÐµÐ¼Ð°ÑÐ¸ÑÐ½Ñ ÑÐ½ÑÐµÑÐ½ÐµÑ-Ð²Ð¿ÑÐ°Ð²Ð¸, ÑÐ¾Ð±Ð¾ÑÑ Ð°ÑÐºÑÑÑ ÑÐ° ÑÐ³ÑÐ¸ Matific Ð½Ð° Ð²Ð¸Ð¼ÑÑÑÐ²Ð°Ð½Ð½Ñ Ð²Ð¸ÑÐ¾ÑÐ¸, Ð¼Ð°ÑÐ¸ ÑÐ° Ð¾Ð±'ÑÐ¼Ñ"/>
          <p:cNvPicPr>
            <a:picLocks noChangeAspect="1" noChangeArrowheads="1"/>
          </p:cNvPicPr>
          <p:nvPr/>
        </p:nvPicPr>
        <p:blipFill>
          <a:blip r:embed="rId5"/>
          <a:srcRect b="13888"/>
          <a:stretch>
            <a:fillRect/>
          </a:stretch>
        </p:blipFill>
        <p:spPr bwMode="auto">
          <a:xfrm>
            <a:off x="71438" y="4500570"/>
            <a:ext cx="3357554" cy="2214578"/>
          </a:xfrm>
          <a:prstGeom prst="rect">
            <a:avLst/>
          </a:prstGeom>
          <a:noFill/>
        </p:spPr>
      </p:pic>
      <p:pic>
        <p:nvPicPr>
          <p:cNvPr id="4104" name="Picture 8" descr="ÐÐ°ÑÐµÐ¼Ð°ÑÐ¸ÑÐ½Ñ ÑÐ½ÑÐµÑÐ½ÐµÑ-Ð²Ð¿ÑÐ°Ð²Ð¸, ÑÐ¾Ð±Ð¾ÑÑ Ð°ÑÐºÑÑÑ ÑÐ° ÑÐ³ÑÐ¸ Matific Ð½Ð° Ð³ÑÐ°ÑÑÐºÐ¸ ÑÐ° Ð°Ð½Ð°Ð»ÑÐ· Ð´Ð°Ð½Ð¸Ñ"/>
          <p:cNvPicPr>
            <a:picLocks noChangeAspect="1" noChangeArrowheads="1"/>
          </p:cNvPicPr>
          <p:nvPr/>
        </p:nvPicPr>
        <p:blipFill>
          <a:blip r:embed="rId6"/>
          <a:srcRect b="13871"/>
          <a:stretch>
            <a:fillRect/>
          </a:stretch>
        </p:blipFill>
        <p:spPr bwMode="auto">
          <a:xfrm>
            <a:off x="5143504" y="4500570"/>
            <a:ext cx="3929090" cy="22178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2" y="-24"/>
            <a:ext cx="9144032" cy="685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71414"/>
            <a:ext cx="8229600" cy="2286016"/>
          </a:xfrm>
        </p:spPr>
        <p:txBody>
          <a:bodyPr>
            <a:normAutofit fontScale="90000"/>
          </a:bodyPr>
          <a:lstStyle/>
          <a:p>
            <a:pPr lvl="0"/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Пропоную переглянути презентацію виконання деяких завдань в </a:t>
            </a: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/>
            </a:r>
            <a:br>
              <a:rPr lang="uk-UA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uk-UA" dirty="0" err="1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Квест-платформі</a:t>
            </a:r>
            <a:r>
              <a:rPr lang="uk-UA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Matific</a:t>
            </a:r>
            <a:r>
              <a:rPr lang="uk-UA" b="1" dirty="0" smtClean="0">
                <a:solidFill>
                  <a:srgbClr val="0070C0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 l="29165" t="31467" r="24388" b="8911"/>
          <a:stretch>
            <a:fillRect/>
          </a:stretch>
        </p:blipFill>
        <p:spPr bwMode="auto">
          <a:xfrm>
            <a:off x="1857356" y="2643182"/>
            <a:ext cx="4929222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</TotalTime>
  <Words>1052</Words>
  <Application>Microsoft Office PowerPoint</Application>
  <PresentationFormat>Экран (4:3)</PresentationFormat>
  <Paragraphs>159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Майстер-клас «Застосування інтерактивних форм та методів роботи на різних етапах уроків математики з метою активізації пізнавальної діяльності»</vt:lpstr>
      <vt:lpstr>Чому ця тема є актуальною? </vt:lpstr>
      <vt:lpstr>Результати досліджень американської школи відображені у схемі, що отримала назву «Піраміда навчання»:</vt:lpstr>
      <vt:lpstr>Очікування</vt:lpstr>
      <vt:lpstr>Поділ на групи</vt:lpstr>
      <vt:lpstr>Створення кластеру «Переваги та недоліки інтерактивних форм і методів  навчання»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Використовую інтерактивні технології навчання на уроках математики</vt:lpstr>
      <vt:lpstr>Взаємодія інтерактивних та інноваційних технологій навчання 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Пропоную переглянути презентацію виконання деяких завдань в  Квест-платформі Matific.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Майстер-клас «Застосування інтерактивних форм та методів роботи на різних етапах уроків математики з метою активізації пізнавальної діяльності»</dc:title>
  <dc:creator>DEMON</dc:creator>
  <cp:lastModifiedBy>DEMON</cp:lastModifiedBy>
  <cp:revision>35</cp:revision>
  <dcterms:created xsi:type="dcterms:W3CDTF">2020-02-03T16:07:07Z</dcterms:created>
  <dcterms:modified xsi:type="dcterms:W3CDTF">2020-02-05T19:18:36Z</dcterms:modified>
</cp:coreProperties>
</file>